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D6C0-2D50-4FB0-94F7-D62CBEE41C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94EF-0C5A-4390-87BF-A579F24E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1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D6C0-2D50-4FB0-94F7-D62CBEE41C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94EF-0C5A-4390-87BF-A579F24E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14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D6C0-2D50-4FB0-94F7-D62CBEE41C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94EF-0C5A-4390-87BF-A579F24E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1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D6C0-2D50-4FB0-94F7-D62CBEE41C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94EF-0C5A-4390-87BF-A579F24E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1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D6C0-2D50-4FB0-94F7-D62CBEE41C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94EF-0C5A-4390-87BF-A579F24E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13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D6C0-2D50-4FB0-94F7-D62CBEE41C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94EF-0C5A-4390-87BF-A579F24E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6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D6C0-2D50-4FB0-94F7-D62CBEE41C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94EF-0C5A-4390-87BF-A579F24E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5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D6C0-2D50-4FB0-94F7-D62CBEE41C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94EF-0C5A-4390-87BF-A579F24E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D6C0-2D50-4FB0-94F7-D62CBEE41C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94EF-0C5A-4390-87BF-A579F24E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6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D6C0-2D50-4FB0-94F7-D62CBEE41C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94EF-0C5A-4390-87BF-A579F24E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07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D6C0-2D50-4FB0-94F7-D62CBEE41C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94EF-0C5A-4390-87BF-A579F24E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6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1D6C0-2D50-4FB0-94F7-D62CBEE41C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D94EF-0C5A-4390-87BF-A579F24E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7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Parish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Parish Financial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prepare Parish Financial Report</a:t>
            </a:r>
          </a:p>
          <a:p>
            <a:endParaRPr lang="en-US" dirty="0"/>
          </a:p>
          <a:p>
            <a:r>
              <a:rPr lang="en-US" dirty="0" smtClean="0"/>
              <a:t>How to Record Balance Sheet Detail</a:t>
            </a:r>
          </a:p>
          <a:p>
            <a:endParaRPr lang="en-US" dirty="0"/>
          </a:p>
          <a:p>
            <a:r>
              <a:rPr lang="en-US" dirty="0" smtClean="0"/>
              <a:t>How to Roll Forward Cash</a:t>
            </a:r>
          </a:p>
          <a:p>
            <a:endParaRPr lang="en-US" dirty="0"/>
          </a:p>
          <a:p>
            <a:r>
              <a:rPr lang="en-US" dirty="0" smtClean="0"/>
              <a:t>What should be included in Cash Balance?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1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For All Cash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July 1, 2020, all parish operating and savings accounts should be included on the parish accounting systems.  This includes the following</a:t>
            </a:r>
          </a:p>
          <a:p>
            <a:pPr lvl="3"/>
            <a:r>
              <a:rPr lang="en-US" dirty="0" smtClean="0"/>
              <a:t>General </a:t>
            </a:r>
            <a:r>
              <a:rPr lang="en-US" dirty="0"/>
              <a:t>O</a:t>
            </a:r>
            <a:r>
              <a:rPr lang="en-US" dirty="0" smtClean="0"/>
              <a:t>perating Account</a:t>
            </a:r>
          </a:p>
          <a:p>
            <a:pPr lvl="3"/>
            <a:r>
              <a:rPr lang="en-US" dirty="0" smtClean="0"/>
              <a:t>Parish Savings (Local)</a:t>
            </a:r>
          </a:p>
          <a:p>
            <a:pPr lvl="3"/>
            <a:r>
              <a:rPr lang="en-US" dirty="0" smtClean="0"/>
              <a:t>Diocesan Savings Account</a:t>
            </a:r>
          </a:p>
          <a:p>
            <a:pPr lvl="3"/>
            <a:r>
              <a:rPr lang="en-US" dirty="0" smtClean="0"/>
              <a:t>Parish Activities/Picnic Account</a:t>
            </a:r>
          </a:p>
          <a:p>
            <a:pPr lvl="3"/>
            <a:r>
              <a:rPr lang="en-US" dirty="0" smtClean="0"/>
              <a:t>Parish Pantry/St. Vincent DePaul</a:t>
            </a:r>
          </a:p>
          <a:p>
            <a:pPr lvl="3"/>
            <a:r>
              <a:rPr lang="en-US" dirty="0" smtClean="0"/>
              <a:t>Parish Mass Stipend Account</a:t>
            </a:r>
          </a:p>
          <a:p>
            <a:pPr lvl="3"/>
            <a:r>
              <a:rPr lang="en-US" dirty="0" smtClean="0"/>
              <a:t>Parish Capital/Designated Accounts</a:t>
            </a:r>
          </a:p>
          <a:p>
            <a:pPr marL="1371600" lvl="3" indent="0">
              <a:buNone/>
            </a:pPr>
            <a:endParaRPr lang="en-US" dirty="0" smtClean="0"/>
          </a:p>
          <a:p>
            <a:pPr marL="1371600" lvl="3" indent="0">
              <a:buNone/>
            </a:pPr>
            <a:r>
              <a:rPr lang="en-US" dirty="0" smtClean="0"/>
              <a:t>Note:  Some of the auxiliary accounts can remain off the books, is desired, such as Altar and Rosary Society, Holy Name Society</a:t>
            </a:r>
            <a:endParaRPr lang="en-US" dirty="0"/>
          </a:p>
          <a:p>
            <a:pPr marL="13716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54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Modified </a:t>
            </a:r>
            <a:r>
              <a:rPr lang="en-US" b="1" dirty="0"/>
              <a:t>accrual accounting</a:t>
            </a:r>
            <a:r>
              <a:rPr lang="en-US" dirty="0"/>
              <a:t> is an alternative bookkeeping method that combines </a:t>
            </a:r>
            <a:r>
              <a:rPr lang="en-US" b="1" dirty="0"/>
              <a:t>accrual basis accounting</a:t>
            </a:r>
            <a:r>
              <a:rPr lang="en-US" dirty="0"/>
              <a:t> with cash </a:t>
            </a:r>
            <a:r>
              <a:rPr lang="en-US" b="1" dirty="0"/>
              <a:t>basis accounting</a:t>
            </a:r>
            <a:r>
              <a:rPr lang="en-US" dirty="0"/>
              <a:t>. It recognizes revenues when they become available and measurable </a:t>
            </a:r>
            <a:r>
              <a:rPr lang="en-US" dirty="0" smtClean="0"/>
              <a:t>and</a:t>
            </a:r>
            <a:r>
              <a:rPr lang="en-US" dirty="0"/>
              <a:t>, with a few exceptions, records expenditures when liabilities are incurred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As of July 1, 2020, use Accounts Payable to input expenses in the period in which they are incurred regardless of when they will be paid.</a:t>
            </a:r>
          </a:p>
          <a:p>
            <a:pPr lvl="3"/>
            <a:r>
              <a:rPr lang="en-US" dirty="0" smtClean="0"/>
              <a:t>If outstanding Assessments/Payables are currently not in your accounting system, you can add the outstanding balances in Accounts Payable as of June 30, 2020.  Post these beginning balances to Retained Earnings.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76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Recommended For Finance Council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Profit &amp; Loss/Income Statement (Accrual Basis)</a:t>
            </a:r>
          </a:p>
          <a:p>
            <a:pPr lvl="1"/>
            <a:r>
              <a:rPr lang="en-US" dirty="0" smtClean="0"/>
              <a:t>This should be used as the standard to show the normal operating expenses of a parish, regardless of the ability to pay</a:t>
            </a:r>
          </a:p>
          <a:p>
            <a:r>
              <a:rPr lang="en-US" dirty="0" smtClean="0"/>
              <a:t>Profit &amp; Loss/Income Statement (Accrual) Comparative</a:t>
            </a:r>
          </a:p>
          <a:p>
            <a:pPr lvl="2"/>
            <a:r>
              <a:rPr lang="en-US" dirty="0" smtClean="0"/>
              <a:t>Compare with Same Period Prior Year</a:t>
            </a:r>
          </a:p>
          <a:p>
            <a:r>
              <a:rPr lang="en-US" dirty="0" smtClean="0"/>
              <a:t>Balance Sheet (Accrual Basis)</a:t>
            </a:r>
          </a:p>
          <a:p>
            <a:r>
              <a:rPr lang="en-US" dirty="0" smtClean="0"/>
              <a:t>Balance Sheet (Accrual Basis) Comparative</a:t>
            </a:r>
          </a:p>
          <a:p>
            <a:pPr lvl="2"/>
            <a:r>
              <a:rPr lang="en-US" dirty="0" smtClean="0"/>
              <a:t>Shows Change in Cash Balances and Liabilities Year to Year</a:t>
            </a:r>
          </a:p>
          <a:p>
            <a:r>
              <a:rPr lang="en-US" dirty="0" smtClean="0"/>
              <a:t>Special Reports can Be Run, as Needed</a:t>
            </a:r>
          </a:p>
          <a:p>
            <a:pPr lvl="2"/>
            <a:r>
              <a:rPr lang="en-US" dirty="0" smtClean="0"/>
              <a:t>Operating Budget Only</a:t>
            </a:r>
          </a:p>
          <a:p>
            <a:pPr lvl="2"/>
            <a:r>
              <a:rPr lang="en-US" dirty="0" smtClean="0"/>
              <a:t>Capital Budget Only</a:t>
            </a:r>
          </a:p>
        </p:txBody>
      </p:sp>
    </p:spTree>
    <p:extLst>
      <p:ext uri="{BB962C8B-B14F-4D97-AF65-F5344CB8AC3E}">
        <p14:creationId xmlns:p14="http://schemas.microsoft.com/office/powerpoint/2010/main" val="313760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Stipend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Accounts should only be used for Mass Stipends</a:t>
            </a:r>
          </a:p>
          <a:p>
            <a:r>
              <a:rPr lang="en-US" dirty="0" smtClean="0"/>
              <a:t>This account should be non-interest bearing.</a:t>
            </a:r>
          </a:p>
          <a:p>
            <a:r>
              <a:rPr lang="en-US" dirty="0" smtClean="0"/>
              <a:t>The value of this account should equal the number of unsaid </a:t>
            </a:r>
            <a:r>
              <a:rPr lang="en-US" dirty="0"/>
              <a:t>m</a:t>
            </a:r>
            <a:r>
              <a:rPr lang="en-US" dirty="0" smtClean="0"/>
              <a:t>asses that have been requested times the value of each mass ($10).</a:t>
            </a:r>
          </a:p>
          <a:p>
            <a:r>
              <a:rPr lang="en-US" dirty="0" smtClean="0"/>
              <a:t>These funds are not the property of the parish, but are monies held in trust until the mass has been offered.</a:t>
            </a:r>
          </a:p>
          <a:p>
            <a:r>
              <a:rPr lang="en-US" dirty="0" smtClean="0"/>
              <a:t>All activity is this account (deposits and checks)should be posted to a Current Liability Account (Unearned Masses).  No P &amp; L Impact</a:t>
            </a:r>
          </a:p>
          <a:p>
            <a:r>
              <a:rPr lang="en-US" dirty="0" smtClean="0"/>
              <a:t>All other Stipends (Wedding, Funeral) should be recorded through the General Account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79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418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Parish Training</vt:lpstr>
      <vt:lpstr>Parish Financial Report</vt:lpstr>
      <vt:lpstr>Accounting For All Cash Accounts</vt:lpstr>
      <vt:lpstr>Modified Accrual Accounting</vt:lpstr>
      <vt:lpstr>Reports Recommended For Finance Council</vt:lpstr>
      <vt:lpstr>Mass Stipend Account</vt:lpstr>
    </vt:vector>
  </TitlesOfParts>
  <Company>Diocese of Scranton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Parish Training</dc:title>
  <dc:creator>Bartoli, Eileen</dc:creator>
  <cp:lastModifiedBy>Bartoli, Eileen</cp:lastModifiedBy>
  <cp:revision>7</cp:revision>
  <dcterms:created xsi:type="dcterms:W3CDTF">2020-09-21T00:20:06Z</dcterms:created>
  <dcterms:modified xsi:type="dcterms:W3CDTF">2020-09-22T17:13:20Z</dcterms:modified>
</cp:coreProperties>
</file>