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45"/>
  </p:notesMasterIdLst>
  <p:handoutMasterIdLst>
    <p:handoutMasterId r:id="rId46"/>
  </p:handoutMasterIdLst>
  <p:sldIdLst>
    <p:sldId id="336" r:id="rId2"/>
    <p:sldId id="258" r:id="rId3"/>
    <p:sldId id="317" r:id="rId4"/>
    <p:sldId id="298" r:id="rId5"/>
    <p:sldId id="341" r:id="rId6"/>
    <p:sldId id="340" r:id="rId7"/>
    <p:sldId id="322" r:id="rId8"/>
    <p:sldId id="308" r:id="rId9"/>
    <p:sldId id="261" r:id="rId10"/>
    <p:sldId id="292" r:id="rId11"/>
    <p:sldId id="347" r:id="rId12"/>
    <p:sldId id="335" r:id="rId13"/>
    <p:sldId id="348" r:id="rId14"/>
    <p:sldId id="338" r:id="rId15"/>
    <p:sldId id="301" r:id="rId16"/>
    <p:sldId id="370" r:id="rId17"/>
    <p:sldId id="343" r:id="rId18"/>
    <p:sldId id="357" r:id="rId19"/>
    <p:sldId id="346" r:id="rId20"/>
    <p:sldId id="345" r:id="rId21"/>
    <p:sldId id="351" r:id="rId22"/>
    <p:sldId id="352" r:id="rId23"/>
    <p:sldId id="354" r:id="rId24"/>
    <p:sldId id="353" r:id="rId25"/>
    <p:sldId id="359" r:id="rId26"/>
    <p:sldId id="360" r:id="rId27"/>
    <p:sldId id="361" r:id="rId28"/>
    <p:sldId id="362" r:id="rId29"/>
    <p:sldId id="363" r:id="rId30"/>
    <p:sldId id="364" r:id="rId31"/>
    <p:sldId id="365" r:id="rId32"/>
    <p:sldId id="366" r:id="rId33"/>
    <p:sldId id="367" r:id="rId34"/>
    <p:sldId id="368" r:id="rId35"/>
    <p:sldId id="356" r:id="rId36"/>
    <p:sldId id="349" r:id="rId37"/>
    <p:sldId id="350" r:id="rId38"/>
    <p:sldId id="328" r:id="rId39"/>
    <p:sldId id="342" r:id="rId40"/>
    <p:sldId id="331" r:id="rId41"/>
    <p:sldId id="369" r:id="rId42"/>
    <p:sldId id="358" r:id="rId43"/>
    <p:sldId id="33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showPr>
  <p:clrMru>
    <a:srgbClr val="000099"/>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660" autoAdjust="0"/>
  </p:normalViewPr>
  <p:slideViewPr>
    <p:cSldViewPr>
      <p:cViewPr>
        <p:scale>
          <a:sx n="100" d="100"/>
          <a:sy n="100" d="100"/>
        </p:scale>
        <p:origin x="-7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240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B21E1-B8D7-47FC-979F-1373D58C7D2A}" type="doc">
      <dgm:prSet loTypeId="urn:microsoft.com/office/officeart/2005/8/layout/cycle3" loCatId="cycle" qsTypeId="urn:microsoft.com/office/officeart/2005/8/quickstyle/simple1#1" qsCatId="simple" csTypeId="urn:microsoft.com/office/officeart/2005/8/colors/accent3_1" csCatId="accent3" phldr="1"/>
      <dgm:spPr/>
      <dgm:t>
        <a:bodyPr/>
        <a:lstStyle/>
        <a:p>
          <a:endParaRPr lang="en-US"/>
        </a:p>
      </dgm:t>
    </dgm:pt>
    <dgm:pt modelId="{A0B79209-71E1-42AF-A697-92BABDB980F6}">
      <dgm:prSet phldrT="[Text]"/>
      <dgm:spPr>
        <a:solidFill>
          <a:schemeClr val="accent6"/>
        </a:solidFill>
        <a:ln>
          <a:solidFill>
            <a:schemeClr val="tx1"/>
          </a:solidFill>
        </a:ln>
      </dgm:spPr>
      <dgm:t>
        <a:bodyPr/>
        <a:lstStyle/>
        <a:p>
          <a:r>
            <a:rPr lang="en-US" dirty="0" smtClean="0"/>
            <a:t>Population Trends</a:t>
          </a:r>
          <a:endParaRPr lang="en-US" dirty="0"/>
        </a:p>
      </dgm:t>
    </dgm:pt>
    <dgm:pt modelId="{ED07B61C-3B52-437A-9561-F5F4D6A50C33}" type="parTrans" cxnId="{D5A6D61C-9F20-4650-B18C-42980EC1E33B}">
      <dgm:prSet/>
      <dgm:spPr/>
      <dgm:t>
        <a:bodyPr/>
        <a:lstStyle/>
        <a:p>
          <a:endParaRPr lang="en-US"/>
        </a:p>
      </dgm:t>
    </dgm:pt>
    <dgm:pt modelId="{9EA6BC17-A7E6-4B37-A7DE-D985B9768F4D}" type="sibTrans" cxnId="{D5A6D61C-9F20-4650-B18C-42980EC1E33B}">
      <dgm:prSet/>
      <dgm:spPr>
        <a:solidFill>
          <a:schemeClr val="accent6">
            <a:lumMod val="50000"/>
          </a:schemeClr>
        </a:solidFill>
      </dgm:spPr>
      <dgm:t>
        <a:bodyPr/>
        <a:lstStyle/>
        <a:p>
          <a:endParaRPr lang="en-US" dirty="0"/>
        </a:p>
      </dgm:t>
    </dgm:pt>
    <dgm:pt modelId="{F71452BF-BC11-4D59-BBC9-C2601A19C3CA}">
      <dgm:prSet phldrT="[Text]"/>
      <dgm:spPr>
        <a:solidFill>
          <a:schemeClr val="accent6"/>
        </a:solidFill>
        <a:ln>
          <a:solidFill>
            <a:schemeClr val="tx1"/>
          </a:solidFill>
        </a:ln>
      </dgm:spPr>
      <dgm:t>
        <a:bodyPr/>
        <a:lstStyle/>
        <a:p>
          <a:r>
            <a:rPr lang="en-US" dirty="0" smtClean="0"/>
            <a:t>Age Trends</a:t>
          </a:r>
          <a:endParaRPr lang="en-US" dirty="0"/>
        </a:p>
      </dgm:t>
    </dgm:pt>
    <dgm:pt modelId="{62AFD9D2-72A6-4E92-B185-5BFBB0704902}" type="parTrans" cxnId="{350CB0E8-91A7-44DF-811F-C38836955FE3}">
      <dgm:prSet/>
      <dgm:spPr/>
      <dgm:t>
        <a:bodyPr/>
        <a:lstStyle/>
        <a:p>
          <a:endParaRPr lang="en-US"/>
        </a:p>
      </dgm:t>
    </dgm:pt>
    <dgm:pt modelId="{30CE4A34-3B77-449C-8F76-B887EDF68D87}" type="sibTrans" cxnId="{350CB0E8-91A7-44DF-811F-C38836955FE3}">
      <dgm:prSet/>
      <dgm:spPr/>
      <dgm:t>
        <a:bodyPr/>
        <a:lstStyle/>
        <a:p>
          <a:endParaRPr lang="en-US"/>
        </a:p>
      </dgm:t>
    </dgm:pt>
    <dgm:pt modelId="{F2FFDF12-C4E8-4B6E-865E-80A247138C5E}">
      <dgm:prSet phldrT="[Text]"/>
      <dgm:spPr>
        <a:solidFill>
          <a:schemeClr val="accent6"/>
        </a:solidFill>
        <a:ln>
          <a:solidFill>
            <a:schemeClr val="tx1"/>
          </a:solidFill>
        </a:ln>
      </dgm:spPr>
      <dgm:t>
        <a:bodyPr/>
        <a:lstStyle/>
        <a:p>
          <a:r>
            <a:rPr lang="en-US" dirty="0" smtClean="0"/>
            <a:t>Income Trends</a:t>
          </a:r>
          <a:endParaRPr lang="en-US" dirty="0"/>
        </a:p>
      </dgm:t>
    </dgm:pt>
    <dgm:pt modelId="{149B70BE-EE89-464D-A86E-15FC095BDE0C}" type="parTrans" cxnId="{5F4B6BC1-C22B-445D-ADEA-67A3D8D632BC}">
      <dgm:prSet/>
      <dgm:spPr/>
      <dgm:t>
        <a:bodyPr/>
        <a:lstStyle/>
        <a:p>
          <a:endParaRPr lang="en-US"/>
        </a:p>
      </dgm:t>
    </dgm:pt>
    <dgm:pt modelId="{166F2EDA-87AA-4EC1-B17A-4A55689CD481}" type="sibTrans" cxnId="{5F4B6BC1-C22B-445D-ADEA-67A3D8D632BC}">
      <dgm:prSet/>
      <dgm:spPr/>
      <dgm:t>
        <a:bodyPr/>
        <a:lstStyle/>
        <a:p>
          <a:endParaRPr lang="en-US"/>
        </a:p>
      </dgm:t>
    </dgm:pt>
    <dgm:pt modelId="{8518934E-A15B-4A71-8702-9E3AB975355F}">
      <dgm:prSet phldrT="[Text]"/>
      <dgm:spPr>
        <a:solidFill>
          <a:schemeClr val="accent6"/>
        </a:solidFill>
        <a:ln>
          <a:solidFill>
            <a:schemeClr val="tx1"/>
          </a:solidFill>
        </a:ln>
      </dgm:spPr>
      <dgm:t>
        <a:bodyPr/>
        <a:lstStyle/>
        <a:p>
          <a:r>
            <a:rPr lang="en-US" dirty="0" smtClean="0"/>
            <a:t>Generational Trends</a:t>
          </a:r>
          <a:endParaRPr lang="en-US" dirty="0"/>
        </a:p>
      </dgm:t>
    </dgm:pt>
    <dgm:pt modelId="{4FD73FCE-A3CD-4907-9DE9-6E0B0A8A845E}" type="parTrans" cxnId="{2EDA8805-90F6-4022-AA6C-F404AA3B37C5}">
      <dgm:prSet/>
      <dgm:spPr/>
      <dgm:t>
        <a:bodyPr/>
        <a:lstStyle/>
        <a:p>
          <a:endParaRPr lang="en-US"/>
        </a:p>
      </dgm:t>
    </dgm:pt>
    <dgm:pt modelId="{0E6AD942-4389-4592-A3A6-E8B6D5BDCB88}" type="sibTrans" cxnId="{2EDA8805-90F6-4022-AA6C-F404AA3B37C5}">
      <dgm:prSet/>
      <dgm:spPr/>
      <dgm:t>
        <a:bodyPr/>
        <a:lstStyle/>
        <a:p>
          <a:endParaRPr lang="en-US"/>
        </a:p>
      </dgm:t>
    </dgm:pt>
    <dgm:pt modelId="{A3887126-F730-4906-9455-40C08E507397}">
      <dgm:prSet phldrT="[Text]"/>
      <dgm:spPr>
        <a:solidFill>
          <a:schemeClr val="accent6"/>
        </a:solidFill>
        <a:ln>
          <a:solidFill>
            <a:schemeClr val="tx1"/>
          </a:solidFill>
        </a:ln>
      </dgm:spPr>
      <dgm:t>
        <a:bodyPr/>
        <a:lstStyle/>
        <a:p>
          <a:r>
            <a:rPr lang="en-US" dirty="0" smtClean="0"/>
            <a:t>Diversity</a:t>
          </a:r>
          <a:endParaRPr lang="en-US" dirty="0"/>
        </a:p>
      </dgm:t>
    </dgm:pt>
    <dgm:pt modelId="{7EB6273E-2E42-4197-9CCC-508507DA33BC}" type="parTrans" cxnId="{177D6BC9-CAB9-41AA-BFA3-DD3B38C58808}">
      <dgm:prSet/>
      <dgm:spPr/>
      <dgm:t>
        <a:bodyPr/>
        <a:lstStyle/>
        <a:p>
          <a:endParaRPr lang="en-US"/>
        </a:p>
      </dgm:t>
    </dgm:pt>
    <dgm:pt modelId="{AC34AE7F-0324-4734-96F0-00AE1B47DFE4}" type="sibTrans" cxnId="{177D6BC9-CAB9-41AA-BFA3-DD3B38C58808}">
      <dgm:prSet/>
      <dgm:spPr/>
      <dgm:t>
        <a:bodyPr/>
        <a:lstStyle/>
        <a:p>
          <a:endParaRPr lang="en-US"/>
        </a:p>
      </dgm:t>
    </dgm:pt>
    <dgm:pt modelId="{B5BE413A-36C8-4D66-9642-165D4469D532}">
      <dgm:prSet phldrT="[Text]"/>
      <dgm:spPr>
        <a:solidFill>
          <a:schemeClr val="accent6"/>
        </a:solidFill>
        <a:ln>
          <a:solidFill>
            <a:schemeClr val="tx1"/>
          </a:solidFill>
        </a:ln>
      </dgm:spPr>
      <dgm:t>
        <a:bodyPr/>
        <a:lstStyle/>
        <a:p>
          <a:r>
            <a:rPr lang="en-US" dirty="0" smtClean="0"/>
            <a:t>Lifestyle Trends </a:t>
          </a:r>
          <a:endParaRPr lang="en-US" dirty="0"/>
        </a:p>
      </dgm:t>
    </dgm:pt>
    <dgm:pt modelId="{2EE552DF-41E7-472E-B5CE-B256E2F4CB73}" type="parTrans" cxnId="{C79E30A2-3BFE-41B3-B191-A9F6D55256C6}">
      <dgm:prSet/>
      <dgm:spPr/>
      <dgm:t>
        <a:bodyPr/>
        <a:lstStyle/>
        <a:p>
          <a:endParaRPr lang="en-US"/>
        </a:p>
      </dgm:t>
    </dgm:pt>
    <dgm:pt modelId="{10AE9BD0-9191-40B8-8E1B-70DAF2430CD4}" type="sibTrans" cxnId="{C79E30A2-3BFE-41B3-B191-A9F6D55256C6}">
      <dgm:prSet/>
      <dgm:spPr/>
      <dgm:t>
        <a:bodyPr/>
        <a:lstStyle/>
        <a:p>
          <a:endParaRPr lang="en-US"/>
        </a:p>
      </dgm:t>
    </dgm:pt>
    <dgm:pt modelId="{AD5CF849-E13A-4433-9FE5-5DE4B5D58D3C}" type="pres">
      <dgm:prSet presAssocID="{183B21E1-B8D7-47FC-979F-1373D58C7D2A}" presName="Name0" presStyleCnt="0">
        <dgm:presLayoutVars>
          <dgm:dir/>
          <dgm:resizeHandles val="exact"/>
        </dgm:presLayoutVars>
      </dgm:prSet>
      <dgm:spPr/>
      <dgm:t>
        <a:bodyPr/>
        <a:lstStyle/>
        <a:p>
          <a:endParaRPr lang="en-US"/>
        </a:p>
      </dgm:t>
    </dgm:pt>
    <dgm:pt modelId="{64A0EF40-F553-444A-8DCC-728B19111DF5}" type="pres">
      <dgm:prSet presAssocID="{183B21E1-B8D7-47FC-979F-1373D58C7D2A}" presName="cycle" presStyleCnt="0"/>
      <dgm:spPr/>
    </dgm:pt>
    <dgm:pt modelId="{EDDEABE5-34B2-43CA-B7C5-E1804CC8968C}" type="pres">
      <dgm:prSet presAssocID="{A0B79209-71E1-42AF-A697-92BABDB980F6}" presName="nodeFirstNode" presStyleLbl="node1" presStyleIdx="0" presStyleCnt="6">
        <dgm:presLayoutVars>
          <dgm:bulletEnabled val="1"/>
        </dgm:presLayoutVars>
      </dgm:prSet>
      <dgm:spPr/>
      <dgm:t>
        <a:bodyPr/>
        <a:lstStyle/>
        <a:p>
          <a:endParaRPr lang="en-US"/>
        </a:p>
      </dgm:t>
    </dgm:pt>
    <dgm:pt modelId="{5CD87858-AE26-4C45-AAD7-FA7A1F3724C8}" type="pres">
      <dgm:prSet presAssocID="{9EA6BC17-A7E6-4B37-A7DE-D985B9768F4D}" presName="sibTransFirstNode" presStyleLbl="bgShp" presStyleIdx="0" presStyleCnt="1" custLinFactNeighborX="-604" custLinFactNeighborY="-800"/>
      <dgm:spPr/>
      <dgm:t>
        <a:bodyPr/>
        <a:lstStyle/>
        <a:p>
          <a:endParaRPr lang="en-US"/>
        </a:p>
      </dgm:t>
    </dgm:pt>
    <dgm:pt modelId="{99E2D331-F9E9-4DFC-8C41-8705021ECA33}" type="pres">
      <dgm:prSet presAssocID="{F71452BF-BC11-4D59-BBC9-C2601A19C3CA}" presName="nodeFollowingNodes" presStyleLbl="node1" presStyleIdx="1" presStyleCnt="6">
        <dgm:presLayoutVars>
          <dgm:bulletEnabled val="1"/>
        </dgm:presLayoutVars>
      </dgm:prSet>
      <dgm:spPr/>
      <dgm:t>
        <a:bodyPr/>
        <a:lstStyle/>
        <a:p>
          <a:endParaRPr lang="en-US"/>
        </a:p>
      </dgm:t>
    </dgm:pt>
    <dgm:pt modelId="{3848B259-64C1-4EA8-9AD3-FDFE08689D1D}" type="pres">
      <dgm:prSet presAssocID="{F2FFDF12-C4E8-4B6E-865E-80A247138C5E}" presName="nodeFollowingNodes" presStyleLbl="node1" presStyleIdx="2" presStyleCnt="6">
        <dgm:presLayoutVars>
          <dgm:bulletEnabled val="1"/>
        </dgm:presLayoutVars>
      </dgm:prSet>
      <dgm:spPr/>
      <dgm:t>
        <a:bodyPr/>
        <a:lstStyle/>
        <a:p>
          <a:endParaRPr lang="en-US"/>
        </a:p>
      </dgm:t>
    </dgm:pt>
    <dgm:pt modelId="{44B34F5C-F366-4C5F-886B-390D235A5CC3}" type="pres">
      <dgm:prSet presAssocID="{8518934E-A15B-4A71-8702-9E3AB975355F}" presName="nodeFollowingNodes" presStyleLbl="node1" presStyleIdx="3" presStyleCnt="6">
        <dgm:presLayoutVars>
          <dgm:bulletEnabled val="1"/>
        </dgm:presLayoutVars>
      </dgm:prSet>
      <dgm:spPr/>
      <dgm:t>
        <a:bodyPr/>
        <a:lstStyle/>
        <a:p>
          <a:endParaRPr lang="en-US"/>
        </a:p>
      </dgm:t>
    </dgm:pt>
    <dgm:pt modelId="{0EB358E6-1143-4DA4-8043-8063DFD58F9A}" type="pres">
      <dgm:prSet presAssocID="{A3887126-F730-4906-9455-40C08E507397}" presName="nodeFollowingNodes" presStyleLbl="node1" presStyleIdx="4" presStyleCnt="6">
        <dgm:presLayoutVars>
          <dgm:bulletEnabled val="1"/>
        </dgm:presLayoutVars>
      </dgm:prSet>
      <dgm:spPr/>
      <dgm:t>
        <a:bodyPr/>
        <a:lstStyle/>
        <a:p>
          <a:endParaRPr lang="en-US"/>
        </a:p>
      </dgm:t>
    </dgm:pt>
    <dgm:pt modelId="{92A1B28D-C142-4C09-BAF5-DEBFAE9B2F36}" type="pres">
      <dgm:prSet presAssocID="{B5BE413A-36C8-4D66-9642-165D4469D532}" presName="nodeFollowingNodes" presStyleLbl="node1" presStyleIdx="5" presStyleCnt="6">
        <dgm:presLayoutVars>
          <dgm:bulletEnabled val="1"/>
        </dgm:presLayoutVars>
      </dgm:prSet>
      <dgm:spPr/>
      <dgm:t>
        <a:bodyPr/>
        <a:lstStyle/>
        <a:p>
          <a:endParaRPr lang="en-US"/>
        </a:p>
      </dgm:t>
    </dgm:pt>
  </dgm:ptLst>
  <dgm:cxnLst>
    <dgm:cxn modelId="{F38893AA-81E0-4B1F-824C-49A4EE1FDD8B}" type="presOf" srcId="{9EA6BC17-A7E6-4B37-A7DE-D985B9768F4D}" destId="{5CD87858-AE26-4C45-AAD7-FA7A1F3724C8}" srcOrd="0" destOrd="0" presId="urn:microsoft.com/office/officeart/2005/8/layout/cycle3"/>
    <dgm:cxn modelId="{454DF2EF-1261-4B1B-9EDC-FC9B1BBF95C4}" type="presOf" srcId="{F71452BF-BC11-4D59-BBC9-C2601A19C3CA}" destId="{99E2D331-F9E9-4DFC-8C41-8705021ECA33}" srcOrd="0" destOrd="0" presId="urn:microsoft.com/office/officeart/2005/8/layout/cycle3"/>
    <dgm:cxn modelId="{D5A6D61C-9F20-4650-B18C-42980EC1E33B}" srcId="{183B21E1-B8D7-47FC-979F-1373D58C7D2A}" destId="{A0B79209-71E1-42AF-A697-92BABDB980F6}" srcOrd="0" destOrd="0" parTransId="{ED07B61C-3B52-437A-9561-F5F4D6A50C33}" sibTransId="{9EA6BC17-A7E6-4B37-A7DE-D985B9768F4D}"/>
    <dgm:cxn modelId="{ADF01634-BB9E-454D-8621-504F088C4AB0}" type="presOf" srcId="{F2FFDF12-C4E8-4B6E-865E-80A247138C5E}" destId="{3848B259-64C1-4EA8-9AD3-FDFE08689D1D}" srcOrd="0" destOrd="0" presId="urn:microsoft.com/office/officeart/2005/8/layout/cycle3"/>
    <dgm:cxn modelId="{5F4B6BC1-C22B-445D-ADEA-67A3D8D632BC}" srcId="{183B21E1-B8D7-47FC-979F-1373D58C7D2A}" destId="{F2FFDF12-C4E8-4B6E-865E-80A247138C5E}" srcOrd="2" destOrd="0" parTransId="{149B70BE-EE89-464D-A86E-15FC095BDE0C}" sibTransId="{166F2EDA-87AA-4EC1-B17A-4A55689CD481}"/>
    <dgm:cxn modelId="{2EDA8805-90F6-4022-AA6C-F404AA3B37C5}" srcId="{183B21E1-B8D7-47FC-979F-1373D58C7D2A}" destId="{8518934E-A15B-4A71-8702-9E3AB975355F}" srcOrd="3" destOrd="0" parTransId="{4FD73FCE-A3CD-4907-9DE9-6E0B0A8A845E}" sibTransId="{0E6AD942-4389-4592-A3A6-E8B6D5BDCB88}"/>
    <dgm:cxn modelId="{00C7AE3F-BBA2-4ECE-B630-6585B9C4CF36}" type="presOf" srcId="{A0B79209-71E1-42AF-A697-92BABDB980F6}" destId="{EDDEABE5-34B2-43CA-B7C5-E1804CC8968C}" srcOrd="0" destOrd="0" presId="urn:microsoft.com/office/officeart/2005/8/layout/cycle3"/>
    <dgm:cxn modelId="{177D6BC9-CAB9-41AA-BFA3-DD3B38C58808}" srcId="{183B21E1-B8D7-47FC-979F-1373D58C7D2A}" destId="{A3887126-F730-4906-9455-40C08E507397}" srcOrd="4" destOrd="0" parTransId="{7EB6273E-2E42-4197-9CCC-508507DA33BC}" sibTransId="{AC34AE7F-0324-4734-96F0-00AE1B47DFE4}"/>
    <dgm:cxn modelId="{2149EBF5-0879-4BED-86BE-E9403DB2AF86}" type="presOf" srcId="{B5BE413A-36C8-4D66-9642-165D4469D532}" destId="{92A1B28D-C142-4C09-BAF5-DEBFAE9B2F36}" srcOrd="0" destOrd="0" presId="urn:microsoft.com/office/officeart/2005/8/layout/cycle3"/>
    <dgm:cxn modelId="{3642E11A-6254-48E7-886C-05364ACE87DC}" type="presOf" srcId="{8518934E-A15B-4A71-8702-9E3AB975355F}" destId="{44B34F5C-F366-4C5F-886B-390D235A5CC3}" srcOrd="0" destOrd="0" presId="urn:microsoft.com/office/officeart/2005/8/layout/cycle3"/>
    <dgm:cxn modelId="{C79E30A2-3BFE-41B3-B191-A9F6D55256C6}" srcId="{183B21E1-B8D7-47FC-979F-1373D58C7D2A}" destId="{B5BE413A-36C8-4D66-9642-165D4469D532}" srcOrd="5" destOrd="0" parTransId="{2EE552DF-41E7-472E-B5CE-B256E2F4CB73}" sibTransId="{10AE9BD0-9191-40B8-8E1B-70DAF2430CD4}"/>
    <dgm:cxn modelId="{2158277E-C2C8-4E1F-9BD5-104DBAD81D08}" type="presOf" srcId="{183B21E1-B8D7-47FC-979F-1373D58C7D2A}" destId="{AD5CF849-E13A-4433-9FE5-5DE4B5D58D3C}" srcOrd="0" destOrd="0" presId="urn:microsoft.com/office/officeart/2005/8/layout/cycle3"/>
    <dgm:cxn modelId="{452A1736-CFCF-46FA-B917-4F9D5527F825}" type="presOf" srcId="{A3887126-F730-4906-9455-40C08E507397}" destId="{0EB358E6-1143-4DA4-8043-8063DFD58F9A}" srcOrd="0" destOrd="0" presId="urn:microsoft.com/office/officeart/2005/8/layout/cycle3"/>
    <dgm:cxn modelId="{350CB0E8-91A7-44DF-811F-C38836955FE3}" srcId="{183B21E1-B8D7-47FC-979F-1373D58C7D2A}" destId="{F71452BF-BC11-4D59-BBC9-C2601A19C3CA}" srcOrd="1" destOrd="0" parTransId="{62AFD9D2-72A6-4E92-B185-5BFBB0704902}" sibTransId="{30CE4A34-3B77-449C-8F76-B887EDF68D87}"/>
    <dgm:cxn modelId="{368405E7-5220-4684-A7D2-49ED550DF9B4}" type="presParOf" srcId="{AD5CF849-E13A-4433-9FE5-5DE4B5D58D3C}" destId="{64A0EF40-F553-444A-8DCC-728B19111DF5}" srcOrd="0" destOrd="0" presId="urn:microsoft.com/office/officeart/2005/8/layout/cycle3"/>
    <dgm:cxn modelId="{0B08CADA-5966-4FBB-849C-D4521FA92DA6}" type="presParOf" srcId="{64A0EF40-F553-444A-8DCC-728B19111DF5}" destId="{EDDEABE5-34B2-43CA-B7C5-E1804CC8968C}" srcOrd="0" destOrd="0" presId="urn:microsoft.com/office/officeart/2005/8/layout/cycle3"/>
    <dgm:cxn modelId="{35AAAA82-E748-408C-A0DA-54BF9BABF49B}" type="presParOf" srcId="{64A0EF40-F553-444A-8DCC-728B19111DF5}" destId="{5CD87858-AE26-4C45-AAD7-FA7A1F3724C8}" srcOrd="1" destOrd="0" presId="urn:microsoft.com/office/officeart/2005/8/layout/cycle3"/>
    <dgm:cxn modelId="{7B6711A1-16B9-4D44-BA45-A010573F57C1}" type="presParOf" srcId="{64A0EF40-F553-444A-8DCC-728B19111DF5}" destId="{99E2D331-F9E9-4DFC-8C41-8705021ECA33}" srcOrd="2" destOrd="0" presId="urn:microsoft.com/office/officeart/2005/8/layout/cycle3"/>
    <dgm:cxn modelId="{D64CEEFC-6D28-4548-A376-F9D5EB3A78B5}" type="presParOf" srcId="{64A0EF40-F553-444A-8DCC-728B19111DF5}" destId="{3848B259-64C1-4EA8-9AD3-FDFE08689D1D}" srcOrd="3" destOrd="0" presId="urn:microsoft.com/office/officeart/2005/8/layout/cycle3"/>
    <dgm:cxn modelId="{A754F2E9-8576-4A26-8DD4-73A4727496A5}" type="presParOf" srcId="{64A0EF40-F553-444A-8DCC-728B19111DF5}" destId="{44B34F5C-F366-4C5F-886B-390D235A5CC3}" srcOrd="4" destOrd="0" presId="urn:microsoft.com/office/officeart/2005/8/layout/cycle3"/>
    <dgm:cxn modelId="{7ADA7862-AE5D-4F3C-9DDA-4B736B5042F9}" type="presParOf" srcId="{64A0EF40-F553-444A-8DCC-728B19111DF5}" destId="{0EB358E6-1143-4DA4-8043-8063DFD58F9A}" srcOrd="5" destOrd="0" presId="urn:microsoft.com/office/officeart/2005/8/layout/cycle3"/>
    <dgm:cxn modelId="{A76505F1-C2E6-4519-975F-B9977069B028}" type="presParOf" srcId="{64A0EF40-F553-444A-8DCC-728B19111DF5}" destId="{92A1B28D-C142-4C09-BAF5-DEBFAE9B2F36}" srcOrd="6"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D87858-AE26-4C45-AAD7-FA7A1F3724C8}">
      <dsp:nvSpPr>
        <dsp:cNvPr id="0" name=""/>
        <dsp:cNvSpPr/>
      </dsp:nvSpPr>
      <dsp:spPr>
        <a:xfrm>
          <a:off x="1573944" y="-49086"/>
          <a:ext cx="5472799" cy="5472799"/>
        </a:xfrm>
        <a:prstGeom prst="circularArrow">
          <a:avLst>
            <a:gd name="adj1" fmla="val 5274"/>
            <a:gd name="adj2" fmla="val 312630"/>
            <a:gd name="adj3" fmla="val 14222912"/>
            <a:gd name="adj4" fmla="val 17130073"/>
            <a:gd name="adj5" fmla="val 5477"/>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EDDEABE5-34B2-43CA-B7C5-E1804CC8968C}">
      <dsp:nvSpPr>
        <dsp:cNvPr id="0" name=""/>
        <dsp:cNvSpPr/>
      </dsp:nvSpPr>
      <dsp:spPr>
        <a:xfrm>
          <a:off x="3299966" y="1280"/>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Population Trends</a:t>
          </a:r>
          <a:endParaRPr lang="en-US" sz="2500" kern="1200" dirty="0"/>
        </a:p>
      </dsp:txBody>
      <dsp:txXfrm>
        <a:off x="3299966" y="1280"/>
        <a:ext cx="2086867" cy="1043433"/>
      </dsp:txXfrm>
    </dsp:sp>
    <dsp:sp modelId="{99E2D331-F9E9-4DFC-8C41-8705021ECA33}">
      <dsp:nvSpPr>
        <dsp:cNvPr id="0" name=""/>
        <dsp:cNvSpPr/>
      </dsp:nvSpPr>
      <dsp:spPr>
        <a:xfrm>
          <a:off x="5222717" y="1111381"/>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Age Trends</a:t>
          </a:r>
          <a:endParaRPr lang="en-US" sz="2500" kern="1200" dirty="0"/>
        </a:p>
      </dsp:txBody>
      <dsp:txXfrm>
        <a:off x="5222717" y="1111381"/>
        <a:ext cx="2086867" cy="1043433"/>
      </dsp:txXfrm>
    </dsp:sp>
    <dsp:sp modelId="{3848B259-64C1-4EA8-9AD3-FDFE08689D1D}">
      <dsp:nvSpPr>
        <dsp:cNvPr id="0" name=""/>
        <dsp:cNvSpPr/>
      </dsp:nvSpPr>
      <dsp:spPr>
        <a:xfrm>
          <a:off x="5222717" y="3331584"/>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Income Trends</a:t>
          </a:r>
          <a:endParaRPr lang="en-US" sz="2500" kern="1200" dirty="0"/>
        </a:p>
      </dsp:txBody>
      <dsp:txXfrm>
        <a:off x="5222717" y="3331584"/>
        <a:ext cx="2086867" cy="1043433"/>
      </dsp:txXfrm>
    </dsp:sp>
    <dsp:sp modelId="{44B34F5C-F366-4C5F-886B-390D235A5CC3}">
      <dsp:nvSpPr>
        <dsp:cNvPr id="0" name=""/>
        <dsp:cNvSpPr/>
      </dsp:nvSpPr>
      <dsp:spPr>
        <a:xfrm>
          <a:off x="3299966" y="4441685"/>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Generational Trends</a:t>
          </a:r>
          <a:endParaRPr lang="en-US" sz="2500" kern="1200" dirty="0"/>
        </a:p>
      </dsp:txBody>
      <dsp:txXfrm>
        <a:off x="3299966" y="4441685"/>
        <a:ext cx="2086867" cy="1043433"/>
      </dsp:txXfrm>
    </dsp:sp>
    <dsp:sp modelId="{0EB358E6-1143-4DA4-8043-8063DFD58F9A}">
      <dsp:nvSpPr>
        <dsp:cNvPr id="0" name=""/>
        <dsp:cNvSpPr/>
      </dsp:nvSpPr>
      <dsp:spPr>
        <a:xfrm>
          <a:off x="1377214" y="3331584"/>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Diversity</a:t>
          </a:r>
          <a:endParaRPr lang="en-US" sz="2500" kern="1200" dirty="0"/>
        </a:p>
      </dsp:txBody>
      <dsp:txXfrm>
        <a:off x="1377214" y="3331584"/>
        <a:ext cx="2086867" cy="1043433"/>
      </dsp:txXfrm>
    </dsp:sp>
    <dsp:sp modelId="{92A1B28D-C142-4C09-BAF5-DEBFAE9B2F36}">
      <dsp:nvSpPr>
        <dsp:cNvPr id="0" name=""/>
        <dsp:cNvSpPr/>
      </dsp:nvSpPr>
      <dsp:spPr>
        <a:xfrm>
          <a:off x="1377214" y="1111381"/>
          <a:ext cx="2086867" cy="1043433"/>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Lifestyle Trends </a:t>
          </a:r>
          <a:endParaRPr lang="en-US" sz="2500" kern="1200" dirty="0"/>
        </a:p>
      </dsp:txBody>
      <dsp:txXfrm>
        <a:off x="1377214" y="1111381"/>
        <a:ext cx="2086867" cy="104343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t" anchorCtr="0" compatLnSpc="1">
            <a:prstTxWarp prst="textNoShape">
              <a:avLst/>
            </a:prstTxWarp>
          </a:bodyPr>
          <a:lstStyle>
            <a:lvl1pPr defTabSz="914437">
              <a:defRPr sz="1200">
                <a:latin typeface="Times New Roman" pitchFamily="18" charset="0"/>
              </a:defRPr>
            </a:lvl1pPr>
          </a:lstStyle>
          <a:p>
            <a:pPr>
              <a:defRPr/>
            </a:pPr>
            <a:endParaRPr lang="en-US"/>
          </a:p>
        </p:txBody>
      </p:sp>
      <p:sp>
        <p:nvSpPr>
          <p:cNvPr id="33795" name="Rectangle 3"/>
          <p:cNvSpPr>
            <a:spLocks noGrp="1" noChangeArrowheads="1"/>
          </p:cNvSpPr>
          <p:nvPr>
            <p:ph type="dt" sz="quarter" idx="1"/>
          </p:nvPr>
        </p:nvSpPr>
        <p:spPr bwMode="auto">
          <a:xfrm>
            <a:off x="3887788" y="0"/>
            <a:ext cx="2970212"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t" anchorCtr="0" compatLnSpc="1">
            <a:prstTxWarp prst="textNoShape">
              <a:avLst/>
            </a:prstTxWarp>
          </a:bodyPr>
          <a:lstStyle>
            <a:lvl1pPr algn="r" defTabSz="914437">
              <a:defRPr sz="1200">
                <a:latin typeface="Times New Roman" pitchFamily="18" charset="0"/>
              </a:defRPr>
            </a:lvl1pPr>
          </a:lstStyle>
          <a:p>
            <a:pPr>
              <a:defRPr/>
            </a:pPr>
            <a:endParaRPr lang="en-US"/>
          </a:p>
        </p:txBody>
      </p:sp>
      <p:sp>
        <p:nvSpPr>
          <p:cNvPr id="33796" name="Rectangle 4"/>
          <p:cNvSpPr>
            <a:spLocks noGrp="1" noChangeArrowheads="1"/>
          </p:cNvSpPr>
          <p:nvPr>
            <p:ph type="ftr" sz="quarter" idx="2"/>
          </p:nvPr>
        </p:nvSpPr>
        <p:spPr bwMode="auto">
          <a:xfrm>
            <a:off x="2209800" y="8458200"/>
            <a:ext cx="4267200"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b" anchorCtr="0" compatLnSpc="1">
            <a:prstTxWarp prst="textNoShape">
              <a:avLst/>
            </a:prstTxWarp>
          </a:bodyPr>
          <a:lstStyle>
            <a:lvl1pPr algn="r" defTabSz="914437">
              <a:defRPr sz="800">
                <a:solidFill>
                  <a:srgbClr val="000000"/>
                </a:solidFill>
                <a:latin typeface="Helv"/>
              </a:defRPr>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t" anchorCtr="0" compatLnSpc="1">
            <a:prstTxWarp prst="textNoShape">
              <a:avLst/>
            </a:prstTxWarp>
          </a:bodyPr>
          <a:lstStyle>
            <a:lvl1pPr defTabSz="914437">
              <a:defRPr sz="1200">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7788" y="0"/>
            <a:ext cx="2970212"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t" anchorCtr="0" compatLnSpc="1">
            <a:prstTxWarp prst="textNoShape">
              <a:avLst/>
            </a:prstTxWarp>
          </a:bodyPr>
          <a:lstStyle>
            <a:lvl1pPr algn="r" defTabSz="914437">
              <a:defRPr sz="1200">
                <a:latin typeface="Times New Roman" pitchFamily="18" charset="0"/>
              </a:defRPr>
            </a:lvl1pPr>
          </a:lstStyle>
          <a:p>
            <a:pPr>
              <a:defRPr/>
            </a:pPr>
            <a:endParaRPr lang="en-US"/>
          </a:p>
        </p:txBody>
      </p:sp>
      <p:sp>
        <p:nvSpPr>
          <p:cNvPr id="583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12813" y="4343400"/>
            <a:ext cx="5032375" cy="41148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6800"/>
            <a:ext cx="2970213"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b" anchorCtr="0" compatLnSpc="1">
            <a:prstTxWarp prst="textNoShape">
              <a:avLst/>
            </a:prstTxWarp>
          </a:bodyPr>
          <a:lstStyle>
            <a:lvl1pPr defTabSz="914437">
              <a:defRPr sz="1200">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7788" y="8686800"/>
            <a:ext cx="2970212" cy="457200"/>
          </a:xfrm>
          <a:prstGeom prst="rect">
            <a:avLst/>
          </a:prstGeom>
          <a:noFill/>
          <a:ln>
            <a:noFill/>
          </a:ln>
          <a:effectLst/>
          <a:extLst>
            <a:ext uri="{909E8E84-426E-40DD-AFC4-6F175D3DCCD1}"/>
            <a:ext uri="{91240B29-F687-4F45-9708-019B960494DF}"/>
            <a:ext uri="{AF507438-7753-43E0-B8FC-AC1667EBCBE1}"/>
          </a:extLst>
        </p:spPr>
        <p:txBody>
          <a:bodyPr vert="horz" wrap="square" lIns="91425" tIns="45713" rIns="91425" bIns="45713" numCol="1" anchor="b" anchorCtr="0" compatLnSpc="1">
            <a:prstTxWarp prst="textNoShape">
              <a:avLst/>
            </a:prstTxWarp>
          </a:bodyPr>
          <a:lstStyle>
            <a:lvl1pPr algn="r" defTabSz="914437">
              <a:defRPr sz="1200">
                <a:latin typeface="Times New Roman" pitchFamily="18" charset="0"/>
              </a:defRPr>
            </a:lvl1pPr>
          </a:lstStyle>
          <a:p>
            <a:pPr>
              <a:defRPr/>
            </a:pPr>
            <a:fld id="{2DFA4709-1330-4227-8240-A0D30C1C3F7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dirty="0" smtClean="0"/>
          </a:p>
        </p:txBody>
      </p:sp>
      <p:sp>
        <p:nvSpPr>
          <p:cNvPr id="59396" name="Slide Number Placeholder 3"/>
          <p:cNvSpPr>
            <a:spLocks noGrp="1"/>
          </p:cNvSpPr>
          <p:nvPr>
            <p:ph type="sldNum" sz="quarter" idx="5"/>
          </p:nvPr>
        </p:nvSpPr>
        <p:spPr>
          <a:noFill/>
          <a:ln>
            <a:miter lim="800000"/>
            <a:headEnd/>
            <a:tailEnd/>
          </a:ln>
        </p:spPr>
        <p:txBody>
          <a:bodyPr/>
          <a:lstStyle/>
          <a:p>
            <a:pPr defTabSz="914400"/>
            <a:fld id="{1B70EFA0-F5DF-4D2C-8913-9390CAA0FB18}" type="slidenum">
              <a:rPr lang="en-US" smtClean="0"/>
              <a:pPr defTabSz="914400"/>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pPr defTabSz="914400"/>
            <a:fld id="{BB17CDBE-E669-4C08-ACB4-2549E86E3EAC}" type="slidenum">
              <a:rPr lang="en-US" smtClean="0"/>
              <a:pPr defTabSz="914400"/>
              <a:t>10</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pPr defTabSz="914400"/>
            <a:fld id="{7FFBA7BF-C836-433A-A3BC-B6E0C891260C}" type="slidenum">
              <a:rPr lang="en-US" smtClean="0"/>
              <a:pPr defTabSz="914400"/>
              <a:t>11</a:t>
            </a:fld>
            <a:endParaRPr 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pPr defTabSz="914400"/>
            <a:fld id="{9FFDDEA0-2CD0-41D4-964D-7237D0BD8F54}" type="slidenum">
              <a:rPr lang="en-US" smtClean="0"/>
              <a:pPr defTabSz="914400"/>
              <a:t>12</a:t>
            </a:fld>
            <a:endParaRPr lang="en-US"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pPr defTabSz="914400"/>
            <a:fld id="{BBD40D9C-1475-45B9-985D-B27DAF796325}" type="slidenum">
              <a:rPr lang="en-US" smtClean="0"/>
              <a:pPr defTabSz="914400"/>
              <a:t>13</a:t>
            </a:fld>
            <a:endParaRPr lang="en-US"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dirty="0" smtClean="0"/>
          </a:p>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pPr defTabSz="914400"/>
            <a:fld id="{DFCD034F-1A8E-452C-AAFB-56C99E79E7D8}" type="slidenum">
              <a:rPr lang="en-US" smtClean="0"/>
              <a:pPr defTabSz="914400"/>
              <a:t>14</a:t>
            </a:fld>
            <a:endParaRPr lang="en-US"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pPr defTabSz="914400"/>
            <a:fld id="{27C7CF2A-38C6-4B46-8F5D-F4E88AF37BF4}" type="slidenum">
              <a:rPr lang="en-US" smtClean="0"/>
              <a:pPr defTabSz="914400"/>
              <a:t>15</a:t>
            </a:fld>
            <a:endParaRPr lang="en-US"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dirty="0" smtClean="0"/>
          </a:p>
          <a:p>
            <a:endParaRPr lang="en-US" dirty="0" smtClean="0"/>
          </a:p>
        </p:txBody>
      </p:sp>
      <p:sp>
        <p:nvSpPr>
          <p:cNvPr id="75780" name="Slide Number Placeholder 3"/>
          <p:cNvSpPr>
            <a:spLocks noGrp="1"/>
          </p:cNvSpPr>
          <p:nvPr>
            <p:ph type="sldNum" sz="quarter" idx="5"/>
          </p:nvPr>
        </p:nvSpPr>
        <p:spPr>
          <a:noFill/>
          <a:ln>
            <a:miter lim="800000"/>
            <a:headEnd/>
            <a:tailEnd/>
          </a:ln>
        </p:spPr>
        <p:txBody>
          <a:bodyPr/>
          <a:lstStyle/>
          <a:p>
            <a:pPr defTabSz="914400"/>
            <a:fld id="{C9617688-5A74-40B4-A1D3-88DBE5F441A3}" type="slidenum">
              <a:rPr lang="en-US" smtClean="0"/>
              <a:pPr defTabSz="914400"/>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146175" y="687388"/>
            <a:ext cx="4570413" cy="3427412"/>
          </a:xfrm>
          <a:ln/>
        </p:spPr>
      </p:sp>
      <p:sp>
        <p:nvSpPr>
          <p:cNvPr id="76803" name="Rectangle 3"/>
          <p:cNvSpPr>
            <a:spLocks noGrp="1" noChangeArrowheads="1"/>
          </p:cNvSpPr>
          <p:nvPr>
            <p:ph type="body" idx="1"/>
          </p:nvPr>
        </p:nvSpPr>
        <p:spPr>
          <a:xfrm>
            <a:off x="912813" y="4341813"/>
            <a:ext cx="5032375" cy="4114800"/>
          </a:xfrm>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pPr defTabSz="914400"/>
            <a:fld id="{6B199D31-8149-4678-A061-95408B5184C1}" type="slidenum">
              <a:rPr lang="en-US" smtClean="0"/>
              <a:pPr defTabSz="914400"/>
              <a:t>19</a:t>
            </a:fld>
            <a:endParaRPr lang="en-US" smtClean="0"/>
          </a:p>
        </p:txBody>
      </p:sp>
      <p:sp>
        <p:nvSpPr>
          <p:cNvPr id="77827" name="Rectangle 2"/>
          <p:cNvSpPr>
            <a:spLocks noChangeArrowheads="1"/>
          </p:cNvSpPr>
          <p:nvPr/>
        </p:nvSpPr>
        <p:spPr bwMode="auto">
          <a:xfrm>
            <a:off x="3886200" y="0"/>
            <a:ext cx="2971800" cy="454025"/>
          </a:xfrm>
          <a:prstGeom prst="rect">
            <a:avLst/>
          </a:prstGeom>
          <a:noFill/>
          <a:ln w="9525">
            <a:noFill/>
            <a:miter lim="800000"/>
            <a:headEnd/>
            <a:tailEnd/>
          </a:ln>
        </p:spPr>
        <p:txBody>
          <a:bodyPr wrap="none" lIns="89730" tIns="44865" rIns="89730" bIns="44865" anchor="ctr"/>
          <a:lstStyle/>
          <a:p>
            <a:endParaRPr lang="en-US"/>
          </a:p>
        </p:txBody>
      </p:sp>
      <p:sp>
        <p:nvSpPr>
          <p:cNvPr id="77828" name="Rectangle 3"/>
          <p:cNvSpPr>
            <a:spLocks noChangeArrowheads="1"/>
          </p:cNvSpPr>
          <p:nvPr/>
        </p:nvSpPr>
        <p:spPr bwMode="auto">
          <a:xfrm>
            <a:off x="3886200" y="8686800"/>
            <a:ext cx="2971800" cy="455613"/>
          </a:xfrm>
          <a:prstGeom prst="rect">
            <a:avLst/>
          </a:prstGeom>
          <a:noFill/>
          <a:ln w="9525">
            <a:noFill/>
            <a:miter lim="800000"/>
            <a:headEnd/>
            <a:tailEnd/>
          </a:ln>
        </p:spPr>
        <p:txBody>
          <a:bodyPr lIns="19042" tIns="0" rIns="19042" bIns="0" anchor="b"/>
          <a:lstStyle/>
          <a:p>
            <a:pPr algn="r" eaLnBrk="0" hangingPunct="0"/>
            <a:r>
              <a:rPr lang="en-US" sz="1000" i="1"/>
              <a:t>2</a:t>
            </a:r>
          </a:p>
        </p:txBody>
      </p:sp>
      <p:sp>
        <p:nvSpPr>
          <p:cNvPr id="77829" name="Rectangle 4"/>
          <p:cNvSpPr>
            <a:spLocks noChangeArrowheads="1"/>
          </p:cNvSpPr>
          <p:nvPr/>
        </p:nvSpPr>
        <p:spPr bwMode="auto">
          <a:xfrm>
            <a:off x="0" y="8686800"/>
            <a:ext cx="2971800" cy="455613"/>
          </a:xfrm>
          <a:prstGeom prst="rect">
            <a:avLst/>
          </a:prstGeom>
          <a:noFill/>
          <a:ln w="9525">
            <a:noFill/>
            <a:miter lim="800000"/>
            <a:headEnd/>
            <a:tailEnd/>
          </a:ln>
        </p:spPr>
        <p:txBody>
          <a:bodyPr wrap="none" lIns="89730" tIns="44865" rIns="89730" bIns="44865" anchor="ctr"/>
          <a:lstStyle/>
          <a:p>
            <a:endParaRPr lang="en-US"/>
          </a:p>
        </p:txBody>
      </p:sp>
      <p:sp>
        <p:nvSpPr>
          <p:cNvPr id="77830" name="Rectangle 5"/>
          <p:cNvSpPr>
            <a:spLocks noChangeArrowheads="1"/>
          </p:cNvSpPr>
          <p:nvPr/>
        </p:nvSpPr>
        <p:spPr bwMode="auto">
          <a:xfrm>
            <a:off x="0" y="0"/>
            <a:ext cx="2971800" cy="454025"/>
          </a:xfrm>
          <a:prstGeom prst="rect">
            <a:avLst/>
          </a:prstGeom>
          <a:noFill/>
          <a:ln w="9525">
            <a:noFill/>
            <a:miter lim="800000"/>
            <a:headEnd/>
            <a:tailEnd/>
          </a:ln>
        </p:spPr>
        <p:txBody>
          <a:bodyPr wrap="none" lIns="89730" tIns="44865" rIns="89730" bIns="44865" anchor="ctr"/>
          <a:lstStyle/>
          <a:p>
            <a:endParaRPr lang="en-US"/>
          </a:p>
        </p:txBody>
      </p:sp>
      <p:sp>
        <p:nvSpPr>
          <p:cNvPr id="77831" name="Rectangle 6"/>
          <p:cNvSpPr>
            <a:spLocks noChangeArrowheads="1" noTextEdit="1"/>
          </p:cNvSpPr>
          <p:nvPr>
            <p:ph type="sldImg"/>
          </p:nvPr>
        </p:nvSpPr>
        <p:spPr>
          <a:xfrm>
            <a:off x="1155700" y="693738"/>
            <a:ext cx="4548188" cy="3413125"/>
          </a:xfrm>
          <a:ln w="12700" cap="flat">
            <a:solidFill>
              <a:schemeClr val="tx1"/>
            </a:solidFill>
          </a:ln>
        </p:spPr>
      </p:sp>
      <p:sp>
        <p:nvSpPr>
          <p:cNvPr id="77832" name="Rectangle 7"/>
          <p:cNvSpPr>
            <a:spLocks noGrp="1" noChangeArrowheads="1"/>
          </p:cNvSpPr>
          <p:nvPr>
            <p:ph type="body" idx="1"/>
          </p:nvPr>
        </p:nvSpPr>
        <p:spPr>
          <a:xfrm>
            <a:off x="914400" y="4340225"/>
            <a:ext cx="5029200" cy="4116388"/>
          </a:xfrm>
          <a:noFill/>
        </p:spPr>
        <p:txBody>
          <a:bodyPr lIns="92041" tIns="46021" rIns="92041" bIns="46021"/>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pPr defTabSz="914400"/>
            <a:fld id="{86F6CFC1-6584-4AF6-8101-8EA1B2404FF4}" type="slidenum">
              <a:rPr lang="en-US" smtClean="0"/>
              <a:pPr defTabSz="914400"/>
              <a:t>2</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pPr defTabSz="914400"/>
            <a:fld id="{988CCA96-BE7A-460C-8B36-FF63ECCD495F}" type="slidenum">
              <a:rPr lang="en-US" smtClean="0"/>
              <a:pPr defTabSz="914400"/>
              <a:t>20</a:t>
            </a:fld>
            <a:endParaRPr lang="en-US" smtClean="0"/>
          </a:p>
        </p:txBody>
      </p:sp>
      <p:sp>
        <p:nvSpPr>
          <p:cNvPr id="78851" name="Rectangle 2"/>
          <p:cNvSpPr>
            <a:spLocks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pPr defTabSz="914400"/>
            <a:fld id="{F0B2B39A-3ABA-485B-827E-8826160BF4DB}" type="slidenum">
              <a:rPr lang="en-US" smtClean="0"/>
              <a:pPr defTabSz="914400"/>
              <a:t>21</a:t>
            </a:fld>
            <a:endParaRPr lang="en-US" smtClean="0"/>
          </a:p>
        </p:txBody>
      </p:sp>
      <p:sp>
        <p:nvSpPr>
          <p:cNvPr id="79875" name="Rectangle 2"/>
          <p:cNvSpPr>
            <a:spLocks noRo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pPr defTabSz="914400"/>
            <a:fld id="{FFCEC9DB-437B-47AA-A03D-6FAF156F1553}" type="slidenum">
              <a:rPr lang="en-US" smtClean="0"/>
              <a:pPr defTabSz="914400"/>
              <a:t>3</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xfrm>
            <a:off x="685800" y="4343400"/>
            <a:ext cx="5486400" cy="4114800"/>
          </a:xfrm>
          <a:noFill/>
        </p:spPr>
        <p:txBody>
          <a:bodyPr lIns="91440" tIns="45720" rIns="91440" bIns="45720"/>
          <a:lstStyle/>
          <a:p>
            <a:pPr>
              <a:spcBef>
                <a:spcPct val="0"/>
              </a:spcBef>
            </a:pPr>
            <a:endParaRPr lang="en-US" smtClean="0"/>
          </a:p>
        </p:txBody>
      </p:sp>
      <p:sp>
        <p:nvSpPr>
          <p:cNvPr id="327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3AAA236-C224-4788-AC8B-024557C3FC17}" type="slidenum">
              <a:rPr lang="en-US" sz="1200">
                <a:latin typeface="+mn-lt"/>
              </a:rPr>
              <a:pPr algn="r">
                <a:defRPr/>
              </a:pPr>
              <a:t>32</a:t>
            </a:fld>
            <a:endParaRPr lang="en-US" sz="120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xfrm>
            <a:off x="1144588" y="685800"/>
            <a:ext cx="4572000" cy="3429000"/>
          </a:xfrm>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pPr defTabSz="914400"/>
            <a:fld id="{43394FAC-FBD0-48DB-AC99-0726D313E39F}" type="slidenum">
              <a:rPr lang="en-US" smtClean="0"/>
              <a:pPr defTabSz="914400"/>
              <a:t>36</a:t>
            </a:fld>
            <a:endParaRPr 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pPr defTabSz="914400"/>
            <a:fld id="{C8C9B0A1-E36C-49FE-81F1-D632AC6B7A7E}" type="slidenum">
              <a:rPr lang="en-US" smtClean="0"/>
              <a:pPr defTabSz="914400"/>
              <a:t>37</a:t>
            </a:fld>
            <a:endParaRPr 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dirty="0" smtClean="0"/>
          </a:p>
        </p:txBody>
      </p:sp>
      <p:sp>
        <p:nvSpPr>
          <p:cNvPr id="97284" name="Slide Number Placeholder 3"/>
          <p:cNvSpPr>
            <a:spLocks noGrp="1"/>
          </p:cNvSpPr>
          <p:nvPr>
            <p:ph type="sldNum" sz="quarter" idx="5"/>
          </p:nvPr>
        </p:nvSpPr>
        <p:spPr>
          <a:noFill/>
          <a:ln>
            <a:miter lim="800000"/>
            <a:headEnd/>
            <a:tailEnd/>
          </a:ln>
        </p:spPr>
        <p:txBody>
          <a:bodyPr/>
          <a:lstStyle/>
          <a:p>
            <a:pPr defTabSz="914400"/>
            <a:fld id="{EF20B1C6-2CF5-4A16-A162-4F55B540C1AF}" type="slidenum">
              <a:rPr lang="en-US" smtClean="0"/>
              <a:pPr defTabSz="914400"/>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smtClean="0"/>
          </a:p>
        </p:txBody>
      </p:sp>
      <p:sp>
        <p:nvSpPr>
          <p:cNvPr id="98308" name="Slide Number Placeholder 3"/>
          <p:cNvSpPr>
            <a:spLocks noGrp="1"/>
          </p:cNvSpPr>
          <p:nvPr>
            <p:ph type="sldNum" sz="quarter" idx="5"/>
          </p:nvPr>
        </p:nvSpPr>
        <p:spPr>
          <a:noFill/>
          <a:ln>
            <a:miter lim="800000"/>
            <a:headEnd/>
            <a:tailEnd/>
          </a:ln>
        </p:spPr>
        <p:txBody>
          <a:bodyPr/>
          <a:lstStyle/>
          <a:p>
            <a:pPr defTabSz="914400"/>
            <a:fld id="{44ADD7EC-891C-47AD-8FCD-71197A793693}" type="slidenum">
              <a:rPr lang="en-US" smtClean="0"/>
              <a:pPr defTabSz="914400"/>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pPr defTabSz="914400"/>
            <a:fld id="{E5915FF9-50FD-4B20-8630-0FE87ABF1F7E}" type="slidenum">
              <a:rPr lang="en-US" smtClean="0"/>
              <a:pPr defTabSz="914400"/>
              <a:t>4</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smtClean="0"/>
          </a:p>
        </p:txBody>
      </p:sp>
      <p:sp>
        <p:nvSpPr>
          <p:cNvPr id="99332" name="Slide Number Placeholder 3"/>
          <p:cNvSpPr>
            <a:spLocks noGrp="1"/>
          </p:cNvSpPr>
          <p:nvPr>
            <p:ph type="sldNum" sz="quarter" idx="5"/>
          </p:nvPr>
        </p:nvSpPr>
        <p:spPr>
          <a:noFill/>
          <a:ln>
            <a:miter lim="800000"/>
            <a:headEnd/>
            <a:tailEnd/>
          </a:ln>
        </p:spPr>
        <p:txBody>
          <a:bodyPr/>
          <a:lstStyle/>
          <a:p>
            <a:pPr defTabSz="914400"/>
            <a:fld id="{DB8F7484-F421-444E-9F0A-D1E73DF99281}" type="slidenum">
              <a:rPr lang="en-US" smtClean="0"/>
              <a:pPr defTabSz="914400"/>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dirty="0" smtClean="0"/>
          </a:p>
        </p:txBody>
      </p:sp>
      <p:sp>
        <p:nvSpPr>
          <p:cNvPr id="102404" name="Slide Number Placeholder 3"/>
          <p:cNvSpPr>
            <a:spLocks noGrp="1"/>
          </p:cNvSpPr>
          <p:nvPr>
            <p:ph type="sldNum" sz="quarter" idx="5"/>
          </p:nvPr>
        </p:nvSpPr>
        <p:spPr>
          <a:noFill/>
          <a:ln>
            <a:miter lim="800000"/>
            <a:headEnd/>
            <a:tailEnd/>
          </a:ln>
        </p:spPr>
        <p:txBody>
          <a:bodyPr/>
          <a:lstStyle/>
          <a:p>
            <a:pPr defTabSz="914400"/>
            <a:fld id="{D5C035A3-2F02-4859-801B-5F4364088218}" type="slidenum">
              <a:rPr lang="en-US" smtClean="0"/>
              <a:pPr defTabSz="914400"/>
              <a:t>43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pPr defTabSz="914400"/>
            <a:fld id="{B97CA8B3-734A-4C35-98DD-DA9BE64F1E1D}" type="slidenum">
              <a:rPr lang="en-US" smtClean="0"/>
              <a:pPr defTabSz="914400"/>
              <a:t>5</a:t>
            </a:fld>
            <a:endParaRPr 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pPr defTabSz="914400"/>
            <a:fld id="{6022EF40-8502-4D70-B170-33917CE9CD93}" type="slidenum">
              <a:rPr lang="en-US" smtClean="0"/>
              <a:pPr defTabSz="914400"/>
              <a:t>6</a:t>
            </a:fld>
            <a:endParaRPr lang="en-US"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pPr defTabSz="914400"/>
            <a:fld id="{2E6A1190-CAD3-41A0-8BC6-60424771C4D8}" type="slidenum">
              <a:rPr lang="en-US" smtClean="0"/>
              <a:pPr defTabSz="914400"/>
              <a:t>7</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pPr defTabSz="914400"/>
            <a:fld id="{3CB155F8-F7F0-45FA-849A-5774062C8957}" type="slidenum">
              <a:rPr lang="en-US" smtClean="0"/>
              <a:pPr defTabSz="914400"/>
              <a:t>8</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pPr defTabSz="914400"/>
            <a:fld id="{F395EB08-6012-45A8-BE2F-1A658E3AE7CA}" type="slidenum">
              <a:rPr lang="en-US" smtClean="0"/>
              <a:pPr defTabSz="914400"/>
              <a:t>9</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00D4C70-46F7-49F3-80EE-CB043DB7576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2C42570-5165-40F8-AC95-04E6B36348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0E8CF-E891-4E24-B4A5-237EBDF1F6E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US" noProof="0"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EED3BB6-1D53-4D51-A1B3-7644100D891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766D0C5-6395-403A-91BC-564E3FAF0F7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3F4F852-3427-4B2C-8A8B-A4041DC3F26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2209800"/>
            <a:ext cx="3810000" cy="4114800"/>
          </a:xfrm>
        </p:spPr>
        <p:txBody>
          <a:bodyPr/>
          <a:lstStyle/>
          <a:p>
            <a:pPr lvl="0"/>
            <a:endParaRPr lang="en-US" noProof="0" dirty="0"/>
          </a:p>
        </p:txBody>
      </p:sp>
      <p:sp>
        <p:nvSpPr>
          <p:cNvPr id="4" name="Text Placeholder 3"/>
          <p:cNvSpPr>
            <a:spLocks noGrp="1"/>
          </p:cNvSpPr>
          <p:nvPr>
            <p:ph type="body" sz="half" idx="2"/>
          </p:nvPr>
        </p:nvSpPr>
        <p:spPr>
          <a:xfrm>
            <a:off x="5181600" y="2209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42150" y="6243638"/>
            <a:ext cx="1905000" cy="457200"/>
          </a:xfrm>
        </p:spPr>
        <p:txBody>
          <a:bodyPr/>
          <a:lstStyle>
            <a:lvl1pPr>
              <a:defRPr/>
            </a:lvl1pPr>
          </a:lstStyle>
          <a:p>
            <a:pPr>
              <a:defRPr/>
            </a:pPr>
            <a:fld id="{3A97BF12-BD90-49C4-919E-8752594FDEC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3A54E14E-A2BE-442A-A972-95D8EF08F7D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4DD0F32-C355-47D1-A756-274B7236ED5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9874A3F-B19D-4977-B179-D1C48C251F0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842FBC3-2BBF-4A82-B266-EB44844F5FD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395D5C2-A359-4A1E-8D5E-BAE72B7441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7148ED54-79B8-40EF-BC78-3E795755D8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4A14203-7440-403C-B1C1-1A67BDE8D0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A4F670B-9B48-4319-AE33-4269723E30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3351A23-7565-4C33-BC0E-CDF6C555A534}"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3" r:id="rId4"/>
    <p:sldLayoutId id="2147484049" r:id="rId5"/>
    <p:sldLayoutId id="2147484044" r:id="rId6"/>
    <p:sldLayoutId id="2147484050" r:id="rId7"/>
    <p:sldLayoutId id="2147484051" r:id="rId8"/>
    <p:sldLayoutId id="2147484052" r:id="rId9"/>
    <p:sldLayoutId id="2147484045" r:id="rId10"/>
    <p:sldLayoutId id="2147484053" r:id="rId11"/>
    <p:sldLayoutId id="2147484054" r:id="rId12"/>
    <p:sldLayoutId id="2147484055" r:id="rId13"/>
    <p:sldLayoutId id="2147484056" r:id="rId14"/>
    <p:sldLayoutId id="2147484057" r:id="rId15"/>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www.iowaworkforce.org/region3/clover1.jpg&amp;imgrefurl=http://www.iowaworkforce.org/region3/emmetsburg.htm&amp;h=119&amp;w=116&amp;prev=/images%3Fq%3Dthree%2Bleaf%2Bclover%26start%3D20%26svnum%3D10%26hl%3Den%26lr%3D%26ie%3DUTF-8%26oe%3DUTF-8%26sa%3D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ome.indy.net/~erisande/ipcum/images/dialog.gif&amp;imgrefurl=http://home.indy.net/~erisande/ipcum/activity.html&amp;h=97&amp;w=95&amp;prev=/images%3Fq%3Dchristian%2Bunity%26start%3D240%26svnum%3D10%26hl%3Den%26lr%3D%26ie%3DUTF-8%26oe%3DUTF-8%26sa%3DN"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p:txBody>
          <a:bodyPr/>
          <a:lstStyle/>
          <a:p>
            <a:pPr eaLnBrk="1" fontAlgn="auto" hangingPunct="1">
              <a:spcAft>
                <a:spcPts val="0"/>
              </a:spcAft>
              <a:defRPr/>
            </a:pPr>
            <a:r>
              <a:rPr lang="en-US" i="1" dirty="0" smtClean="0"/>
              <a:t>communio</a:t>
            </a:r>
            <a:r>
              <a:rPr lang="en-US" dirty="0" smtClean="0"/>
              <a:t> and </a:t>
            </a:r>
            <a:r>
              <a:rPr lang="en-US" i="1" dirty="0" smtClean="0"/>
              <a:t>missio</a:t>
            </a:r>
            <a:endParaRPr lang="en-US" i="1" dirty="0"/>
          </a:p>
        </p:txBody>
      </p:sp>
      <p:sp>
        <p:nvSpPr>
          <p:cNvPr id="180227" name="Rectangle 3"/>
          <p:cNvSpPr>
            <a:spLocks noGrp="1" noChangeArrowheads="1"/>
          </p:cNvSpPr>
          <p:nvPr>
            <p:ph type="subTitle" idx="1"/>
          </p:nvPr>
        </p:nvSpPr>
        <p:spPr/>
        <p:txBody>
          <a:bodyPr>
            <a:noAutofit/>
          </a:bodyPr>
          <a:lstStyle/>
          <a:p>
            <a:pPr eaLnBrk="1" fontAlgn="auto" hangingPunct="1">
              <a:spcAft>
                <a:spcPts val="0"/>
              </a:spcAft>
              <a:buFont typeface="Wingdings 2"/>
              <a:buNone/>
              <a:defRPr/>
            </a:pPr>
            <a:r>
              <a:rPr lang="en-US" sz="2800" b="1" dirty="0" smtClean="0"/>
              <a:t>Understanding the PARISH and the PARISH PASTORAL COUNCIL Through the Lens </a:t>
            </a:r>
            <a:r>
              <a:rPr lang="en-US" sz="2800" dirty="0"/>
              <a:t>of </a:t>
            </a:r>
            <a:endParaRPr lang="en-US" sz="2800" b="1" dirty="0"/>
          </a:p>
        </p:txBody>
      </p:sp>
      <p:pic>
        <p:nvPicPr>
          <p:cNvPr id="15364" name="Picture 5" descr="http://t1.gstatic.com/images?q=tbn:ANd9GcQGAaInKCkGDli6EYs5drpBlIpnw4lkkIiJzge8ZCMTghjy1Fhs"/>
          <p:cNvPicPr>
            <a:picLocks noChangeAspect="1" noChangeArrowheads="1"/>
          </p:cNvPicPr>
          <p:nvPr/>
        </p:nvPicPr>
        <p:blipFill>
          <a:blip r:embed="rId3" cstate="print"/>
          <a:srcRect/>
          <a:stretch>
            <a:fillRect/>
          </a:stretch>
        </p:blipFill>
        <p:spPr bwMode="auto">
          <a:xfrm>
            <a:off x="3276600" y="762000"/>
            <a:ext cx="2362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dirty="0"/>
              <a:t>Multicultural Communion</a:t>
            </a:r>
          </a:p>
        </p:txBody>
      </p:sp>
      <p:sp>
        <p:nvSpPr>
          <p:cNvPr id="23555" name="Rectangle 3"/>
          <p:cNvSpPr>
            <a:spLocks noGrp="1" noChangeArrowheads="1"/>
          </p:cNvSpPr>
          <p:nvPr>
            <p:ph idx="1"/>
          </p:nvPr>
        </p:nvSpPr>
        <p:spPr/>
        <p:txBody>
          <a:bodyPr/>
          <a:lstStyle/>
          <a:p>
            <a:pPr eaLnBrk="1" hangingPunct="1">
              <a:buFontTx/>
              <a:buNone/>
            </a:pPr>
            <a:r>
              <a:rPr lang="en-US" smtClean="0"/>
              <a:t>	</a:t>
            </a:r>
            <a:r>
              <a:rPr lang="en-US" b="1" smtClean="0"/>
              <a:t>“Humanity is realized not in each individual human being but rather in communion among all humans, in and through their viable cultures.”</a:t>
            </a:r>
          </a:p>
          <a:p>
            <a:pPr eaLnBrk="1" hangingPunct="1">
              <a:buFontTx/>
              <a:buNone/>
            </a:pPr>
            <a:r>
              <a:rPr lang="en-US" smtClean="0"/>
              <a:t>					</a:t>
            </a:r>
            <a:r>
              <a:rPr lang="en-US" sz="2000" b="1" smtClean="0"/>
              <a:t>Charles Taylor</a:t>
            </a:r>
          </a:p>
          <a:p>
            <a:pPr eaLnBrk="1" hangingPunct="1">
              <a:buFontTx/>
              <a:buNone/>
            </a:pPr>
            <a:r>
              <a:rPr lang="en-US" sz="2000" b="1" smtClean="0"/>
              <a:t>					Canadian Catholic Philosopher</a:t>
            </a:r>
          </a:p>
          <a:p>
            <a:pPr eaLnBrk="1" hangingPunct="1">
              <a:buFontTx/>
              <a:buNone/>
            </a:pPr>
            <a:r>
              <a:rPr lang="en-US" sz="2000" b="1" smtClean="0"/>
              <a:t>					The Politics of Recognition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50938" y="381000"/>
            <a:ext cx="7793037" cy="1219200"/>
          </a:xfrm>
        </p:spPr>
        <p:txBody>
          <a:bodyPr/>
          <a:lstStyle/>
          <a:p>
            <a:pPr>
              <a:lnSpc>
                <a:spcPct val="80000"/>
              </a:lnSpc>
              <a:defRPr/>
            </a:pPr>
            <a:r>
              <a:rPr lang="en-US" dirty="0"/>
              <a:t>Whoever enters into                communion with the </a:t>
            </a:r>
            <a:r>
              <a:rPr lang="en-US" dirty="0" smtClean="0"/>
              <a:t>Lord…</a:t>
            </a:r>
            <a:endParaRPr lang="en-US" dirty="0"/>
          </a:p>
        </p:txBody>
      </p:sp>
      <p:sp>
        <p:nvSpPr>
          <p:cNvPr id="24579" name="Rectangle 3"/>
          <p:cNvSpPr>
            <a:spLocks noGrp="1" noChangeArrowheads="1"/>
          </p:cNvSpPr>
          <p:nvPr>
            <p:ph type="body" idx="1"/>
          </p:nvPr>
        </p:nvSpPr>
        <p:spPr>
          <a:xfrm>
            <a:off x="838200" y="2057400"/>
            <a:ext cx="7340600" cy="3429000"/>
          </a:xfrm>
        </p:spPr>
        <p:txBody>
          <a:bodyPr/>
          <a:lstStyle/>
          <a:p>
            <a:pPr algn="ctr">
              <a:buFont typeface="Wingdings" pitchFamily="2" charset="2"/>
              <a:buNone/>
            </a:pPr>
            <a:r>
              <a:rPr lang="en-US" sz="3600" b="1" smtClean="0"/>
              <a:t>is expected to bear fruit!</a:t>
            </a:r>
          </a:p>
          <a:p>
            <a:pPr>
              <a:buFont typeface="Wingdings" pitchFamily="2" charset="2"/>
              <a:buNone/>
            </a:pPr>
            <a:endParaRPr lang="en-US" sz="4400" b="1" smtClean="0"/>
          </a:p>
          <a:p>
            <a:pPr algn="ctr">
              <a:lnSpc>
                <a:spcPct val="90000"/>
              </a:lnSpc>
              <a:buFont typeface="Wingdings" pitchFamily="2" charset="2"/>
              <a:buNone/>
            </a:pPr>
            <a:r>
              <a:rPr lang="en-US" sz="3600" b="1" i="1" smtClean="0"/>
              <a:t>The Amen of the liturgy                                           makes demands                                            beyond the Kiss of Peace!</a:t>
            </a:r>
          </a:p>
          <a:p>
            <a:pPr>
              <a:buFont typeface="Wingdings" pitchFamily="2" charset="2"/>
              <a:buNone/>
            </a:pPr>
            <a:endParaRPr lang="en-US" sz="36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90600" y="914400"/>
            <a:ext cx="8153400" cy="762000"/>
          </a:xfrm>
        </p:spPr>
        <p:txBody>
          <a:bodyPr/>
          <a:lstStyle/>
          <a:p>
            <a:pPr eaLnBrk="1" fontAlgn="auto" hangingPunct="1">
              <a:spcAft>
                <a:spcPts val="0"/>
              </a:spcAft>
              <a:defRPr/>
            </a:pPr>
            <a:r>
              <a:rPr lang="en-US" dirty="0"/>
              <a:t>COMMUNION GIVES RISE TO MISSION</a:t>
            </a:r>
          </a:p>
        </p:txBody>
      </p:sp>
      <p:sp>
        <p:nvSpPr>
          <p:cNvPr id="25603" name="Rectangle 3"/>
          <p:cNvSpPr>
            <a:spLocks noGrp="1" noChangeArrowheads="1"/>
          </p:cNvSpPr>
          <p:nvPr>
            <p:ph sz="half" idx="1"/>
          </p:nvPr>
        </p:nvSpPr>
        <p:spPr>
          <a:xfrm>
            <a:off x="914400" y="2133600"/>
            <a:ext cx="3962400" cy="3643313"/>
          </a:xfrm>
        </p:spPr>
        <p:txBody>
          <a:bodyPr/>
          <a:lstStyle/>
          <a:p>
            <a:pPr eaLnBrk="1" hangingPunct="1">
              <a:buFont typeface="Arial" pitchFamily="34" charset="0"/>
              <a:buChar char="•"/>
            </a:pPr>
            <a:r>
              <a:rPr lang="en-US" b="1" smtClean="0"/>
              <a:t>The Church is missionary by her very nature.                                             It is not that the Church has a Mission,                       but the Mission has               a Church!</a:t>
            </a:r>
          </a:p>
          <a:p>
            <a:pPr eaLnBrk="1" hangingPunct="1"/>
            <a:endParaRPr lang="en-US" smtClean="0"/>
          </a:p>
        </p:txBody>
      </p:sp>
      <p:sp>
        <p:nvSpPr>
          <p:cNvPr id="25604" name="Rectangle 4"/>
          <p:cNvSpPr>
            <a:spLocks noGrp="1" noChangeArrowheads="1"/>
          </p:cNvSpPr>
          <p:nvPr>
            <p:ph sz="half" idx="2"/>
          </p:nvPr>
        </p:nvSpPr>
        <p:spPr>
          <a:xfrm>
            <a:off x="4800600" y="1643063"/>
            <a:ext cx="3844925" cy="4191000"/>
          </a:xfrm>
        </p:spPr>
        <p:txBody>
          <a:bodyPr/>
          <a:lstStyle/>
          <a:p>
            <a:pPr eaLnBrk="1" hangingPunct="1">
              <a:lnSpc>
                <a:spcPct val="90000"/>
              </a:lnSpc>
              <a:buFontTx/>
              <a:buNone/>
            </a:pPr>
            <a:endParaRPr lang="en-US" smtClean="0"/>
          </a:p>
          <a:p>
            <a:pPr eaLnBrk="1" hangingPunct="1">
              <a:lnSpc>
                <a:spcPct val="90000"/>
              </a:lnSpc>
              <a:buFont typeface="Arial" pitchFamily="34" charset="0"/>
              <a:buChar char="•"/>
            </a:pPr>
            <a:r>
              <a:rPr lang="en-US" b="1" smtClean="0"/>
              <a:t>Communion and mission                         are inseparably  connected.	</a:t>
            </a:r>
          </a:p>
          <a:p>
            <a:pPr eaLnBrk="1" hangingPunct="1">
              <a:lnSpc>
                <a:spcPct val="90000"/>
              </a:lnSpc>
              <a:buFontTx/>
              <a:buNone/>
            </a:pPr>
            <a:r>
              <a:rPr lang="en-US" b="1" smtClean="0"/>
              <a:t>   Where communion            is weakened,                 mission suffers. </a:t>
            </a:r>
          </a:p>
          <a:p>
            <a:pPr eaLnBrk="1" hangingPunct="1">
              <a:lnSpc>
                <a:spcPct val="90000"/>
              </a:lnSpc>
              <a:buFontTx/>
              <a:buNone/>
            </a:pPr>
            <a:r>
              <a:rPr lang="en-US" b="1" smtClean="0"/>
              <a:t>                 </a:t>
            </a:r>
            <a:r>
              <a:rPr lang="en-US" sz="2000" b="1" smtClean="0"/>
              <a:t>John Paul II</a:t>
            </a:r>
          </a:p>
          <a:p>
            <a:pPr eaLnBrk="1" hangingPunct="1">
              <a:lnSpc>
                <a:spcPct val="90000"/>
              </a:lnSpc>
            </a:pPr>
            <a:endParaRPr lang="en-US" smtClean="0"/>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50938" y="914400"/>
            <a:ext cx="7793037" cy="762000"/>
          </a:xfrm>
        </p:spPr>
        <p:txBody>
          <a:bodyPr/>
          <a:lstStyle/>
          <a:p>
            <a:pPr>
              <a:defRPr/>
            </a:pPr>
            <a:r>
              <a:rPr lang="en-US" sz="4000" dirty="0"/>
              <a:t>JESUS’ MISSION STATEMENT</a:t>
            </a:r>
          </a:p>
        </p:txBody>
      </p:sp>
      <p:sp>
        <p:nvSpPr>
          <p:cNvPr id="26627" name="Rectangle 3"/>
          <p:cNvSpPr>
            <a:spLocks noGrp="1" noChangeArrowheads="1"/>
          </p:cNvSpPr>
          <p:nvPr>
            <p:ph type="body" sz="half" idx="2"/>
          </p:nvPr>
        </p:nvSpPr>
        <p:spPr>
          <a:xfrm>
            <a:off x="4191000" y="1752600"/>
            <a:ext cx="4572000" cy="3581400"/>
          </a:xfrm>
        </p:spPr>
        <p:txBody>
          <a:bodyPr/>
          <a:lstStyle/>
          <a:p>
            <a:pPr>
              <a:buFont typeface="Wingdings" pitchFamily="2" charset="2"/>
              <a:buNone/>
            </a:pPr>
            <a:r>
              <a:rPr lang="en-US" sz="2800" b="1" smtClean="0"/>
              <a:t>The spirit of the Lord                      is upon me…</a:t>
            </a:r>
          </a:p>
          <a:p>
            <a:pPr>
              <a:buFont typeface="Wingdings" pitchFamily="2" charset="2"/>
              <a:buNone/>
            </a:pPr>
            <a:r>
              <a:rPr lang="en-US" sz="2800" b="1" smtClean="0"/>
              <a:t>To bring glad tidings to the poor</a:t>
            </a:r>
          </a:p>
          <a:p>
            <a:pPr>
              <a:buFont typeface="Wingdings" pitchFamily="2" charset="2"/>
              <a:buNone/>
            </a:pPr>
            <a:r>
              <a:rPr lang="en-US" sz="2800" b="1" smtClean="0"/>
              <a:t>To proclaim liberty to captives</a:t>
            </a:r>
          </a:p>
          <a:p>
            <a:pPr>
              <a:buFont typeface="Wingdings" pitchFamily="2" charset="2"/>
              <a:buNone/>
            </a:pPr>
            <a:r>
              <a:rPr lang="en-US" sz="2800" b="1" smtClean="0"/>
              <a:t>Recovery of sight to the blind</a:t>
            </a:r>
          </a:p>
          <a:p>
            <a:pPr>
              <a:buFont typeface="Wingdings" pitchFamily="2" charset="2"/>
              <a:buNone/>
            </a:pPr>
            <a:r>
              <a:rPr lang="en-US" sz="2800" b="1" smtClean="0"/>
              <a:t>To let the oppressed go free…</a:t>
            </a:r>
          </a:p>
          <a:p>
            <a:pPr algn="r">
              <a:buFont typeface="Wingdings" pitchFamily="2" charset="2"/>
              <a:buNone/>
            </a:pPr>
            <a:r>
              <a:rPr lang="en-US" sz="2000" b="1" smtClean="0"/>
              <a:t>Lk.4:16-21</a:t>
            </a:r>
          </a:p>
        </p:txBody>
      </p:sp>
      <p:pic>
        <p:nvPicPr>
          <p:cNvPr id="26628" name="Picture 4" descr="BD08203_"/>
          <p:cNvPicPr>
            <a:picLocks noGrp="1" noChangeAspect="1" noChangeArrowheads="1"/>
          </p:cNvPicPr>
          <p:nvPr>
            <p:ph type="clipArt" sz="half" idx="1"/>
          </p:nvPr>
        </p:nvPicPr>
        <p:blipFill>
          <a:blip r:embed="rId3" cstate="print"/>
          <a:srcRect/>
          <a:stretch>
            <a:fillRect/>
          </a:stretch>
        </p:blipFill>
        <p:spPr>
          <a:xfrm>
            <a:off x="838200" y="2514600"/>
            <a:ext cx="3048000" cy="170815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MISSION:</a:t>
            </a:r>
            <a:br>
              <a:rPr lang="en-US" dirty="0"/>
            </a:br>
            <a:r>
              <a:rPr lang="en-US" dirty="0"/>
              <a:t> WHY THE CHURCH EXISTS</a:t>
            </a:r>
          </a:p>
        </p:txBody>
      </p:sp>
      <p:sp>
        <p:nvSpPr>
          <p:cNvPr id="27651" name="Rectangle 3"/>
          <p:cNvSpPr>
            <a:spLocks noGrp="1" noChangeArrowheads="1"/>
          </p:cNvSpPr>
          <p:nvPr>
            <p:ph idx="1"/>
          </p:nvPr>
        </p:nvSpPr>
        <p:spPr/>
        <p:txBody>
          <a:bodyPr/>
          <a:lstStyle/>
          <a:p>
            <a:pPr marL="0" indent="0" eaLnBrk="1" hangingPunct="1">
              <a:buFont typeface="Wingdings 2" pitchFamily="18" charset="2"/>
              <a:buNone/>
            </a:pPr>
            <a:endParaRPr lang="en-US" smtClean="0"/>
          </a:p>
          <a:p>
            <a:pPr marL="0" indent="0" eaLnBrk="1" hangingPunct="1">
              <a:buFont typeface="Wingdings 2" pitchFamily="18" charset="2"/>
              <a:buNone/>
            </a:pPr>
            <a:r>
              <a:rPr lang="en-US" b="1" smtClean="0"/>
              <a:t>Mission is the organizing principle for the Church.  If the Church is essentially organized toward mission it follows that the church must be prepared to appraise her rules and structures in the light of this reason for her existence.   							</a:t>
            </a:r>
            <a:r>
              <a:rPr lang="en-US" sz="1800" b="1" smtClean="0"/>
              <a:t>Canonist, James Coriden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dirty="0"/>
              <a:t>PARTICIPATION IN MISSION</a:t>
            </a:r>
          </a:p>
        </p:txBody>
      </p:sp>
      <p:sp>
        <p:nvSpPr>
          <p:cNvPr id="28675" name="Rectangle 3"/>
          <p:cNvSpPr>
            <a:spLocks noGrp="1" noChangeArrowheads="1"/>
          </p:cNvSpPr>
          <p:nvPr>
            <p:ph type="body" sz="half" idx="1"/>
          </p:nvPr>
        </p:nvSpPr>
        <p:spPr>
          <a:xfrm>
            <a:off x="457200" y="1600200"/>
            <a:ext cx="8229600" cy="2179638"/>
          </a:xfrm>
        </p:spPr>
        <p:txBody>
          <a:bodyPr/>
          <a:lstStyle/>
          <a:p>
            <a:pPr eaLnBrk="1" hangingPunct="1">
              <a:buFontTx/>
              <a:buNone/>
            </a:pPr>
            <a:r>
              <a:rPr lang="en-US" sz="3600" smtClean="0"/>
              <a:t> </a:t>
            </a:r>
            <a:r>
              <a:rPr lang="en-US" sz="3600" b="1" smtClean="0"/>
              <a:t>IS THE ESSENCE OF COMMUNION !</a:t>
            </a:r>
          </a:p>
          <a:p>
            <a:pPr eaLnBrk="1" hangingPunct="1">
              <a:buFontTx/>
              <a:buNone/>
            </a:pPr>
            <a:r>
              <a:rPr lang="en-US" sz="3600" smtClean="0"/>
              <a:t>		</a:t>
            </a:r>
          </a:p>
        </p:txBody>
      </p:sp>
      <p:pic>
        <p:nvPicPr>
          <p:cNvPr id="28676" name="Content Placeholder 5"/>
          <p:cNvPicPr>
            <a:picLocks noGrp="1" noChangeAspect="1"/>
          </p:cNvPicPr>
          <p:nvPr>
            <p:ph sz="half" idx="2"/>
          </p:nvPr>
        </p:nvPicPr>
        <p:blipFill>
          <a:blip r:embed="rId3" cstate="print"/>
          <a:srcRect/>
          <a:stretch>
            <a:fillRect/>
          </a:stretch>
        </p:blipFill>
        <p:spPr>
          <a:xfrm>
            <a:off x="2514600" y="3429000"/>
            <a:ext cx="3733800" cy="28194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Questions for Clarification</a:t>
            </a:r>
          </a:p>
        </p:txBody>
      </p:sp>
      <p:pic>
        <p:nvPicPr>
          <p:cNvPr id="29699" name="Picture 3"/>
          <p:cNvPicPr>
            <a:picLocks noChangeAspect="1" noChangeArrowheads="1"/>
          </p:cNvPicPr>
          <p:nvPr>
            <p:ph idx="4294967295"/>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PASTORAL LEADERSHIP</a:t>
            </a:r>
            <a:endParaRPr lang="en-US" dirty="0"/>
          </a:p>
        </p:txBody>
      </p:sp>
      <p:sp>
        <p:nvSpPr>
          <p:cNvPr id="30723" name="Content Placeholder 5"/>
          <p:cNvSpPr>
            <a:spLocks noGrp="1"/>
          </p:cNvSpPr>
          <p:nvPr>
            <p:ph idx="1"/>
          </p:nvPr>
        </p:nvSpPr>
        <p:spPr/>
        <p:txBody>
          <a:bodyPr/>
          <a:lstStyle/>
          <a:p>
            <a:pPr marL="0" indent="0">
              <a:buFont typeface="Wingdings 2" pitchFamily="18" charset="2"/>
              <a:buNone/>
            </a:pPr>
            <a:r>
              <a:rPr lang="en-US" sz="4000" b="1" smtClean="0"/>
              <a:t>The parish pastoral council is the appropriate structure that insures fullest possible collaboration of clergy, laity, religious men and women in the common mission of the Church.</a:t>
            </a:r>
          </a:p>
          <a:p>
            <a:pPr marL="0" indent="0">
              <a:buFont typeface="Wingdings 2" pitchFamily="18" charset="2"/>
              <a:buNone/>
            </a:pPr>
            <a:r>
              <a:rPr lang="en-US" smtClean="0"/>
              <a:t>			</a:t>
            </a:r>
            <a:r>
              <a:rPr lang="en-US" i="1" smtClean="0"/>
              <a:t>Wounded and Loved,</a:t>
            </a:r>
            <a:r>
              <a:rPr lang="en-US" smtClean="0"/>
              <a:t> p. 13</a:t>
            </a:r>
            <a:r>
              <a:rPr lang="en-US" i="1"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sz="3200" cap="none" smtClean="0">
                <a:effectLst/>
              </a:rPr>
              <a:t>The Sole Function:</a:t>
            </a:r>
            <a:br>
              <a:rPr lang="en-US" sz="3200" cap="none" smtClean="0">
                <a:effectLst/>
              </a:rPr>
            </a:br>
            <a:r>
              <a:rPr lang="en-US" sz="3200" cap="none" smtClean="0">
                <a:effectLst/>
              </a:rPr>
              <a:t>			  Pastoral Planning</a:t>
            </a:r>
          </a:p>
        </p:txBody>
      </p:sp>
      <p:sp>
        <p:nvSpPr>
          <p:cNvPr id="31747" name="Rectangle 3"/>
          <p:cNvSpPr>
            <a:spLocks noGrp="1"/>
          </p:cNvSpPr>
          <p:nvPr>
            <p:ph type="body" sz="half" idx="4294967295"/>
          </p:nvPr>
        </p:nvSpPr>
        <p:spPr>
          <a:xfrm>
            <a:off x="4733925" y="1554163"/>
            <a:ext cx="4257675" cy="4525962"/>
          </a:xfrm>
        </p:spPr>
        <p:txBody>
          <a:bodyPr/>
          <a:lstStyle/>
          <a:p>
            <a:r>
              <a:rPr lang="en-US" sz="2800" smtClean="0"/>
              <a:t>Canon law suggests that the parish pastoral council is the vehicle for planning.</a:t>
            </a:r>
          </a:p>
          <a:p>
            <a:r>
              <a:rPr lang="en-US" sz="2800" smtClean="0"/>
              <a:t>Canons 511-514</a:t>
            </a:r>
          </a:p>
          <a:p>
            <a:pPr>
              <a:buFont typeface="Wingdings 2" pitchFamily="18" charset="2"/>
              <a:buNone/>
            </a:pPr>
            <a:r>
              <a:rPr lang="en-US" sz="2800" smtClean="0"/>
              <a:t>	</a:t>
            </a:r>
            <a:r>
              <a:rPr lang="en-US" sz="2800" b="1" smtClean="0"/>
              <a:t>Investigate</a:t>
            </a:r>
            <a:r>
              <a:rPr lang="en-US" sz="2800" smtClean="0"/>
              <a:t> pastoral matters, </a:t>
            </a:r>
            <a:r>
              <a:rPr lang="en-US" sz="2800" b="1" smtClean="0"/>
              <a:t>consider</a:t>
            </a:r>
            <a:r>
              <a:rPr lang="en-US" sz="2800" smtClean="0"/>
              <a:t>, </a:t>
            </a:r>
            <a:r>
              <a:rPr lang="en-US" sz="2800" b="1" smtClean="0"/>
              <a:t>propose</a:t>
            </a:r>
            <a:r>
              <a:rPr lang="en-US" sz="2800" smtClean="0"/>
              <a:t>. </a:t>
            </a:r>
          </a:p>
        </p:txBody>
      </p:sp>
      <p:pic>
        <p:nvPicPr>
          <p:cNvPr id="31748" name="Picture 4" descr="MPj02851240000[1]"/>
          <p:cNvPicPr>
            <a:picLocks noGrp="1" noChangeAspect="1" noChangeArrowheads="1"/>
          </p:cNvPicPr>
          <p:nvPr>
            <p:ph type="clipArt" sz="half" idx="4294967295"/>
          </p:nvPr>
        </p:nvPicPr>
        <p:blipFill>
          <a:blip r:embed="rId3" cstate="print"/>
          <a:srcRect/>
          <a:stretch>
            <a:fillRect/>
          </a:stretch>
        </p:blipFill>
        <p:spPr>
          <a:xfrm>
            <a:off x="349250" y="2486025"/>
            <a:ext cx="4167188" cy="2662238"/>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defRPr/>
            </a:pPr>
            <a:r>
              <a:rPr lang="en-US" dirty="0"/>
              <a:t>PASTORAL PLANNING  IS</a:t>
            </a:r>
          </a:p>
        </p:txBody>
      </p:sp>
      <p:sp>
        <p:nvSpPr>
          <p:cNvPr id="32771" name="Rectangle 3"/>
          <p:cNvSpPr>
            <a:spLocks noGrp="1" noChangeArrowheads="1"/>
          </p:cNvSpPr>
          <p:nvPr>
            <p:ph type="body" sz="half" idx="1"/>
          </p:nvPr>
        </p:nvSpPr>
        <p:spPr>
          <a:xfrm>
            <a:off x="1479550" y="1981200"/>
            <a:ext cx="7626350" cy="1741488"/>
          </a:xfrm>
          <a:noFill/>
        </p:spPr>
        <p:txBody>
          <a:bodyPr/>
          <a:lstStyle/>
          <a:p>
            <a:pPr>
              <a:buFont typeface="Wingdings" pitchFamily="2" charset="2"/>
              <a:buNone/>
            </a:pPr>
            <a:r>
              <a:rPr lang="en-US" sz="2400" smtClean="0"/>
              <a:t>	</a:t>
            </a:r>
            <a:r>
              <a:rPr lang="en-US" sz="2800" b="1" smtClean="0"/>
              <a:t>both a practical and spiritual </a:t>
            </a:r>
            <a:r>
              <a:rPr lang="en-US" sz="2800" b="1" u="sng" smtClean="0"/>
              <a:t>process</a:t>
            </a:r>
            <a:r>
              <a:rPr lang="en-US" sz="2800" b="1" smtClean="0"/>
              <a:t> that through a deliberate and disciplined study of the future, pastors and parish leaders empower all in their charge to carry out the Mission of the Parish .</a:t>
            </a:r>
            <a:r>
              <a:rPr lang="en-US" sz="2800" smtClean="0"/>
              <a:t> </a:t>
            </a:r>
          </a:p>
        </p:txBody>
      </p:sp>
      <p:sp>
        <p:nvSpPr>
          <p:cNvPr id="32772" name="Rectangle 4"/>
          <p:cNvSpPr>
            <a:spLocks noChangeArrowheads="1"/>
          </p:cNvSpPr>
          <p:nvPr/>
        </p:nvSpPr>
        <p:spPr bwMode="auto">
          <a:xfrm>
            <a:off x="457200" y="3886200"/>
            <a:ext cx="8229600" cy="2171700"/>
          </a:xfrm>
          <a:prstGeom prst="rect">
            <a:avLst/>
          </a:prstGeom>
          <a:noFill/>
          <a:ln w="9525">
            <a:noFill/>
            <a:miter lim="800000"/>
            <a:headEnd/>
            <a:tailEnd/>
          </a:ln>
        </p:spPr>
        <p:txBody>
          <a:bodyPr/>
          <a:lstStyle/>
          <a:p>
            <a:pPr marL="342900" indent="-342900">
              <a:spcBef>
                <a:spcPct val="20000"/>
              </a:spcBef>
              <a:buClr>
                <a:schemeClr val="tx2"/>
              </a:buClr>
              <a:buSzPct val="95000"/>
              <a:buFont typeface="Wingdings" pitchFamily="2" charset="2"/>
              <a:buChar char="¬"/>
            </a:pPr>
            <a:endParaRPr lang="en-US" sz="2800"/>
          </a:p>
        </p:txBody>
      </p:sp>
      <p:pic>
        <p:nvPicPr>
          <p:cNvPr id="32773" name="Picture 5" descr="MPj04385170000[1]"/>
          <p:cNvPicPr>
            <a:picLocks noGrp="1" noChangeAspect="1" noChangeArrowheads="1"/>
          </p:cNvPicPr>
          <p:nvPr>
            <p:ph sz="half" idx="2"/>
          </p:nvPr>
        </p:nvPicPr>
        <p:blipFill>
          <a:blip r:embed="rId3" cstate="print"/>
          <a:srcRect/>
          <a:stretch>
            <a:fillRect/>
          </a:stretch>
        </p:blipFill>
        <p:spPr>
          <a:xfrm>
            <a:off x="3346450" y="4343400"/>
            <a:ext cx="2986088" cy="25146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a:t>LUMEN GENTIUM 8</a:t>
            </a:r>
          </a:p>
        </p:txBody>
      </p:sp>
      <p:sp>
        <p:nvSpPr>
          <p:cNvPr id="16387" name="Rectangle 3"/>
          <p:cNvSpPr>
            <a:spLocks noGrp="1" noChangeArrowheads="1"/>
          </p:cNvSpPr>
          <p:nvPr>
            <p:ph idx="1"/>
          </p:nvPr>
        </p:nvSpPr>
        <p:spPr/>
        <p:txBody>
          <a:bodyPr/>
          <a:lstStyle/>
          <a:p>
            <a:pPr eaLnBrk="1" hangingPunct="1">
              <a:buFontTx/>
              <a:buNone/>
            </a:pPr>
            <a:r>
              <a:rPr lang="en-US" sz="2800" smtClean="0"/>
              <a:t>	</a:t>
            </a:r>
            <a:r>
              <a:rPr lang="en-US" sz="2800" b="1" smtClean="0"/>
              <a:t>The one mediator Christ, established and ever sustains here on earth his holy Church, the communion of faith, hope and charity as a visible organization.</a:t>
            </a:r>
          </a:p>
          <a:p>
            <a:pPr eaLnBrk="1" hangingPunct="1">
              <a:buFontTx/>
              <a:buNone/>
            </a:pPr>
            <a:endParaRPr lang="en-US" sz="2800" smtClean="0"/>
          </a:p>
          <a:p>
            <a:pPr eaLnBrk="1" hangingPunct="1">
              <a:buFontTx/>
              <a:buNone/>
            </a:pPr>
            <a:r>
              <a:rPr lang="en-US" sz="2800" smtClean="0"/>
              <a:t>	</a:t>
            </a:r>
            <a:r>
              <a:rPr lang="en-US" sz="2800" b="1" smtClean="0"/>
              <a:t>The 1985 Synod of Bishops proclaimed the ECCLESIOLOGY OF COMMUNION as the central and fundamental idea of the Vatican II documents.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62200" y="381000"/>
            <a:ext cx="4724400" cy="457200"/>
          </a:xfrm>
          <a:prstGeom prst="rect">
            <a:avLst/>
          </a:prstGeom>
          <a:noFill/>
          <a:ln w="9525">
            <a:noFill/>
            <a:miter lim="800000"/>
            <a:headEnd/>
            <a:tailEnd/>
          </a:ln>
        </p:spPr>
        <p:txBody>
          <a:bodyPr>
            <a:spAutoFit/>
          </a:bodyPr>
          <a:lstStyle/>
          <a:p>
            <a:pPr>
              <a:spcBef>
                <a:spcPct val="50000"/>
              </a:spcBef>
            </a:pPr>
            <a:r>
              <a:rPr lang="en-US"/>
              <a:t>Parish Pastoral Planning Cycle</a:t>
            </a:r>
          </a:p>
        </p:txBody>
      </p:sp>
      <p:sp>
        <p:nvSpPr>
          <p:cNvPr id="137219" name="Oval 3"/>
          <p:cNvSpPr>
            <a:spLocks noChangeArrowheads="1"/>
          </p:cNvSpPr>
          <p:nvPr/>
        </p:nvSpPr>
        <p:spPr bwMode="auto">
          <a:xfrm>
            <a:off x="304800" y="2667000"/>
            <a:ext cx="1905000" cy="1371600"/>
          </a:xfrm>
          <a:prstGeom prst="ellipse">
            <a:avLst/>
          </a:prstGeom>
          <a:solidFill>
            <a:schemeClr val="accent1"/>
          </a:solidFill>
          <a:ln w="9525">
            <a:solidFill>
              <a:schemeClr val="tx1"/>
            </a:solidFill>
            <a:round/>
            <a:headEnd/>
            <a:tailEnd/>
          </a:ln>
        </p:spPr>
        <p:txBody>
          <a:bodyPr wrap="none" anchor="ctr"/>
          <a:lstStyle/>
          <a:p>
            <a:pPr algn="ctr"/>
            <a:r>
              <a:rPr lang="en-US"/>
              <a:t>Gather </a:t>
            </a:r>
          </a:p>
          <a:p>
            <a:pPr algn="ctr"/>
            <a:r>
              <a:rPr lang="en-US"/>
              <a:t>Information</a:t>
            </a:r>
          </a:p>
        </p:txBody>
      </p:sp>
      <p:grpSp>
        <p:nvGrpSpPr>
          <p:cNvPr id="2" name="Group 4"/>
          <p:cNvGrpSpPr>
            <a:grpSpLocks/>
          </p:cNvGrpSpPr>
          <p:nvPr/>
        </p:nvGrpSpPr>
        <p:grpSpPr bwMode="auto">
          <a:xfrm>
            <a:off x="609600" y="914400"/>
            <a:ext cx="1905000" cy="1752600"/>
            <a:chOff x="384" y="576"/>
            <a:chExt cx="1200" cy="1104"/>
          </a:xfrm>
        </p:grpSpPr>
        <p:sp>
          <p:nvSpPr>
            <p:cNvPr id="33822" name="Oval 5"/>
            <p:cNvSpPr>
              <a:spLocks noChangeArrowheads="1"/>
            </p:cNvSpPr>
            <p:nvPr/>
          </p:nvSpPr>
          <p:spPr bwMode="auto">
            <a:xfrm>
              <a:off x="384" y="576"/>
              <a:ext cx="1200" cy="864"/>
            </a:xfrm>
            <a:prstGeom prst="ellipse">
              <a:avLst/>
            </a:prstGeom>
            <a:solidFill>
              <a:schemeClr val="accent1"/>
            </a:solidFill>
            <a:ln w="9525">
              <a:solidFill>
                <a:schemeClr val="tx1"/>
              </a:solidFill>
              <a:round/>
              <a:headEnd/>
              <a:tailEnd/>
            </a:ln>
          </p:spPr>
          <p:txBody>
            <a:bodyPr wrap="none" anchor="ctr"/>
            <a:lstStyle/>
            <a:p>
              <a:pPr algn="ctr"/>
              <a:r>
                <a:rPr lang="en-US"/>
                <a:t>Focus</a:t>
              </a:r>
            </a:p>
            <a:p>
              <a:pPr algn="ctr"/>
              <a:r>
                <a:rPr lang="en-US"/>
                <a:t>Information</a:t>
              </a:r>
            </a:p>
          </p:txBody>
        </p:sp>
        <p:cxnSp>
          <p:nvCxnSpPr>
            <p:cNvPr id="33823" name="AutoShape 6"/>
            <p:cNvCxnSpPr>
              <a:cxnSpLocks noChangeShapeType="1"/>
              <a:stCxn id="137219" idx="0"/>
              <a:endCxn id="33822" idx="4"/>
            </p:cNvCxnSpPr>
            <p:nvPr/>
          </p:nvCxnSpPr>
          <p:spPr bwMode="auto">
            <a:xfrm flipV="1">
              <a:off x="792" y="1440"/>
              <a:ext cx="192" cy="240"/>
            </a:xfrm>
            <a:prstGeom prst="straightConnector1">
              <a:avLst/>
            </a:prstGeom>
            <a:noFill/>
            <a:ln w="57150">
              <a:solidFill>
                <a:srgbClr val="FF0000"/>
              </a:solidFill>
              <a:round/>
              <a:headEnd/>
              <a:tailEnd type="triangle" w="med" len="med"/>
            </a:ln>
          </p:spPr>
        </p:cxnSp>
      </p:grpSp>
      <p:grpSp>
        <p:nvGrpSpPr>
          <p:cNvPr id="3" name="Group 7"/>
          <p:cNvGrpSpPr>
            <a:grpSpLocks/>
          </p:cNvGrpSpPr>
          <p:nvPr/>
        </p:nvGrpSpPr>
        <p:grpSpPr bwMode="auto">
          <a:xfrm>
            <a:off x="2514600" y="914400"/>
            <a:ext cx="2286000" cy="1371600"/>
            <a:chOff x="1584" y="576"/>
            <a:chExt cx="1440" cy="864"/>
          </a:xfrm>
        </p:grpSpPr>
        <p:sp>
          <p:nvSpPr>
            <p:cNvPr id="33820" name="Oval 8"/>
            <p:cNvSpPr>
              <a:spLocks noChangeArrowheads="1"/>
            </p:cNvSpPr>
            <p:nvPr/>
          </p:nvSpPr>
          <p:spPr bwMode="auto">
            <a:xfrm>
              <a:off x="1824" y="576"/>
              <a:ext cx="1200" cy="864"/>
            </a:xfrm>
            <a:prstGeom prst="ellipse">
              <a:avLst/>
            </a:prstGeom>
            <a:solidFill>
              <a:schemeClr val="accent1"/>
            </a:solidFill>
            <a:ln w="9525">
              <a:solidFill>
                <a:schemeClr val="tx1"/>
              </a:solidFill>
              <a:round/>
              <a:headEnd/>
              <a:tailEnd/>
            </a:ln>
          </p:spPr>
          <p:txBody>
            <a:bodyPr wrap="none" anchor="ctr"/>
            <a:lstStyle/>
            <a:p>
              <a:pPr algn="ctr"/>
              <a:r>
                <a:rPr lang="en-US"/>
                <a:t>Identify</a:t>
              </a:r>
            </a:p>
            <a:p>
              <a:pPr algn="ctr"/>
              <a:r>
                <a:rPr lang="en-US"/>
                <a:t>Concerns </a:t>
              </a:r>
            </a:p>
            <a:p>
              <a:pPr algn="ctr"/>
              <a:r>
                <a:rPr lang="en-US"/>
                <a:t>and Issues</a:t>
              </a:r>
            </a:p>
          </p:txBody>
        </p:sp>
        <p:cxnSp>
          <p:nvCxnSpPr>
            <p:cNvPr id="33821" name="AutoShape 9"/>
            <p:cNvCxnSpPr>
              <a:cxnSpLocks noChangeShapeType="1"/>
              <a:stCxn id="33822" idx="6"/>
              <a:endCxn id="33820" idx="2"/>
            </p:cNvCxnSpPr>
            <p:nvPr/>
          </p:nvCxnSpPr>
          <p:spPr bwMode="auto">
            <a:xfrm>
              <a:off x="1584" y="1008"/>
              <a:ext cx="240" cy="0"/>
            </a:xfrm>
            <a:prstGeom prst="straightConnector1">
              <a:avLst/>
            </a:prstGeom>
            <a:noFill/>
            <a:ln w="57150">
              <a:solidFill>
                <a:srgbClr val="FF0000"/>
              </a:solidFill>
              <a:round/>
              <a:headEnd/>
              <a:tailEnd type="triangle" w="med" len="med"/>
            </a:ln>
          </p:spPr>
        </p:cxnSp>
      </p:grpSp>
      <p:grpSp>
        <p:nvGrpSpPr>
          <p:cNvPr id="4" name="Group 10"/>
          <p:cNvGrpSpPr>
            <a:grpSpLocks/>
          </p:cNvGrpSpPr>
          <p:nvPr/>
        </p:nvGrpSpPr>
        <p:grpSpPr bwMode="auto">
          <a:xfrm>
            <a:off x="4800600" y="914400"/>
            <a:ext cx="2286000" cy="1371600"/>
            <a:chOff x="3024" y="576"/>
            <a:chExt cx="1440" cy="864"/>
          </a:xfrm>
        </p:grpSpPr>
        <p:sp>
          <p:nvSpPr>
            <p:cNvPr id="33818" name="Oval 11"/>
            <p:cNvSpPr>
              <a:spLocks noChangeArrowheads="1"/>
            </p:cNvSpPr>
            <p:nvPr/>
          </p:nvSpPr>
          <p:spPr bwMode="auto">
            <a:xfrm>
              <a:off x="3264" y="576"/>
              <a:ext cx="1200" cy="864"/>
            </a:xfrm>
            <a:prstGeom prst="ellipse">
              <a:avLst/>
            </a:prstGeom>
            <a:solidFill>
              <a:schemeClr val="accent1"/>
            </a:solidFill>
            <a:ln w="9525">
              <a:solidFill>
                <a:schemeClr val="tx1"/>
              </a:solidFill>
              <a:round/>
              <a:headEnd/>
              <a:tailEnd/>
            </a:ln>
          </p:spPr>
          <p:txBody>
            <a:bodyPr wrap="none" anchor="ctr"/>
            <a:lstStyle/>
            <a:p>
              <a:pPr algn="ctr"/>
              <a:r>
                <a:rPr lang="en-US"/>
                <a:t>Engage</a:t>
              </a:r>
            </a:p>
            <a:p>
              <a:pPr algn="ctr"/>
              <a:r>
                <a:rPr lang="en-US"/>
                <a:t>Parish</a:t>
              </a:r>
            </a:p>
            <a:p>
              <a:pPr algn="ctr"/>
              <a:endParaRPr lang="en-US"/>
            </a:p>
          </p:txBody>
        </p:sp>
        <p:cxnSp>
          <p:nvCxnSpPr>
            <p:cNvPr id="33819" name="AutoShape 12"/>
            <p:cNvCxnSpPr>
              <a:cxnSpLocks noChangeShapeType="1"/>
              <a:stCxn id="33820" idx="6"/>
              <a:endCxn id="33818" idx="2"/>
            </p:cNvCxnSpPr>
            <p:nvPr/>
          </p:nvCxnSpPr>
          <p:spPr bwMode="auto">
            <a:xfrm>
              <a:off x="3024" y="1008"/>
              <a:ext cx="240" cy="0"/>
            </a:xfrm>
            <a:prstGeom prst="straightConnector1">
              <a:avLst/>
            </a:prstGeom>
            <a:noFill/>
            <a:ln w="57150">
              <a:solidFill>
                <a:srgbClr val="FF0000"/>
              </a:solidFill>
              <a:round/>
              <a:headEnd/>
              <a:tailEnd type="triangle" w="med" len="med"/>
            </a:ln>
          </p:spPr>
        </p:cxnSp>
      </p:grpSp>
      <p:grpSp>
        <p:nvGrpSpPr>
          <p:cNvPr id="5" name="Group 13"/>
          <p:cNvGrpSpPr>
            <a:grpSpLocks/>
          </p:cNvGrpSpPr>
          <p:nvPr/>
        </p:nvGrpSpPr>
        <p:grpSpPr bwMode="auto">
          <a:xfrm>
            <a:off x="7010400" y="1600200"/>
            <a:ext cx="1905000" cy="1600200"/>
            <a:chOff x="4416" y="1008"/>
            <a:chExt cx="1200" cy="1008"/>
          </a:xfrm>
        </p:grpSpPr>
        <p:sp>
          <p:nvSpPr>
            <p:cNvPr id="33816" name="Oval 14"/>
            <p:cNvSpPr>
              <a:spLocks noChangeArrowheads="1"/>
            </p:cNvSpPr>
            <p:nvPr/>
          </p:nvSpPr>
          <p:spPr bwMode="auto">
            <a:xfrm>
              <a:off x="4416" y="1152"/>
              <a:ext cx="1200" cy="864"/>
            </a:xfrm>
            <a:prstGeom prst="ellipse">
              <a:avLst/>
            </a:prstGeom>
            <a:solidFill>
              <a:schemeClr val="accent1"/>
            </a:solidFill>
            <a:ln w="9525">
              <a:solidFill>
                <a:schemeClr val="tx1"/>
              </a:solidFill>
              <a:round/>
              <a:headEnd/>
              <a:tailEnd/>
            </a:ln>
          </p:spPr>
          <p:txBody>
            <a:bodyPr wrap="none" anchor="ctr"/>
            <a:lstStyle/>
            <a:p>
              <a:pPr algn="ctr"/>
              <a:r>
                <a:rPr lang="en-US"/>
                <a:t>Revise &amp;</a:t>
              </a:r>
            </a:p>
            <a:p>
              <a:pPr algn="ctr"/>
              <a:r>
                <a:rPr lang="en-US"/>
                <a:t>Create</a:t>
              </a:r>
            </a:p>
            <a:p>
              <a:pPr algn="ctr"/>
              <a:r>
                <a:rPr lang="en-US"/>
                <a:t>Goals</a:t>
              </a:r>
            </a:p>
          </p:txBody>
        </p:sp>
        <p:cxnSp>
          <p:nvCxnSpPr>
            <p:cNvPr id="33817" name="AutoShape 15"/>
            <p:cNvCxnSpPr>
              <a:cxnSpLocks noChangeShapeType="1"/>
              <a:stCxn id="33818" idx="6"/>
              <a:endCxn id="33816" idx="1"/>
            </p:cNvCxnSpPr>
            <p:nvPr/>
          </p:nvCxnSpPr>
          <p:spPr bwMode="auto">
            <a:xfrm>
              <a:off x="4464" y="1008"/>
              <a:ext cx="128" cy="271"/>
            </a:xfrm>
            <a:prstGeom prst="straightConnector1">
              <a:avLst/>
            </a:prstGeom>
            <a:noFill/>
            <a:ln w="57150">
              <a:solidFill>
                <a:srgbClr val="FF0000"/>
              </a:solidFill>
              <a:round/>
              <a:headEnd/>
              <a:tailEnd type="triangle" w="med" len="med"/>
            </a:ln>
          </p:spPr>
        </p:cxnSp>
      </p:grpSp>
      <p:grpSp>
        <p:nvGrpSpPr>
          <p:cNvPr id="6" name="Group 16"/>
          <p:cNvGrpSpPr>
            <a:grpSpLocks/>
          </p:cNvGrpSpPr>
          <p:nvPr/>
        </p:nvGrpSpPr>
        <p:grpSpPr bwMode="auto">
          <a:xfrm>
            <a:off x="7239000" y="3200400"/>
            <a:ext cx="1905000" cy="1828800"/>
            <a:chOff x="4560" y="2016"/>
            <a:chExt cx="1200" cy="1152"/>
          </a:xfrm>
        </p:grpSpPr>
        <p:sp>
          <p:nvSpPr>
            <p:cNvPr id="33814" name="Oval 17"/>
            <p:cNvSpPr>
              <a:spLocks noChangeArrowheads="1"/>
            </p:cNvSpPr>
            <p:nvPr/>
          </p:nvSpPr>
          <p:spPr bwMode="auto">
            <a:xfrm>
              <a:off x="4560" y="2304"/>
              <a:ext cx="1200" cy="864"/>
            </a:xfrm>
            <a:prstGeom prst="ellipse">
              <a:avLst/>
            </a:prstGeom>
            <a:solidFill>
              <a:schemeClr val="accent1"/>
            </a:solidFill>
            <a:ln w="9525">
              <a:solidFill>
                <a:schemeClr val="tx1"/>
              </a:solidFill>
              <a:round/>
              <a:headEnd/>
              <a:tailEnd/>
            </a:ln>
          </p:spPr>
          <p:txBody>
            <a:bodyPr wrap="none" anchor="ctr"/>
            <a:lstStyle/>
            <a:p>
              <a:pPr algn="ctr"/>
              <a:r>
                <a:rPr lang="en-US"/>
                <a:t>Create</a:t>
              </a:r>
            </a:p>
            <a:p>
              <a:pPr algn="ctr"/>
              <a:r>
                <a:rPr lang="en-US"/>
                <a:t>Objectives</a:t>
              </a:r>
            </a:p>
          </p:txBody>
        </p:sp>
        <p:cxnSp>
          <p:nvCxnSpPr>
            <p:cNvPr id="33815" name="AutoShape 18"/>
            <p:cNvCxnSpPr>
              <a:cxnSpLocks noChangeShapeType="1"/>
              <a:stCxn id="33816" idx="4"/>
              <a:endCxn id="33814" idx="0"/>
            </p:cNvCxnSpPr>
            <p:nvPr/>
          </p:nvCxnSpPr>
          <p:spPr bwMode="auto">
            <a:xfrm>
              <a:off x="5016" y="2016"/>
              <a:ext cx="144" cy="288"/>
            </a:xfrm>
            <a:prstGeom prst="straightConnector1">
              <a:avLst/>
            </a:prstGeom>
            <a:noFill/>
            <a:ln w="57150">
              <a:solidFill>
                <a:srgbClr val="FF0000"/>
              </a:solidFill>
              <a:round/>
              <a:headEnd/>
              <a:tailEnd type="triangle" w="med" len="med"/>
            </a:ln>
          </p:spPr>
        </p:cxnSp>
      </p:grpSp>
      <p:grpSp>
        <p:nvGrpSpPr>
          <p:cNvPr id="7" name="Group 19"/>
          <p:cNvGrpSpPr>
            <a:grpSpLocks/>
          </p:cNvGrpSpPr>
          <p:nvPr/>
        </p:nvGrpSpPr>
        <p:grpSpPr bwMode="auto">
          <a:xfrm>
            <a:off x="5638800" y="4800600"/>
            <a:ext cx="1905000" cy="1371600"/>
            <a:chOff x="3552" y="3024"/>
            <a:chExt cx="1200" cy="864"/>
          </a:xfrm>
        </p:grpSpPr>
        <p:sp>
          <p:nvSpPr>
            <p:cNvPr id="33812" name="Oval 20"/>
            <p:cNvSpPr>
              <a:spLocks noChangeArrowheads="1"/>
            </p:cNvSpPr>
            <p:nvPr/>
          </p:nvSpPr>
          <p:spPr bwMode="auto">
            <a:xfrm>
              <a:off x="3552" y="3024"/>
              <a:ext cx="1200" cy="864"/>
            </a:xfrm>
            <a:prstGeom prst="ellipse">
              <a:avLst/>
            </a:prstGeom>
            <a:solidFill>
              <a:schemeClr val="accent1"/>
            </a:solidFill>
            <a:ln w="9525">
              <a:solidFill>
                <a:schemeClr val="tx1"/>
              </a:solidFill>
              <a:round/>
              <a:headEnd/>
              <a:tailEnd/>
            </a:ln>
          </p:spPr>
          <p:txBody>
            <a:bodyPr wrap="none" anchor="ctr"/>
            <a:lstStyle/>
            <a:p>
              <a:pPr algn="ctr"/>
              <a:r>
                <a:rPr lang="en-US"/>
                <a:t>Engage </a:t>
              </a:r>
            </a:p>
            <a:p>
              <a:pPr algn="ctr"/>
              <a:r>
                <a:rPr lang="en-US"/>
                <a:t>Parish</a:t>
              </a:r>
            </a:p>
            <a:p>
              <a:pPr algn="ctr"/>
              <a:endParaRPr lang="en-US"/>
            </a:p>
          </p:txBody>
        </p:sp>
        <p:cxnSp>
          <p:nvCxnSpPr>
            <p:cNvPr id="33813" name="AutoShape 21"/>
            <p:cNvCxnSpPr>
              <a:cxnSpLocks noChangeShapeType="1"/>
              <a:stCxn id="33814" idx="3"/>
              <a:endCxn id="33812" idx="7"/>
            </p:cNvCxnSpPr>
            <p:nvPr/>
          </p:nvCxnSpPr>
          <p:spPr bwMode="auto">
            <a:xfrm flipH="1">
              <a:off x="4576" y="3041"/>
              <a:ext cx="160" cy="110"/>
            </a:xfrm>
            <a:prstGeom prst="straightConnector1">
              <a:avLst/>
            </a:prstGeom>
            <a:noFill/>
            <a:ln w="57150">
              <a:solidFill>
                <a:srgbClr val="FF0000"/>
              </a:solidFill>
              <a:round/>
              <a:headEnd/>
              <a:tailEnd type="triangle" w="med" len="med"/>
            </a:ln>
          </p:spPr>
        </p:cxnSp>
      </p:grpSp>
      <p:grpSp>
        <p:nvGrpSpPr>
          <p:cNvPr id="8" name="Group 22"/>
          <p:cNvGrpSpPr>
            <a:grpSpLocks/>
          </p:cNvGrpSpPr>
          <p:nvPr/>
        </p:nvGrpSpPr>
        <p:grpSpPr bwMode="auto">
          <a:xfrm>
            <a:off x="3352800" y="4800600"/>
            <a:ext cx="2286000" cy="1371600"/>
            <a:chOff x="2112" y="3024"/>
            <a:chExt cx="1440" cy="864"/>
          </a:xfrm>
        </p:grpSpPr>
        <p:sp>
          <p:nvSpPr>
            <p:cNvPr id="33810" name="Oval 23"/>
            <p:cNvSpPr>
              <a:spLocks noChangeArrowheads="1"/>
            </p:cNvSpPr>
            <p:nvPr/>
          </p:nvSpPr>
          <p:spPr bwMode="auto">
            <a:xfrm>
              <a:off x="2112" y="3024"/>
              <a:ext cx="1200" cy="864"/>
            </a:xfrm>
            <a:prstGeom prst="ellipse">
              <a:avLst/>
            </a:prstGeom>
            <a:solidFill>
              <a:schemeClr val="accent1"/>
            </a:solidFill>
            <a:ln w="9525">
              <a:solidFill>
                <a:schemeClr val="tx1"/>
              </a:solidFill>
              <a:round/>
              <a:headEnd/>
              <a:tailEnd/>
            </a:ln>
          </p:spPr>
          <p:txBody>
            <a:bodyPr wrap="none" anchor="ctr"/>
            <a:lstStyle/>
            <a:p>
              <a:pPr algn="ctr"/>
              <a:r>
                <a:rPr lang="en-US"/>
                <a:t>Implement &amp;</a:t>
              </a:r>
            </a:p>
            <a:p>
              <a:pPr algn="ctr"/>
              <a:r>
                <a:rPr lang="en-US"/>
                <a:t>Assess</a:t>
              </a:r>
            </a:p>
          </p:txBody>
        </p:sp>
        <p:cxnSp>
          <p:nvCxnSpPr>
            <p:cNvPr id="33811" name="AutoShape 24"/>
            <p:cNvCxnSpPr>
              <a:cxnSpLocks noChangeShapeType="1"/>
              <a:stCxn id="33812" idx="2"/>
              <a:endCxn id="33810" idx="6"/>
            </p:cNvCxnSpPr>
            <p:nvPr/>
          </p:nvCxnSpPr>
          <p:spPr bwMode="auto">
            <a:xfrm flipH="1">
              <a:off x="3312" y="3456"/>
              <a:ext cx="240" cy="0"/>
            </a:xfrm>
            <a:prstGeom prst="straightConnector1">
              <a:avLst/>
            </a:prstGeom>
            <a:noFill/>
            <a:ln w="57150">
              <a:solidFill>
                <a:srgbClr val="FF0000"/>
              </a:solidFill>
              <a:round/>
              <a:headEnd/>
              <a:tailEnd type="triangle" w="med" len="med"/>
            </a:ln>
          </p:spPr>
        </p:cxnSp>
      </p:grpSp>
      <p:grpSp>
        <p:nvGrpSpPr>
          <p:cNvPr id="9" name="Group 25"/>
          <p:cNvGrpSpPr>
            <a:grpSpLocks/>
          </p:cNvGrpSpPr>
          <p:nvPr/>
        </p:nvGrpSpPr>
        <p:grpSpPr bwMode="auto">
          <a:xfrm>
            <a:off x="685800" y="4648200"/>
            <a:ext cx="2667000" cy="1371600"/>
            <a:chOff x="432" y="2928"/>
            <a:chExt cx="1680" cy="864"/>
          </a:xfrm>
        </p:grpSpPr>
        <p:sp>
          <p:nvSpPr>
            <p:cNvPr id="33808" name="Oval 26"/>
            <p:cNvSpPr>
              <a:spLocks noChangeArrowheads="1"/>
            </p:cNvSpPr>
            <p:nvPr/>
          </p:nvSpPr>
          <p:spPr bwMode="auto">
            <a:xfrm>
              <a:off x="432" y="2928"/>
              <a:ext cx="1200" cy="864"/>
            </a:xfrm>
            <a:prstGeom prst="ellipse">
              <a:avLst/>
            </a:prstGeom>
            <a:solidFill>
              <a:schemeClr val="accent1"/>
            </a:solidFill>
            <a:ln w="9525">
              <a:solidFill>
                <a:schemeClr val="tx1"/>
              </a:solidFill>
              <a:round/>
              <a:headEnd/>
              <a:tailEnd/>
            </a:ln>
          </p:spPr>
          <p:txBody>
            <a:bodyPr wrap="none" anchor="ctr"/>
            <a:lstStyle/>
            <a:p>
              <a:pPr algn="ctr"/>
              <a:r>
                <a:rPr lang="en-US"/>
                <a:t>Evaluate</a:t>
              </a:r>
            </a:p>
            <a:p>
              <a:pPr algn="ctr"/>
              <a:r>
                <a:rPr lang="en-US"/>
                <a:t>Mission</a:t>
              </a:r>
            </a:p>
          </p:txBody>
        </p:sp>
        <p:cxnSp>
          <p:nvCxnSpPr>
            <p:cNvPr id="33809" name="AutoShape 27"/>
            <p:cNvCxnSpPr>
              <a:cxnSpLocks noChangeShapeType="1"/>
              <a:stCxn id="33810" idx="2"/>
              <a:endCxn id="33808" idx="6"/>
            </p:cNvCxnSpPr>
            <p:nvPr/>
          </p:nvCxnSpPr>
          <p:spPr bwMode="auto">
            <a:xfrm flipH="1" flipV="1">
              <a:off x="1632" y="3360"/>
              <a:ext cx="480" cy="96"/>
            </a:xfrm>
            <a:prstGeom prst="straightConnector1">
              <a:avLst/>
            </a:prstGeom>
            <a:noFill/>
            <a:ln w="57150">
              <a:solidFill>
                <a:srgbClr val="FF0000"/>
              </a:solidFill>
              <a:round/>
              <a:headEnd/>
              <a:tailEnd type="triangle" w="med" len="med"/>
            </a:ln>
          </p:spPr>
        </p:cxnSp>
      </p:grpSp>
      <p:cxnSp>
        <p:nvCxnSpPr>
          <p:cNvPr id="137244" name="AutoShape 28"/>
          <p:cNvCxnSpPr>
            <a:cxnSpLocks noChangeShapeType="1"/>
            <a:stCxn id="33808" idx="0"/>
            <a:endCxn id="137219" idx="4"/>
          </p:cNvCxnSpPr>
          <p:nvPr/>
        </p:nvCxnSpPr>
        <p:spPr bwMode="auto">
          <a:xfrm flipH="1" flipV="1">
            <a:off x="1257300" y="4038600"/>
            <a:ext cx="381000" cy="609600"/>
          </a:xfrm>
          <a:prstGeom prst="straightConnector1">
            <a:avLst/>
          </a:prstGeom>
          <a:noFill/>
          <a:ln w="57150">
            <a:solidFill>
              <a:srgbClr val="FF0000"/>
            </a:solidFill>
            <a:round/>
            <a:headEnd/>
            <a:tailEnd type="triangle" w="med" len="med"/>
          </a:ln>
        </p:spPr>
      </p:cxnSp>
      <p:cxnSp>
        <p:nvCxnSpPr>
          <p:cNvPr id="137245" name="AutoShape 29"/>
          <p:cNvCxnSpPr>
            <a:cxnSpLocks noChangeShapeType="1"/>
            <a:stCxn id="33810" idx="0"/>
            <a:endCxn id="33816" idx="2"/>
          </p:cNvCxnSpPr>
          <p:nvPr/>
        </p:nvCxnSpPr>
        <p:spPr bwMode="auto">
          <a:xfrm rot="-5400000">
            <a:off x="4514850" y="2305050"/>
            <a:ext cx="2286000" cy="2705100"/>
          </a:xfrm>
          <a:prstGeom prst="curvedConnector2">
            <a:avLst/>
          </a:prstGeom>
          <a:noFill/>
          <a:ln w="57150">
            <a:solidFill>
              <a:srgbClr val="FF0000"/>
            </a:solidFill>
            <a:round/>
            <a:headEnd/>
            <a:tailEnd type="triangle" w="med" len="med"/>
          </a:ln>
        </p:spPr>
      </p:cxnSp>
      <p:cxnSp>
        <p:nvCxnSpPr>
          <p:cNvPr id="137246" name="AutoShape 30"/>
          <p:cNvCxnSpPr>
            <a:cxnSpLocks noChangeShapeType="1"/>
            <a:stCxn id="33810" idx="0"/>
            <a:endCxn id="33814" idx="1"/>
          </p:cNvCxnSpPr>
          <p:nvPr/>
        </p:nvCxnSpPr>
        <p:spPr bwMode="auto">
          <a:xfrm rot="-5400000">
            <a:off x="5441156" y="2723357"/>
            <a:ext cx="941387" cy="3213100"/>
          </a:xfrm>
          <a:prstGeom prst="curvedConnector3">
            <a:avLst>
              <a:gd name="adj1" fmla="val 145699"/>
            </a:avLst>
          </a:prstGeom>
          <a:noFill/>
          <a:ln w="57150">
            <a:solidFill>
              <a:srgbClr val="FF0000"/>
            </a:solidFill>
            <a:round/>
            <a:headEnd/>
            <a:tailEnd type="triangle" w="med" len="med"/>
          </a:ln>
        </p:spPr>
      </p:cxnSp>
      <p:cxnSp>
        <p:nvCxnSpPr>
          <p:cNvPr id="137247" name="AutoShape 31"/>
          <p:cNvCxnSpPr>
            <a:cxnSpLocks noChangeShapeType="1"/>
            <a:stCxn id="33810" idx="0"/>
            <a:endCxn id="137219" idx="6"/>
          </p:cNvCxnSpPr>
          <p:nvPr/>
        </p:nvCxnSpPr>
        <p:spPr bwMode="auto">
          <a:xfrm rot="5400000" flipH="1">
            <a:off x="2533650" y="3028950"/>
            <a:ext cx="1447800" cy="2095500"/>
          </a:xfrm>
          <a:prstGeom prst="curvedConnector2">
            <a:avLst/>
          </a:prstGeom>
          <a:noFill/>
          <a:ln w="57150">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gtEl>
                                        <p:attrNameLst>
                                          <p:attrName>style.visibility</p:attrName>
                                        </p:attrNameLst>
                                      </p:cBhvr>
                                      <p:to>
                                        <p:strVal val="visible"/>
                                      </p:to>
                                    </p:set>
                                    <p:anim calcmode="lin" valueType="num">
                                      <p:cBhvr additive="base">
                                        <p:cTn id="7" dur="500" fill="hold"/>
                                        <p:tgtEl>
                                          <p:spTgt spid="137219"/>
                                        </p:tgtEl>
                                        <p:attrNameLst>
                                          <p:attrName>ppt_x</p:attrName>
                                        </p:attrNameLst>
                                      </p:cBhvr>
                                      <p:tavLst>
                                        <p:tav tm="0">
                                          <p:val>
                                            <p:strVal val="0-#ppt_w/2"/>
                                          </p:val>
                                        </p:tav>
                                        <p:tav tm="100000">
                                          <p:val>
                                            <p:strVal val="#ppt_x"/>
                                          </p:val>
                                        </p:tav>
                                      </p:tavLst>
                                    </p:anim>
                                    <p:anim calcmode="lin" valueType="num">
                                      <p:cBhvr additive="base">
                                        <p:cTn id="8" dur="500" fill="hold"/>
                                        <p:tgtEl>
                                          <p:spTgt spid="137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ppt_h/2"/>
                                          </p:val>
                                        </p:tav>
                                        <p:tav tm="100000">
                                          <p:val>
                                            <p:strVal val="#ppt_y"/>
                                          </p:val>
                                        </p:tav>
                                      </p:tavLst>
                                    </p:anim>
                                    <p:anim calcmode="lin" valueType="num">
                                      <p:cBhvr>
                                        <p:cTn id="15" dur="500" fill="hold"/>
                                        <p:tgtEl>
                                          <p:spTgt spid="2"/>
                                        </p:tgtEl>
                                        <p:attrNameLst>
                                          <p:attrName>ppt_w</p:attrName>
                                        </p:attrNameLst>
                                      </p:cBhvr>
                                      <p:tavLst>
                                        <p:tav tm="0">
                                          <p:val>
                                            <p:strVal val="#ppt_w"/>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ppt_h/2"/>
                                          </p:val>
                                        </p:tav>
                                        <p:tav tm="100000">
                                          <p:val>
                                            <p:strVal val="#ppt_y"/>
                                          </p:val>
                                        </p:tav>
                                      </p:tavLst>
                                    </p:anim>
                                    <p:anim calcmode="lin" valueType="num">
                                      <p:cBhvr>
                                        <p:cTn id="47" dur="500" fill="hold"/>
                                        <p:tgtEl>
                                          <p:spTgt spid="6"/>
                                        </p:tgtEl>
                                        <p:attrNameLst>
                                          <p:attrName>ppt_w</p:attrName>
                                        </p:attrNameLst>
                                      </p:cBhvr>
                                      <p:tavLst>
                                        <p:tav tm="0">
                                          <p:val>
                                            <p:strVal val="#ppt_w"/>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ppt_w/2"/>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137246"/>
                                        </p:tgtEl>
                                        <p:attrNameLst>
                                          <p:attrName>style.visibility</p:attrName>
                                        </p:attrNameLst>
                                      </p:cBhvr>
                                      <p:to>
                                        <p:strVal val="visible"/>
                                      </p:to>
                                    </p:set>
                                    <p:animEffect transition="in" filter="wipe(left)">
                                      <p:cBhvr>
                                        <p:cTn id="69" dur="500"/>
                                        <p:tgtEl>
                                          <p:spTgt spid="1372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37245"/>
                                        </p:tgtEl>
                                        <p:attrNameLst>
                                          <p:attrName>style.visibility</p:attrName>
                                        </p:attrNameLst>
                                      </p:cBhvr>
                                      <p:to>
                                        <p:strVal val="visible"/>
                                      </p:to>
                                    </p:set>
                                    <p:animEffect transition="in" filter="wipe(left)">
                                      <p:cBhvr>
                                        <p:cTn id="74" dur="500"/>
                                        <p:tgtEl>
                                          <p:spTgt spid="13724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137247"/>
                                        </p:tgtEl>
                                        <p:attrNameLst>
                                          <p:attrName>style.visibility</p:attrName>
                                        </p:attrNameLst>
                                      </p:cBhvr>
                                      <p:to>
                                        <p:strVal val="visible"/>
                                      </p:to>
                                    </p:set>
                                    <p:animEffect transition="in" filter="wipe(right)">
                                      <p:cBhvr>
                                        <p:cTn id="79" dur="500"/>
                                        <p:tgtEl>
                                          <p:spTgt spid="13724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2"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ppt_x</p:attrName>
                                        </p:attrNameLst>
                                      </p:cBhvr>
                                      <p:tavLst>
                                        <p:tav tm="0">
                                          <p:val>
                                            <p:strVal val="#ppt_x+#ppt_w/2"/>
                                          </p:val>
                                        </p:tav>
                                        <p:tav tm="100000">
                                          <p:val>
                                            <p:strVal val="#ppt_x"/>
                                          </p:val>
                                        </p:tav>
                                      </p:tavLst>
                                    </p:anim>
                                    <p:anim calcmode="lin" valueType="num">
                                      <p:cBhvr>
                                        <p:cTn id="85" dur="500" fill="hold"/>
                                        <p:tgtEl>
                                          <p:spTgt spid="9"/>
                                        </p:tgtEl>
                                        <p:attrNameLst>
                                          <p:attrName>ppt_y</p:attrName>
                                        </p:attrNameLst>
                                      </p:cBhvr>
                                      <p:tavLst>
                                        <p:tav tm="0">
                                          <p:val>
                                            <p:strVal val="#ppt_y"/>
                                          </p:val>
                                        </p:tav>
                                        <p:tav tm="100000">
                                          <p:val>
                                            <p:strVal val="#ppt_y"/>
                                          </p:val>
                                        </p:tav>
                                      </p:tavLst>
                                    </p:anim>
                                    <p:anim calcmode="lin" valueType="num">
                                      <p:cBhvr>
                                        <p:cTn id="86" dur="500" fill="hold"/>
                                        <p:tgtEl>
                                          <p:spTgt spid="9"/>
                                        </p:tgtEl>
                                        <p:attrNameLst>
                                          <p:attrName>ppt_w</p:attrName>
                                        </p:attrNameLst>
                                      </p:cBhvr>
                                      <p:tavLst>
                                        <p:tav tm="0">
                                          <p:val>
                                            <p:fltVal val="0"/>
                                          </p:val>
                                        </p:tav>
                                        <p:tav tm="100000">
                                          <p:val>
                                            <p:strVal val="#ppt_w"/>
                                          </p:val>
                                        </p:tav>
                                      </p:tavLst>
                                    </p:anim>
                                    <p:anim calcmode="lin" valueType="num">
                                      <p:cBhvr>
                                        <p:cTn id="8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4" fill="hold" nodeType="clickEffect">
                                  <p:stCondLst>
                                    <p:cond delay="0"/>
                                  </p:stCondLst>
                                  <p:childTnLst>
                                    <p:set>
                                      <p:cBhvr>
                                        <p:cTn id="91" dur="1" fill="hold">
                                          <p:stCondLst>
                                            <p:cond delay="0"/>
                                          </p:stCondLst>
                                        </p:cTn>
                                        <p:tgtEl>
                                          <p:spTgt spid="137244"/>
                                        </p:tgtEl>
                                        <p:attrNameLst>
                                          <p:attrName>style.visibility</p:attrName>
                                        </p:attrNameLst>
                                      </p:cBhvr>
                                      <p:to>
                                        <p:strVal val="visible"/>
                                      </p:to>
                                    </p:set>
                                    <p:anim calcmode="lin" valueType="num">
                                      <p:cBhvr>
                                        <p:cTn id="92" dur="500" fill="hold"/>
                                        <p:tgtEl>
                                          <p:spTgt spid="137244"/>
                                        </p:tgtEl>
                                        <p:attrNameLst>
                                          <p:attrName>ppt_x</p:attrName>
                                        </p:attrNameLst>
                                      </p:cBhvr>
                                      <p:tavLst>
                                        <p:tav tm="0">
                                          <p:val>
                                            <p:strVal val="#ppt_x"/>
                                          </p:val>
                                        </p:tav>
                                        <p:tav tm="100000">
                                          <p:val>
                                            <p:strVal val="#ppt_x"/>
                                          </p:val>
                                        </p:tav>
                                      </p:tavLst>
                                    </p:anim>
                                    <p:anim calcmode="lin" valueType="num">
                                      <p:cBhvr>
                                        <p:cTn id="93" dur="500" fill="hold"/>
                                        <p:tgtEl>
                                          <p:spTgt spid="137244"/>
                                        </p:tgtEl>
                                        <p:attrNameLst>
                                          <p:attrName>ppt_y</p:attrName>
                                        </p:attrNameLst>
                                      </p:cBhvr>
                                      <p:tavLst>
                                        <p:tav tm="0">
                                          <p:val>
                                            <p:strVal val="#ppt_y+#ppt_h/2"/>
                                          </p:val>
                                        </p:tav>
                                        <p:tav tm="100000">
                                          <p:val>
                                            <p:strVal val="#ppt_y"/>
                                          </p:val>
                                        </p:tav>
                                      </p:tavLst>
                                    </p:anim>
                                    <p:anim calcmode="lin" valueType="num">
                                      <p:cBhvr>
                                        <p:cTn id="94" dur="500" fill="hold"/>
                                        <p:tgtEl>
                                          <p:spTgt spid="137244"/>
                                        </p:tgtEl>
                                        <p:attrNameLst>
                                          <p:attrName>ppt_w</p:attrName>
                                        </p:attrNameLst>
                                      </p:cBhvr>
                                      <p:tavLst>
                                        <p:tav tm="0">
                                          <p:val>
                                            <p:strVal val="#ppt_w"/>
                                          </p:val>
                                        </p:tav>
                                        <p:tav tm="100000">
                                          <p:val>
                                            <p:strVal val="#ppt_w"/>
                                          </p:val>
                                        </p:tav>
                                      </p:tavLst>
                                    </p:anim>
                                    <p:anim calcmode="lin" valueType="num">
                                      <p:cBhvr>
                                        <p:cTn id="95" dur="500" fill="hold"/>
                                        <p:tgtEl>
                                          <p:spTgt spid="137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362200" y="381000"/>
            <a:ext cx="4724400" cy="457200"/>
          </a:xfrm>
          <a:prstGeom prst="rect">
            <a:avLst/>
          </a:prstGeom>
          <a:noFill/>
          <a:ln w="9525">
            <a:noFill/>
            <a:miter lim="800000"/>
            <a:headEnd/>
            <a:tailEnd/>
          </a:ln>
        </p:spPr>
        <p:txBody>
          <a:bodyPr>
            <a:spAutoFit/>
          </a:bodyPr>
          <a:lstStyle/>
          <a:p>
            <a:pPr>
              <a:spcBef>
                <a:spcPct val="50000"/>
              </a:spcBef>
            </a:pPr>
            <a:r>
              <a:rPr lang="en-US" sz="2400"/>
              <a:t>Parish Pastoral Planning Cycle</a:t>
            </a:r>
          </a:p>
        </p:txBody>
      </p:sp>
      <p:sp>
        <p:nvSpPr>
          <p:cNvPr id="202755" name="Oval 3"/>
          <p:cNvSpPr>
            <a:spLocks noChangeArrowheads="1"/>
          </p:cNvSpPr>
          <p:nvPr/>
        </p:nvSpPr>
        <p:spPr bwMode="auto">
          <a:xfrm>
            <a:off x="304800" y="2667000"/>
            <a:ext cx="1905000" cy="1371600"/>
          </a:xfrm>
          <a:prstGeom prst="ellipse">
            <a:avLst/>
          </a:prstGeom>
          <a:solidFill>
            <a:schemeClr val="accent1"/>
          </a:solidFill>
          <a:ln w="9525">
            <a:solidFill>
              <a:schemeClr val="tx1"/>
            </a:solidFill>
            <a:round/>
            <a:headEnd/>
            <a:tailEnd/>
          </a:ln>
        </p:spPr>
        <p:txBody>
          <a:bodyPr wrap="none" anchor="ctr"/>
          <a:lstStyle/>
          <a:p>
            <a:pPr algn="ctr"/>
            <a:r>
              <a:rPr lang="en-US" sz="3600" b="1">
                <a:solidFill>
                  <a:srgbClr val="0000FF"/>
                </a:solidFill>
              </a:rPr>
              <a:t>Gather </a:t>
            </a:r>
          </a:p>
          <a:p>
            <a:pPr algn="ctr"/>
            <a:r>
              <a:rPr lang="en-US" sz="3600" b="1">
                <a:solidFill>
                  <a:srgbClr val="0000FF"/>
                </a:solidFill>
              </a:rPr>
              <a:t>Information</a:t>
            </a:r>
          </a:p>
        </p:txBody>
      </p:sp>
      <p:grpSp>
        <p:nvGrpSpPr>
          <p:cNvPr id="2" name="Group 4"/>
          <p:cNvGrpSpPr>
            <a:grpSpLocks/>
          </p:cNvGrpSpPr>
          <p:nvPr/>
        </p:nvGrpSpPr>
        <p:grpSpPr bwMode="auto">
          <a:xfrm>
            <a:off x="609600" y="914400"/>
            <a:ext cx="1905000" cy="1752600"/>
            <a:chOff x="384" y="576"/>
            <a:chExt cx="1200" cy="1104"/>
          </a:xfrm>
        </p:grpSpPr>
        <p:sp>
          <p:nvSpPr>
            <p:cNvPr id="34846" name="Oval 5"/>
            <p:cNvSpPr>
              <a:spLocks noChangeArrowheads="1"/>
            </p:cNvSpPr>
            <p:nvPr/>
          </p:nvSpPr>
          <p:spPr bwMode="auto">
            <a:xfrm>
              <a:off x="384" y="576"/>
              <a:ext cx="1200" cy="864"/>
            </a:xfrm>
            <a:prstGeom prst="ellipse">
              <a:avLst/>
            </a:prstGeom>
            <a:solidFill>
              <a:schemeClr val="accent1"/>
            </a:solidFill>
            <a:ln w="9525">
              <a:solidFill>
                <a:schemeClr val="tx1"/>
              </a:solidFill>
              <a:round/>
              <a:headEnd/>
              <a:tailEnd/>
            </a:ln>
          </p:spPr>
          <p:txBody>
            <a:bodyPr wrap="none" anchor="ctr"/>
            <a:lstStyle/>
            <a:p>
              <a:pPr algn="ctr"/>
              <a:r>
                <a:rPr lang="en-US" sz="3600" b="1">
                  <a:solidFill>
                    <a:srgbClr val="0000FF"/>
                  </a:solidFill>
                </a:rPr>
                <a:t>Focus</a:t>
              </a:r>
            </a:p>
            <a:p>
              <a:pPr algn="ctr"/>
              <a:r>
                <a:rPr lang="en-US" sz="3600" b="1">
                  <a:solidFill>
                    <a:srgbClr val="0000FF"/>
                  </a:solidFill>
                </a:rPr>
                <a:t>Information</a:t>
              </a:r>
            </a:p>
          </p:txBody>
        </p:sp>
        <p:cxnSp>
          <p:nvCxnSpPr>
            <p:cNvPr id="34847" name="AutoShape 6"/>
            <p:cNvCxnSpPr>
              <a:cxnSpLocks noChangeShapeType="1"/>
              <a:stCxn id="202755" idx="0"/>
              <a:endCxn id="34846" idx="4"/>
            </p:cNvCxnSpPr>
            <p:nvPr/>
          </p:nvCxnSpPr>
          <p:spPr bwMode="auto">
            <a:xfrm flipV="1">
              <a:off x="792" y="1440"/>
              <a:ext cx="192" cy="240"/>
            </a:xfrm>
            <a:prstGeom prst="straightConnector1">
              <a:avLst/>
            </a:prstGeom>
            <a:noFill/>
            <a:ln w="57150">
              <a:solidFill>
                <a:srgbClr val="FF0000"/>
              </a:solidFill>
              <a:round/>
              <a:headEnd/>
              <a:tailEnd type="triangle" w="med" len="med"/>
            </a:ln>
          </p:spPr>
        </p:cxnSp>
      </p:grpSp>
      <p:grpSp>
        <p:nvGrpSpPr>
          <p:cNvPr id="3" name="Group 7"/>
          <p:cNvGrpSpPr>
            <a:grpSpLocks/>
          </p:cNvGrpSpPr>
          <p:nvPr/>
        </p:nvGrpSpPr>
        <p:grpSpPr bwMode="auto">
          <a:xfrm>
            <a:off x="2514600" y="914400"/>
            <a:ext cx="2286000" cy="1371600"/>
            <a:chOff x="1584" y="576"/>
            <a:chExt cx="1440" cy="864"/>
          </a:xfrm>
        </p:grpSpPr>
        <p:sp>
          <p:nvSpPr>
            <p:cNvPr id="34844" name="Oval 8"/>
            <p:cNvSpPr>
              <a:spLocks noChangeArrowheads="1"/>
            </p:cNvSpPr>
            <p:nvPr/>
          </p:nvSpPr>
          <p:spPr bwMode="auto">
            <a:xfrm>
              <a:off x="1824" y="576"/>
              <a:ext cx="1200" cy="864"/>
            </a:xfrm>
            <a:prstGeom prst="ellipse">
              <a:avLst/>
            </a:prstGeom>
            <a:solidFill>
              <a:schemeClr val="accent1"/>
            </a:solidFill>
            <a:ln w="9525">
              <a:solidFill>
                <a:schemeClr val="tx1"/>
              </a:solidFill>
              <a:round/>
              <a:headEnd/>
              <a:tailEnd/>
            </a:ln>
          </p:spPr>
          <p:txBody>
            <a:bodyPr wrap="none" anchor="ctr"/>
            <a:lstStyle/>
            <a:p>
              <a:pPr algn="ctr"/>
              <a:r>
                <a:rPr lang="en-US" sz="3600" b="1">
                  <a:solidFill>
                    <a:srgbClr val="0000FF"/>
                  </a:solidFill>
                </a:rPr>
                <a:t>Identify</a:t>
              </a:r>
            </a:p>
            <a:p>
              <a:pPr algn="ctr"/>
              <a:r>
                <a:rPr lang="en-US" sz="3600" b="1">
                  <a:solidFill>
                    <a:srgbClr val="0000FF"/>
                  </a:solidFill>
                </a:rPr>
                <a:t>Concerns </a:t>
              </a:r>
            </a:p>
            <a:p>
              <a:pPr algn="ctr"/>
              <a:r>
                <a:rPr lang="en-US" sz="3600" b="1">
                  <a:solidFill>
                    <a:srgbClr val="0000FF"/>
                  </a:solidFill>
                </a:rPr>
                <a:t>and Issues</a:t>
              </a:r>
            </a:p>
          </p:txBody>
        </p:sp>
        <p:cxnSp>
          <p:nvCxnSpPr>
            <p:cNvPr id="34845" name="AutoShape 9"/>
            <p:cNvCxnSpPr>
              <a:cxnSpLocks noChangeShapeType="1"/>
              <a:stCxn id="34846" idx="6"/>
              <a:endCxn id="34844" idx="2"/>
            </p:cNvCxnSpPr>
            <p:nvPr/>
          </p:nvCxnSpPr>
          <p:spPr bwMode="auto">
            <a:xfrm>
              <a:off x="1584" y="1008"/>
              <a:ext cx="240" cy="0"/>
            </a:xfrm>
            <a:prstGeom prst="straightConnector1">
              <a:avLst/>
            </a:prstGeom>
            <a:noFill/>
            <a:ln w="57150">
              <a:solidFill>
                <a:srgbClr val="FF0000"/>
              </a:solidFill>
              <a:round/>
              <a:headEnd/>
              <a:tailEnd type="triangle" w="med" len="med"/>
            </a:ln>
          </p:spPr>
        </p:cxnSp>
      </p:grpSp>
      <p:grpSp>
        <p:nvGrpSpPr>
          <p:cNvPr id="4" name="Group 10"/>
          <p:cNvGrpSpPr>
            <a:grpSpLocks/>
          </p:cNvGrpSpPr>
          <p:nvPr/>
        </p:nvGrpSpPr>
        <p:grpSpPr bwMode="auto">
          <a:xfrm>
            <a:off x="4800600" y="914400"/>
            <a:ext cx="2286000" cy="1371600"/>
            <a:chOff x="3024" y="576"/>
            <a:chExt cx="1440" cy="864"/>
          </a:xfrm>
        </p:grpSpPr>
        <p:sp>
          <p:nvSpPr>
            <p:cNvPr id="34842" name="Oval 11"/>
            <p:cNvSpPr>
              <a:spLocks noChangeArrowheads="1"/>
            </p:cNvSpPr>
            <p:nvPr/>
          </p:nvSpPr>
          <p:spPr bwMode="auto">
            <a:xfrm>
              <a:off x="3264" y="576"/>
              <a:ext cx="1200" cy="864"/>
            </a:xfrm>
            <a:prstGeom prst="ellipse">
              <a:avLst/>
            </a:prstGeom>
            <a:solidFill>
              <a:schemeClr val="accent1"/>
            </a:solidFill>
            <a:ln w="9525">
              <a:solidFill>
                <a:schemeClr val="tx1"/>
              </a:solidFill>
              <a:round/>
              <a:headEnd/>
              <a:tailEnd/>
            </a:ln>
          </p:spPr>
          <p:txBody>
            <a:bodyPr wrap="none" anchor="ctr"/>
            <a:lstStyle/>
            <a:p>
              <a:pPr algn="ctr"/>
              <a:r>
                <a:rPr lang="en-US" sz="3600" b="1">
                  <a:solidFill>
                    <a:srgbClr val="0000FF"/>
                  </a:solidFill>
                </a:rPr>
                <a:t>Engage</a:t>
              </a:r>
            </a:p>
            <a:p>
              <a:pPr algn="ctr"/>
              <a:r>
                <a:rPr lang="en-US" sz="3600" b="1">
                  <a:solidFill>
                    <a:srgbClr val="0000FF"/>
                  </a:solidFill>
                </a:rPr>
                <a:t>Parish</a:t>
              </a:r>
            </a:p>
            <a:p>
              <a:pPr algn="ctr"/>
              <a:endParaRPr lang="en-US" sz="2400"/>
            </a:p>
          </p:txBody>
        </p:sp>
        <p:cxnSp>
          <p:nvCxnSpPr>
            <p:cNvPr id="34843" name="AutoShape 12"/>
            <p:cNvCxnSpPr>
              <a:cxnSpLocks noChangeShapeType="1"/>
              <a:stCxn id="34844" idx="6"/>
              <a:endCxn id="34842" idx="2"/>
            </p:cNvCxnSpPr>
            <p:nvPr/>
          </p:nvCxnSpPr>
          <p:spPr bwMode="auto">
            <a:xfrm>
              <a:off x="3024" y="1008"/>
              <a:ext cx="240" cy="0"/>
            </a:xfrm>
            <a:prstGeom prst="straightConnector1">
              <a:avLst/>
            </a:prstGeom>
            <a:noFill/>
            <a:ln w="57150">
              <a:solidFill>
                <a:srgbClr val="FF0000"/>
              </a:solidFill>
              <a:round/>
              <a:headEnd/>
              <a:tailEnd type="triangle" w="med" len="med"/>
            </a:ln>
          </p:spPr>
        </p:cxnSp>
      </p:grpSp>
      <p:grpSp>
        <p:nvGrpSpPr>
          <p:cNvPr id="5" name="Group 13"/>
          <p:cNvGrpSpPr>
            <a:grpSpLocks/>
          </p:cNvGrpSpPr>
          <p:nvPr/>
        </p:nvGrpSpPr>
        <p:grpSpPr bwMode="auto">
          <a:xfrm>
            <a:off x="7010400" y="1600200"/>
            <a:ext cx="1905000" cy="1600200"/>
            <a:chOff x="4416" y="1008"/>
            <a:chExt cx="1200" cy="1008"/>
          </a:xfrm>
        </p:grpSpPr>
        <p:sp>
          <p:nvSpPr>
            <p:cNvPr id="34840" name="Oval 14"/>
            <p:cNvSpPr>
              <a:spLocks noChangeArrowheads="1"/>
            </p:cNvSpPr>
            <p:nvPr/>
          </p:nvSpPr>
          <p:spPr bwMode="auto">
            <a:xfrm>
              <a:off x="4416" y="1152"/>
              <a:ext cx="1200" cy="864"/>
            </a:xfrm>
            <a:prstGeom prst="ellipse">
              <a:avLst/>
            </a:prstGeom>
            <a:solidFill>
              <a:schemeClr val="accent1"/>
            </a:solidFill>
            <a:ln w="9525">
              <a:solidFill>
                <a:schemeClr val="tx1"/>
              </a:solidFill>
              <a:round/>
              <a:headEnd/>
              <a:tailEnd/>
            </a:ln>
          </p:spPr>
          <p:txBody>
            <a:bodyPr wrap="none" anchor="ctr"/>
            <a:lstStyle/>
            <a:p>
              <a:pPr algn="ctr"/>
              <a:r>
                <a:rPr lang="en-US" sz="2400"/>
                <a:t>Revise &amp;</a:t>
              </a:r>
            </a:p>
            <a:p>
              <a:pPr algn="ctr"/>
              <a:r>
                <a:rPr lang="en-US" sz="2400"/>
                <a:t>Create</a:t>
              </a:r>
            </a:p>
            <a:p>
              <a:pPr algn="ctr"/>
              <a:r>
                <a:rPr lang="en-US" sz="2400"/>
                <a:t>Goals</a:t>
              </a:r>
            </a:p>
          </p:txBody>
        </p:sp>
        <p:cxnSp>
          <p:nvCxnSpPr>
            <p:cNvPr id="34841" name="AutoShape 15"/>
            <p:cNvCxnSpPr>
              <a:cxnSpLocks noChangeShapeType="1"/>
              <a:stCxn id="34842" idx="6"/>
              <a:endCxn id="34840" idx="1"/>
            </p:cNvCxnSpPr>
            <p:nvPr/>
          </p:nvCxnSpPr>
          <p:spPr bwMode="auto">
            <a:xfrm>
              <a:off x="4464" y="1008"/>
              <a:ext cx="128" cy="271"/>
            </a:xfrm>
            <a:prstGeom prst="straightConnector1">
              <a:avLst/>
            </a:prstGeom>
            <a:noFill/>
            <a:ln w="57150">
              <a:solidFill>
                <a:srgbClr val="FF0000"/>
              </a:solidFill>
              <a:round/>
              <a:headEnd/>
              <a:tailEnd type="triangle" w="med" len="med"/>
            </a:ln>
          </p:spPr>
        </p:cxnSp>
      </p:grpSp>
      <p:grpSp>
        <p:nvGrpSpPr>
          <p:cNvPr id="6" name="Group 16"/>
          <p:cNvGrpSpPr>
            <a:grpSpLocks/>
          </p:cNvGrpSpPr>
          <p:nvPr/>
        </p:nvGrpSpPr>
        <p:grpSpPr bwMode="auto">
          <a:xfrm>
            <a:off x="7239000" y="3200400"/>
            <a:ext cx="1905000" cy="1828800"/>
            <a:chOff x="4560" y="2016"/>
            <a:chExt cx="1200" cy="1152"/>
          </a:xfrm>
        </p:grpSpPr>
        <p:sp>
          <p:nvSpPr>
            <p:cNvPr id="34838" name="Oval 17"/>
            <p:cNvSpPr>
              <a:spLocks noChangeArrowheads="1"/>
            </p:cNvSpPr>
            <p:nvPr/>
          </p:nvSpPr>
          <p:spPr bwMode="auto">
            <a:xfrm>
              <a:off x="4560" y="2304"/>
              <a:ext cx="1200" cy="864"/>
            </a:xfrm>
            <a:prstGeom prst="ellipse">
              <a:avLst/>
            </a:prstGeom>
            <a:solidFill>
              <a:schemeClr val="accent1"/>
            </a:solidFill>
            <a:ln w="9525">
              <a:solidFill>
                <a:schemeClr val="tx1"/>
              </a:solidFill>
              <a:round/>
              <a:headEnd/>
              <a:tailEnd/>
            </a:ln>
          </p:spPr>
          <p:txBody>
            <a:bodyPr wrap="none" anchor="ctr"/>
            <a:lstStyle/>
            <a:p>
              <a:pPr algn="ctr"/>
              <a:r>
                <a:rPr lang="en-US" sz="2400"/>
                <a:t>Create</a:t>
              </a:r>
            </a:p>
            <a:p>
              <a:pPr algn="ctr"/>
              <a:r>
                <a:rPr lang="en-US" sz="2400"/>
                <a:t>Objectives</a:t>
              </a:r>
            </a:p>
          </p:txBody>
        </p:sp>
        <p:cxnSp>
          <p:nvCxnSpPr>
            <p:cNvPr id="34839" name="AutoShape 18"/>
            <p:cNvCxnSpPr>
              <a:cxnSpLocks noChangeShapeType="1"/>
              <a:stCxn id="34840" idx="4"/>
              <a:endCxn id="34838" idx="0"/>
            </p:cNvCxnSpPr>
            <p:nvPr/>
          </p:nvCxnSpPr>
          <p:spPr bwMode="auto">
            <a:xfrm>
              <a:off x="5016" y="2016"/>
              <a:ext cx="144" cy="288"/>
            </a:xfrm>
            <a:prstGeom prst="straightConnector1">
              <a:avLst/>
            </a:prstGeom>
            <a:noFill/>
            <a:ln w="57150">
              <a:solidFill>
                <a:srgbClr val="FF0000"/>
              </a:solidFill>
              <a:round/>
              <a:headEnd/>
              <a:tailEnd type="triangle" w="med" len="med"/>
            </a:ln>
          </p:spPr>
        </p:cxnSp>
      </p:grpSp>
      <p:grpSp>
        <p:nvGrpSpPr>
          <p:cNvPr id="7" name="Group 19"/>
          <p:cNvGrpSpPr>
            <a:grpSpLocks/>
          </p:cNvGrpSpPr>
          <p:nvPr/>
        </p:nvGrpSpPr>
        <p:grpSpPr bwMode="auto">
          <a:xfrm>
            <a:off x="5638800" y="4800600"/>
            <a:ext cx="1905000" cy="1371600"/>
            <a:chOff x="3552" y="3024"/>
            <a:chExt cx="1200" cy="864"/>
          </a:xfrm>
        </p:grpSpPr>
        <p:sp>
          <p:nvSpPr>
            <p:cNvPr id="34836" name="Oval 20"/>
            <p:cNvSpPr>
              <a:spLocks noChangeArrowheads="1"/>
            </p:cNvSpPr>
            <p:nvPr/>
          </p:nvSpPr>
          <p:spPr bwMode="auto">
            <a:xfrm>
              <a:off x="3552" y="3024"/>
              <a:ext cx="1200" cy="864"/>
            </a:xfrm>
            <a:prstGeom prst="ellipse">
              <a:avLst/>
            </a:prstGeom>
            <a:solidFill>
              <a:schemeClr val="accent1"/>
            </a:solidFill>
            <a:ln w="9525">
              <a:solidFill>
                <a:schemeClr val="tx1"/>
              </a:solidFill>
              <a:round/>
              <a:headEnd/>
              <a:tailEnd/>
            </a:ln>
          </p:spPr>
          <p:txBody>
            <a:bodyPr wrap="none" anchor="ctr"/>
            <a:lstStyle/>
            <a:p>
              <a:pPr algn="ctr"/>
              <a:r>
                <a:rPr lang="en-US" sz="3600" b="1">
                  <a:solidFill>
                    <a:srgbClr val="0000FF"/>
                  </a:solidFill>
                </a:rPr>
                <a:t>Engage </a:t>
              </a:r>
            </a:p>
            <a:p>
              <a:pPr algn="ctr"/>
              <a:r>
                <a:rPr lang="en-US" sz="3600" b="1">
                  <a:solidFill>
                    <a:srgbClr val="0000FF"/>
                  </a:solidFill>
                </a:rPr>
                <a:t>Parish</a:t>
              </a:r>
            </a:p>
            <a:p>
              <a:pPr algn="ctr"/>
              <a:endParaRPr lang="en-US" sz="2400"/>
            </a:p>
          </p:txBody>
        </p:sp>
        <p:cxnSp>
          <p:nvCxnSpPr>
            <p:cNvPr id="34837" name="AutoShape 21"/>
            <p:cNvCxnSpPr>
              <a:cxnSpLocks noChangeShapeType="1"/>
              <a:stCxn id="34838" idx="3"/>
              <a:endCxn id="34836" idx="7"/>
            </p:cNvCxnSpPr>
            <p:nvPr/>
          </p:nvCxnSpPr>
          <p:spPr bwMode="auto">
            <a:xfrm flipH="1">
              <a:off x="4576" y="3041"/>
              <a:ext cx="160" cy="110"/>
            </a:xfrm>
            <a:prstGeom prst="straightConnector1">
              <a:avLst/>
            </a:prstGeom>
            <a:noFill/>
            <a:ln w="57150">
              <a:solidFill>
                <a:srgbClr val="FF0000"/>
              </a:solidFill>
              <a:round/>
              <a:headEnd/>
              <a:tailEnd type="triangle" w="med" len="med"/>
            </a:ln>
          </p:spPr>
        </p:cxnSp>
      </p:grpSp>
      <p:grpSp>
        <p:nvGrpSpPr>
          <p:cNvPr id="8" name="Group 22"/>
          <p:cNvGrpSpPr>
            <a:grpSpLocks/>
          </p:cNvGrpSpPr>
          <p:nvPr/>
        </p:nvGrpSpPr>
        <p:grpSpPr bwMode="auto">
          <a:xfrm>
            <a:off x="3352800" y="4800600"/>
            <a:ext cx="2286000" cy="1371600"/>
            <a:chOff x="2112" y="3024"/>
            <a:chExt cx="1440" cy="864"/>
          </a:xfrm>
        </p:grpSpPr>
        <p:sp>
          <p:nvSpPr>
            <p:cNvPr id="34834" name="Oval 23"/>
            <p:cNvSpPr>
              <a:spLocks noChangeArrowheads="1"/>
            </p:cNvSpPr>
            <p:nvPr/>
          </p:nvSpPr>
          <p:spPr bwMode="auto">
            <a:xfrm>
              <a:off x="2112" y="3024"/>
              <a:ext cx="1200" cy="864"/>
            </a:xfrm>
            <a:prstGeom prst="ellipse">
              <a:avLst/>
            </a:prstGeom>
            <a:solidFill>
              <a:schemeClr val="accent1"/>
            </a:solidFill>
            <a:ln w="9525">
              <a:solidFill>
                <a:schemeClr val="tx1"/>
              </a:solidFill>
              <a:round/>
              <a:headEnd/>
              <a:tailEnd/>
            </a:ln>
          </p:spPr>
          <p:txBody>
            <a:bodyPr wrap="none" anchor="ctr"/>
            <a:lstStyle/>
            <a:p>
              <a:pPr algn="ctr"/>
              <a:r>
                <a:rPr lang="en-US" sz="2400"/>
                <a:t>Implement &amp;</a:t>
              </a:r>
            </a:p>
            <a:p>
              <a:pPr algn="ctr"/>
              <a:r>
                <a:rPr lang="en-US" sz="2400"/>
                <a:t>Assess</a:t>
              </a:r>
            </a:p>
          </p:txBody>
        </p:sp>
        <p:cxnSp>
          <p:nvCxnSpPr>
            <p:cNvPr id="34835" name="AutoShape 24"/>
            <p:cNvCxnSpPr>
              <a:cxnSpLocks noChangeShapeType="1"/>
              <a:stCxn id="34836" idx="2"/>
              <a:endCxn id="34834" idx="6"/>
            </p:cNvCxnSpPr>
            <p:nvPr/>
          </p:nvCxnSpPr>
          <p:spPr bwMode="auto">
            <a:xfrm flipH="1">
              <a:off x="3312" y="3456"/>
              <a:ext cx="240" cy="0"/>
            </a:xfrm>
            <a:prstGeom prst="straightConnector1">
              <a:avLst/>
            </a:prstGeom>
            <a:noFill/>
            <a:ln w="57150">
              <a:solidFill>
                <a:srgbClr val="FF0000"/>
              </a:solidFill>
              <a:round/>
              <a:headEnd/>
              <a:tailEnd type="triangle" w="med" len="med"/>
            </a:ln>
          </p:spPr>
        </p:cxnSp>
      </p:grpSp>
      <p:grpSp>
        <p:nvGrpSpPr>
          <p:cNvPr id="9" name="Group 25"/>
          <p:cNvGrpSpPr>
            <a:grpSpLocks/>
          </p:cNvGrpSpPr>
          <p:nvPr/>
        </p:nvGrpSpPr>
        <p:grpSpPr bwMode="auto">
          <a:xfrm>
            <a:off x="685800" y="4648200"/>
            <a:ext cx="2667000" cy="1371600"/>
            <a:chOff x="432" y="2928"/>
            <a:chExt cx="1680" cy="864"/>
          </a:xfrm>
        </p:grpSpPr>
        <p:sp>
          <p:nvSpPr>
            <p:cNvPr id="34832" name="Oval 26"/>
            <p:cNvSpPr>
              <a:spLocks noChangeArrowheads="1"/>
            </p:cNvSpPr>
            <p:nvPr/>
          </p:nvSpPr>
          <p:spPr bwMode="auto">
            <a:xfrm>
              <a:off x="432" y="2928"/>
              <a:ext cx="1200" cy="864"/>
            </a:xfrm>
            <a:prstGeom prst="ellipse">
              <a:avLst/>
            </a:prstGeom>
            <a:solidFill>
              <a:schemeClr val="accent1"/>
            </a:solidFill>
            <a:ln w="9525">
              <a:solidFill>
                <a:schemeClr val="tx1"/>
              </a:solidFill>
              <a:round/>
              <a:headEnd/>
              <a:tailEnd/>
            </a:ln>
          </p:spPr>
          <p:txBody>
            <a:bodyPr wrap="none" anchor="ctr"/>
            <a:lstStyle/>
            <a:p>
              <a:pPr algn="ctr"/>
              <a:r>
                <a:rPr lang="en-US" sz="2400"/>
                <a:t>Evaluate</a:t>
              </a:r>
            </a:p>
            <a:p>
              <a:pPr algn="ctr"/>
              <a:r>
                <a:rPr lang="en-US" sz="2400"/>
                <a:t>Mission</a:t>
              </a:r>
            </a:p>
          </p:txBody>
        </p:sp>
        <p:cxnSp>
          <p:nvCxnSpPr>
            <p:cNvPr id="34833" name="AutoShape 27"/>
            <p:cNvCxnSpPr>
              <a:cxnSpLocks noChangeShapeType="1"/>
              <a:stCxn id="34834" idx="2"/>
              <a:endCxn id="34832" idx="6"/>
            </p:cNvCxnSpPr>
            <p:nvPr/>
          </p:nvCxnSpPr>
          <p:spPr bwMode="auto">
            <a:xfrm flipH="1" flipV="1">
              <a:off x="1632" y="3360"/>
              <a:ext cx="480" cy="96"/>
            </a:xfrm>
            <a:prstGeom prst="straightConnector1">
              <a:avLst/>
            </a:prstGeom>
            <a:noFill/>
            <a:ln w="57150">
              <a:solidFill>
                <a:srgbClr val="FF0000"/>
              </a:solidFill>
              <a:round/>
              <a:headEnd/>
              <a:tailEnd type="triangle" w="med" len="med"/>
            </a:ln>
          </p:spPr>
        </p:cxnSp>
      </p:grpSp>
      <p:cxnSp>
        <p:nvCxnSpPr>
          <p:cNvPr id="202780" name="AutoShape 28"/>
          <p:cNvCxnSpPr>
            <a:cxnSpLocks noChangeShapeType="1"/>
            <a:stCxn id="34832" idx="0"/>
            <a:endCxn id="202755" idx="4"/>
          </p:cNvCxnSpPr>
          <p:nvPr/>
        </p:nvCxnSpPr>
        <p:spPr bwMode="auto">
          <a:xfrm flipH="1" flipV="1">
            <a:off x="1257300" y="4038600"/>
            <a:ext cx="381000" cy="609600"/>
          </a:xfrm>
          <a:prstGeom prst="straightConnector1">
            <a:avLst/>
          </a:prstGeom>
          <a:noFill/>
          <a:ln w="57150">
            <a:solidFill>
              <a:srgbClr val="FF0000"/>
            </a:solidFill>
            <a:round/>
            <a:headEnd/>
            <a:tailEnd type="triangle" w="med" len="med"/>
          </a:ln>
        </p:spPr>
      </p:cxnSp>
      <p:cxnSp>
        <p:nvCxnSpPr>
          <p:cNvPr id="202781" name="AutoShape 29"/>
          <p:cNvCxnSpPr>
            <a:cxnSpLocks noChangeShapeType="1"/>
            <a:stCxn id="34834" idx="0"/>
            <a:endCxn id="34840" idx="2"/>
          </p:cNvCxnSpPr>
          <p:nvPr/>
        </p:nvCxnSpPr>
        <p:spPr bwMode="auto">
          <a:xfrm rot="-5400000">
            <a:off x="4514850" y="2305050"/>
            <a:ext cx="2286000" cy="2705100"/>
          </a:xfrm>
          <a:prstGeom prst="curvedConnector2">
            <a:avLst/>
          </a:prstGeom>
          <a:noFill/>
          <a:ln w="57150">
            <a:solidFill>
              <a:srgbClr val="FF0000"/>
            </a:solidFill>
            <a:round/>
            <a:headEnd/>
            <a:tailEnd type="triangle" w="med" len="med"/>
          </a:ln>
        </p:spPr>
      </p:cxnSp>
      <p:cxnSp>
        <p:nvCxnSpPr>
          <p:cNvPr id="202782" name="AutoShape 30"/>
          <p:cNvCxnSpPr>
            <a:cxnSpLocks noChangeShapeType="1"/>
            <a:stCxn id="34834" idx="0"/>
            <a:endCxn id="34838" idx="1"/>
          </p:cNvCxnSpPr>
          <p:nvPr/>
        </p:nvCxnSpPr>
        <p:spPr bwMode="auto">
          <a:xfrm rot="-5400000">
            <a:off x="5441156" y="2723357"/>
            <a:ext cx="941387" cy="3213100"/>
          </a:xfrm>
          <a:prstGeom prst="curvedConnector3">
            <a:avLst>
              <a:gd name="adj1" fmla="val 145699"/>
            </a:avLst>
          </a:prstGeom>
          <a:noFill/>
          <a:ln w="57150">
            <a:solidFill>
              <a:srgbClr val="FF0000"/>
            </a:solidFill>
            <a:round/>
            <a:headEnd/>
            <a:tailEnd type="triangle" w="med" len="med"/>
          </a:ln>
        </p:spPr>
      </p:cxnSp>
      <p:cxnSp>
        <p:nvCxnSpPr>
          <p:cNvPr id="202783" name="AutoShape 31"/>
          <p:cNvCxnSpPr>
            <a:cxnSpLocks noChangeShapeType="1"/>
            <a:stCxn id="34834" idx="0"/>
            <a:endCxn id="202755" idx="6"/>
          </p:cNvCxnSpPr>
          <p:nvPr/>
        </p:nvCxnSpPr>
        <p:spPr bwMode="auto">
          <a:xfrm rot="5400000" flipH="1">
            <a:off x="2533650" y="3028950"/>
            <a:ext cx="1447800" cy="2095500"/>
          </a:xfrm>
          <a:prstGeom prst="curvedConnector2">
            <a:avLst/>
          </a:prstGeom>
          <a:noFill/>
          <a:ln w="57150">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 calcmode="lin" valueType="num">
                                      <p:cBhvr additive="base">
                                        <p:cTn id="7" dur="500" fill="hold"/>
                                        <p:tgtEl>
                                          <p:spTgt spid="202755"/>
                                        </p:tgtEl>
                                        <p:attrNameLst>
                                          <p:attrName>ppt_x</p:attrName>
                                        </p:attrNameLst>
                                      </p:cBhvr>
                                      <p:tavLst>
                                        <p:tav tm="0">
                                          <p:val>
                                            <p:strVal val="0-#ppt_w/2"/>
                                          </p:val>
                                        </p:tav>
                                        <p:tav tm="100000">
                                          <p:val>
                                            <p:strVal val="#ppt_x"/>
                                          </p:val>
                                        </p:tav>
                                      </p:tavLst>
                                    </p:anim>
                                    <p:anim calcmode="lin" valueType="num">
                                      <p:cBhvr additive="base">
                                        <p:cTn id="8" dur="500" fill="hold"/>
                                        <p:tgtEl>
                                          <p:spTgt spid="2027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ppt_h/2"/>
                                          </p:val>
                                        </p:tav>
                                        <p:tav tm="100000">
                                          <p:val>
                                            <p:strVal val="#ppt_y"/>
                                          </p:val>
                                        </p:tav>
                                      </p:tavLst>
                                    </p:anim>
                                    <p:anim calcmode="lin" valueType="num">
                                      <p:cBhvr>
                                        <p:cTn id="15" dur="500" fill="hold"/>
                                        <p:tgtEl>
                                          <p:spTgt spid="2"/>
                                        </p:tgtEl>
                                        <p:attrNameLst>
                                          <p:attrName>ppt_w</p:attrName>
                                        </p:attrNameLst>
                                      </p:cBhvr>
                                      <p:tavLst>
                                        <p:tav tm="0">
                                          <p:val>
                                            <p:strVal val="#ppt_w"/>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ppt_h/2"/>
                                          </p:val>
                                        </p:tav>
                                        <p:tav tm="100000">
                                          <p:val>
                                            <p:strVal val="#ppt_y"/>
                                          </p:val>
                                        </p:tav>
                                      </p:tavLst>
                                    </p:anim>
                                    <p:anim calcmode="lin" valueType="num">
                                      <p:cBhvr>
                                        <p:cTn id="47" dur="500" fill="hold"/>
                                        <p:tgtEl>
                                          <p:spTgt spid="6"/>
                                        </p:tgtEl>
                                        <p:attrNameLst>
                                          <p:attrName>ppt_w</p:attrName>
                                        </p:attrNameLst>
                                      </p:cBhvr>
                                      <p:tavLst>
                                        <p:tav tm="0">
                                          <p:val>
                                            <p:strVal val="#ppt_w"/>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2"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ppt_w/2"/>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02782"/>
                                        </p:tgtEl>
                                        <p:attrNameLst>
                                          <p:attrName>style.visibility</p:attrName>
                                        </p:attrNameLst>
                                      </p:cBhvr>
                                      <p:to>
                                        <p:strVal val="visible"/>
                                      </p:to>
                                    </p:set>
                                    <p:animEffect transition="in" filter="wipe(left)">
                                      <p:cBhvr>
                                        <p:cTn id="69" dur="500"/>
                                        <p:tgtEl>
                                          <p:spTgt spid="20278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202781"/>
                                        </p:tgtEl>
                                        <p:attrNameLst>
                                          <p:attrName>style.visibility</p:attrName>
                                        </p:attrNameLst>
                                      </p:cBhvr>
                                      <p:to>
                                        <p:strVal val="visible"/>
                                      </p:to>
                                    </p:set>
                                    <p:animEffect transition="in" filter="wipe(left)">
                                      <p:cBhvr>
                                        <p:cTn id="74" dur="500"/>
                                        <p:tgtEl>
                                          <p:spTgt spid="20278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202783"/>
                                        </p:tgtEl>
                                        <p:attrNameLst>
                                          <p:attrName>style.visibility</p:attrName>
                                        </p:attrNameLst>
                                      </p:cBhvr>
                                      <p:to>
                                        <p:strVal val="visible"/>
                                      </p:to>
                                    </p:set>
                                    <p:animEffect transition="in" filter="wipe(right)">
                                      <p:cBhvr>
                                        <p:cTn id="79" dur="500"/>
                                        <p:tgtEl>
                                          <p:spTgt spid="20278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2"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ppt_x</p:attrName>
                                        </p:attrNameLst>
                                      </p:cBhvr>
                                      <p:tavLst>
                                        <p:tav tm="0">
                                          <p:val>
                                            <p:strVal val="#ppt_x+#ppt_w/2"/>
                                          </p:val>
                                        </p:tav>
                                        <p:tav tm="100000">
                                          <p:val>
                                            <p:strVal val="#ppt_x"/>
                                          </p:val>
                                        </p:tav>
                                      </p:tavLst>
                                    </p:anim>
                                    <p:anim calcmode="lin" valueType="num">
                                      <p:cBhvr>
                                        <p:cTn id="85" dur="500" fill="hold"/>
                                        <p:tgtEl>
                                          <p:spTgt spid="9"/>
                                        </p:tgtEl>
                                        <p:attrNameLst>
                                          <p:attrName>ppt_y</p:attrName>
                                        </p:attrNameLst>
                                      </p:cBhvr>
                                      <p:tavLst>
                                        <p:tav tm="0">
                                          <p:val>
                                            <p:strVal val="#ppt_y"/>
                                          </p:val>
                                        </p:tav>
                                        <p:tav tm="100000">
                                          <p:val>
                                            <p:strVal val="#ppt_y"/>
                                          </p:val>
                                        </p:tav>
                                      </p:tavLst>
                                    </p:anim>
                                    <p:anim calcmode="lin" valueType="num">
                                      <p:cBhvr>
                                        <p:cTn id="86" dur="500" fill="hold"/>
                                        <p:tgtEl>
                                          <p:spTgt spid="9"/>
                                        </p:tgtEl>
                                        <p:attrNameLst>
                                          <p:attrName>ppt_w</p:attrName>
                                        </p:attrNameLst>
                                      </p:cBhvr>
                                      <p:tavLst>
                                        <p:tav tm="0">
                                          <p:val>
                                            <p:fltVal val="0"/>
                                          </p:val>
                                        </p:tav>
                                        <p:tav tm="100000">
                                          <p:val>
                                            <p:strVal val="#ppt_w"/>
                                          </p:val>
                                        </p:tav>
                                      </p:tavLst>
                                    </p:anim>
                                    <p:anim calcmode="lin" valueType="num">
                                      <p:cBhvr>
                                        <p:cTn id="8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4" fill="hold" nodeType="clickEffect">
                                  <p:stCondLst>
                                    <p:cond delay="0"/>
                                  </p:stCondLst>
                                  <p:childTnLst>
                                    <p:set>
                                      <p:cBhvr>
                                        <p:cTn id="91" dur="1" fill="hold">
                                          <p:stCondLst>
                                            <p:cond delay="0"/>
                                          </p:stCondLst>
                                        </p:cTn>
                                        <p:tgtEl>
                                          <p:spTgt spid="202780"/>
                                        </p:tgtEl>
                                        <p:attrNameLst>
                                          <p:attrName>style.visibility</p:attrName>
                                        </p:attrNameLst>
                                      </p:cBhvr>
                                      <p:to>
                                        <p:strVal val="visible"/>
                                      </p:to>
                                    </p:set>
                                    <p:anim calcmode="lin" valueType="num">
                                      <p:cBhvr>
                                        <p:cTn id="92" dur="500" fill="hold"/>
                                        <p:tgtEl>
                                          <p:spTgt spid="202780"/>
                                        </p:tgtEl>
                                        <p:attrNameLst>
                                          <p:attrName>ppt_x</p:attrName>
                                        </p:attrNameLst>
                                      </p:cBhvr>
                                      <p:tavLst>
                                        <p:tav tm="0">
                                          <p:val>
                                            <p:strVal val="#ppt_x"/>
                                          </p:val>
                                        </p:tav>
                                        <p:tav tm="100000">
                                          <p:val>
                                            <p:strVal val="#ppt_x"/>
                                          </p:val>
                                        </p:tav>
                                      </p:tavLst>
                                    </p:anim>
                                    <p:anim calcmode="lin" valueType="num">
                                      <p:cBhvr>
                                        <p:cTn id="93" dur="500" fill="hold"/>
                                        <p:tgtEl>
                                          <p:spTgt spid="202780"/>
                                        </p:tgtEl>
                                        <p:attrNameLst>
                                          <p:attrName>ppt_y</p:attrName>
                                        </p:attrNameLst>
                                      </p:cBhvr>
                                      <p:tavLst>
                                        <p:tav tm="0">
                                          <p:val>
                                            <p:strVal val="#ppt_y+#ppt_h/2"/>
                                          </p:val>
                                        </p:tav>
                                        <p:tav tm="100000">
                                          <p:val>
                                            <p:strVal val="#ppt_y"/>
                                          </p:val>
                                        </p:tav>
                                      </p:tavLst>
                                    </p:anim>
                                    <p:anim calcmode="lin" valueType="num">
                                      <p:cBhvr>
                                        <p:cTn id="94" dur="500" fill="hold"/>
                                        <p:tgtEl>
                                          <p:spTgt spid="202780"/>
                                        </p:tgtEl>
                                        <p:attrNameLst>
                                          <p:attrName>ppt_w</p:attrName>
                                        </p:attrNameLst>
                                      </p:cBhvr>
                                      <p:tavLst>
                                        <p:tav tm="0">
                                          <p:val>
                                            <p:strVal val="#ppt_w"/>
                                          </p:val>
                                        </p:tav>
                                        <p:tav tm="100000">
                                          <p:val>
                                            <p:strVal val="#ppt_w"/>
                                          </p:val>
                                        </p:tav>
                                      </p:tavLst>
                                    </p:anim>
                                    <p:anim calcmode="lin" valueType="num">
                                      <p:cBhvr>
                                        <p:cTn id="95" dur="500" fill="hold"/>
                                        <p:tgtEl>
                                          <p:spTgt spid="202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THE SIGNS OF THE TIMES</a:t>
            </a:r>
          </a:p>
        </p:txBody>
      </p:sp>
      <p:sp>
        <p:nvSpPr>
          <p:cNvPr id="35843" name="Rectangle 3"/>
          <p:cNvSpPr>
            <a:spLocks noGrp="1"/>
          </p:cNvSpPr>
          <p:nvPr>
            <p:ph type="body" idx="4294967295"/>
          </p:nvPr>
        </p:nvSpPr>
        <p:spPr/>
        <p:txBody>
          <a:bodyPr/>
          <a:lstStyle/>
          <a:p>
            <a:pPr>
              <a:lnSpc>
                <a:spcPct val="90000"/>
              </a:lnSpc>
              <a:buFont typeface="Wingdings 2" pitchFamily="18" charset="2"/>
              <a:buNone/>
            </a:pPr>
            <a:r>
              <a:rPr lang="en-US" smtClean="0"/>
              <a:t>	</a:t>
            </a:r>
            <a:r>
              <a:rPr lang="en-US" b="1" smtClean="0"/>
              <a:t>The investigation and research stage of pastoral planning is key to arriving at goals that are both compelling and appropriate for a particular parish’s pastoral needs.</a:t>
            </a:r>
          </a:p>
          <a:p>
            <a:pPr>
              <a:lnSpc>
                <a:spcPct val="90000"/>
              </a:lnSpc>
              <a:buFont typeface="Wingdings 2" pitchFamily="18" charset="2"/>
              <a:buNone/>
            </a:pPr>
            <a:r>
              <a:rPr lang="en-US" b="1" smtClean="0"/>
              <a:t>	</a:t>
            </a:r>
          </a:p>
          <a:p>
            <a:pPr>
              <a:lnSpc>
                <a:spcPct val="90000"/>
              </a:lnSpc>
              <a:buFont typeface="Wingdings 2" pitchFamily="18" charset="2"/>
              <a:buNone/>
            </a:pPr>
            <a:r>
              <a:rPr lang="en-US" b="1" smtClean="0"/>
              <a:t>	Attention should be given to:</a:t>
            </a:r>
          </a:p>
          <a:p>
            <a:pPr>
              <a:lnSpc>
                <a:spcPct val="90000"/>
              </a:lnSpc>
            </a:pPr>
            <a:r>
              <a:rPr lang="en-US" b="1" smtClean="0"/>
              <a:t>  Quantitative Data</a:t>
            </a:r>
          </a:p>
          <a:p>
            <a:pPr>
              <a:lnSpc>
                <a:spcPct val="90000"/>
              </a:lnSpc>
            </a:pPr>
            <a:r>
              <a:rPr lang="en-US" b="1" smtClean="0"/>
              <a:t>  Qualitative Data</a:t>
            </a:r>
          </a:p>
          <a:p>
            <a:pPr>
              <a:lnSpc>
                <a:spcPct val="90000"/>
              </a:lnSpc>
              <a:buFont typeface="Wingdings 2" pitchFamily="18" charset="2"/>
              <a:buNone/>
            </a:pPr>
            <a:r>
              <a:rPr lang="en-US"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Investing the Parishioners</a:t>
            </a:r>
          </a:p>
        </p:txBody>
      </p:sp>
      <p:sp>
        <p:nvSpPr>
          <p:cNvPr id="36867" name="Rectangle 3"/>
          <p:cNvSpPr>
            <a:spLocks noGrp="1"/>
          </p:cNvSpPr>
          <p:nvPr>
            <p:ph type="body" idx="4294967295"/>
          </p:nvPr>
        </p:nvSpPr>
        <p:spPr/>
        <p:txBody>
          <a:bodyPr/>
          <a:lstStyle/>
          <a:p>
            <a:r>
              <a:rPr lang="en-US" smtClean="0"/>
              <a:t>Parish Assemblies</a:t>
            </a:r>
          </a:p>
          <a:p>
            <a:r>
              <a:rPr lang="en-US" smtClean="0"/>
              <a:t>Focus Groups</a:t>
            </a:r>
          </a:p>
          <a:p>
            <a:r>
              <a:rPr lang="en-US" smtClean="0"/>
              <a:t>Appreciative Interviews</a:t>
            </a:r>
          </a:p>
          <a:p>
            <a:r>
              <a:rPr lang="en-US" smtClean="0"/>
              <a:t>Surveys</a:t>
            </a:r>
          </a:p>
          <a:p>
            <a:pPr lvl="1"/>
            <a:r>
              <a:rPr lang="en-US" smtClean="0"/>
              <a:t>Methods</a:t>
            </a:r>
          </a:p>
          <a:p>
            <a:pPr lvl="1"/>
            <a:r>
              <a:rPr lang="en-US" smtClean="0"/>
              <a:t>Wording questions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Understanding the Context</a:t>
            </a:r>
          </a:p>
        </p:txBody>
      </p:sp>
      <p:sp>
        <p:nvSpPr>
          <p:cNvPr id="37891" name="Rectangle 3"/>
          <p:cNvSpPr>
            <a:spLocks noGrp="1"/>
          </p:cNvSpPr>
          <p:nvPr>
            <p:ph type="body" idx="4294967295"/>
          </p:nvPr>
        </p:nvSpPr>
        <p:spPr/>
        <p:txBody>
          <a:bodyPr/>
          <a:lstStyle/>
          <a:p>
            <a:r>
              <a:rPr lang="en-US" smtClean="0"/>
              <a:t>Tasks</a:t>
            </a:r>
          </a:p>
          <a:p>
            <a:pPr lvl="1"/>
            <a:r>
              <a:rPr lang="en-US" smtClean="0"/>
              <a:t>Planning Your Research</a:t>
            </a:r>
          </a:p>
          <a:p>
            <a:pPr lvl="1"/>
            <a:r>
              <a:rPr lang="en-US" smtClean="0"/>
              <a:t>Gather the Data</a:t>
            </a:r>
          </a:p>
          <a:p>
            <a:pPr lvl="1"/>
            <a:r>
              <a:rPr lang="en-US" smtClean="0"/>
              <a:t>Analyze and Summarize the Data</a:t>
            </a:r>
          </a:p>
          <a:p>
            <a:pPr lvl="1"/>
            <a:r>
              <a:rPr lang="en-US" smtClean="0"/>
              <a:t>Interpret the Data</a:t>
            </a:r>
          </a:p>
          <a:p>
            <a:r>
              <a:rPr lang="en-US" smtClean="0"/>
              <a:t>Sources</a:t>
            </a:r>
          </a:p>
          <a:p>
            <a:pPr lvl="1"/>
            <a:r>
              <a:rPr lang="en-US" smtClean="0"/>
              <a:t>MissionInsite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Christ the King St Anthony.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990600" y="0"/>
            <a:ext cx="7540625" cy="923925"/>
          </a:xfrm>
          <a:prstGeom prst="rect">
            <a:avLst/>
          </a:prstGeom>
          <a:noFill/>
          <a:ln>
            <a:noFill/>
          </a:ln>
        </p:spPr>
        <p:txBody>
          <a:bodyPr>
            <a:spAutoFit/>
          </a:bodyPr>
          <a:lstStyle/>
          <a:p>
            <a:pPr algn="ctr" fontAlgn="auto">
              <a:spcBef>
                <a:spcPts val="0"/>
              </a:spcBef>
              <a:spcAft>
                <a:spcPts val="0"/>
              </a:spcAft>
              <a:defRPr/>
            </a:pPr>
            <a:r>
              <a:rPr lang="en-US" sz="5400" b="1" dirty="0">
                <a:ln w="17780" cmpd="sng">
                  <a:noFill/>
                  <a:prstDash val="solid"/>
                  <a:miter lim="800000"/>
                </a:ln>
                <a:solidFill>
                  <a:schemeClr val="accent6">
                    <a:lumMod val="50000"/>
                  </a:schemeClr>
                </a:solidFill>
                <a:effectLst>
                  <a:outerShdw blurRad="50800" algn="tl" rotWithShape="0">
                    <a:srgbClr val="000000"/>
                  </a:outerShdw>
                </a:effectLst>
                <a:latin typeface="+mn-lt"/>
              </a:rPr>
              <a:t>“Discover The Story”</a:t>
            </a:r>
          </a:p>
        </p:txBody>
      </p:sp>
      <p:graphicFrame>
        <p:nvGraphicFramePr>
          <p:cNvPr id="9" name="Diagram 8"/>
          <p:cNvGraphicFramePr/>
          <p:nvPr/>
        </p:nvGraphicFramePr>
        <p:xfrm>
          <a:off x="152400" y="1066800"/>
          <a:ext cx="86868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tx1"/>
                </a:solidFill>
                <a:effectLst/>
              </a:rPr>
              <a:t>Population Trends</a:t>
            </a:r>
          </a:p>
        </p:txBody>
      </p:sp>
      <p:sp>
        <p:nvSpPr>
          <p:cNvPr id="20" name="TextBox 19"/>
          <p:cNvSpPr txBox="1">
            <a:spLocks noChangeArrowheads="1"/>
          </p:cNvSpPr>
          <p:nvPr/>
        </p:nvSpPr>
        <p:spPr bwMode="auto">
          <a:xfrm>
            <a:off x="8001000" y="2971800"/>
            <a:ext cx="838200" cy="369888"/>
          </a:xfrm>
          <a:prstGeom prst="rect">
            <a:avLst/>
          </a:prstGeom>
          <a:noFill/>
          <a:ln w="9525">
            <a:noFill/>
            <a:miter lim="800000"/>
            <a:headEnd/>
            <a:tailEnd/>
          </a:ln>
        </p:spPr>
        <p:txBody>
          <a:bodyPr>
            <a:spAutoFit/>
          </a:bodyPr>
          <a:lstStyle/>
          <a:p>
            <a:r>
              <a:rPr lang="en-US" b="1">
                <a:solidFill>
                  <a:schemeClr val="bg1"/>
                </a:solidFill>
                <a:latin typeface="Calibri" pitchFamily="34" charset="0"/>
              </a:rPr>
              <a:t>- 3.4%</a:t>
            </a:r>
          </a:p>
        </p:txBody>
      </p:sp>
      <p:sp>
        <p:nvSpPr>
          <p:cNvPr id="8" name="TextBox 7"/>
          <p:cNvSpPr txBox="1">
            <a:spLocks noChangeArrowheads="1"/>
          </p:cNvSpPr>
          <p:nvPr/>
        </p:nvSpPr>
        <p:spPr bwMode="auto">
          <a:xfrm>
            <a:off x="457200" y="4343400"/>
            <a:ext cx="8153400" cy="2225675"/>
          </a:xfrm>
          <a:prstGeom prst="rect">
            <a:avLst/>
          </a:prstGeom>
          <a:noFill/>
          <a:ln w="9525">
            <a:noFill/>
            <a:miter lim="800000"/>
            <a:headEnd/>
            <a:tailEnd/>
          </a:ln>
        </p:spPr>
        <p:txBody>
          <a:bodyPr>
            <a:spAutoFit/>
          </a:bodyPr>
          <a:lstStyle/>
          <a:p>
            <a:pPr>
              <a:buFont typeface="Wingdings" pitchFamily="2" charset="2"/>
              <a:buChar char="Ø"/>
            </a:pPr>
            <a:r>
              <a:rPr lang="en-US" sz="2000" b="1">
                <a:latin typeface="Calibri" pitchFamily="34" charset="0"/>
              </a:rPr>
              <a:t>The Cluster experienced constant decline in population over last 17 years</a:t>
            </a:r>
          </a:p>
          <a:p>
            <a:endParaRPr lang="en-US" sz="2000" b="1">
              <a:latin typeface="Calibri" pitchFamily="34" charset="0"/>
            </a:endParaRPr>
          </a:p>
          <a:p>
            <a:pPr>
              <a:buFont typeface="Wingdings" pitchFamily="2" charset="2"/>
              <a:buChar char="Ø"/>
            </a:pPr>
            <a:r>
              <a:rPr lang="en-US" sz="2000" b="1">
                <a:latin typeface="Calibri" pitchFamily="34" charset="0"/>
              </a:rPr>
              <a:t>Decline is expected to continue but slow over the next 5 years</a:t>
            </a:r>
          </a:p>
          <a:p>
            <a:endParaRPr lang="en-US" sz="2000" b="1">
              <a:latin typeface="Calibri" pitchFamily="34" charset="0"/>
            </a:endParaRPr>
          </a:p>
          <a:p>
            <a:pPr>
              <a:buFont typeface="Wingdings" pitchFamily="2" charset="2"/>
              <a:buChar char="Ø"/>
            </a:pPr>
            <a:r>
              <a:rPr lang="en-US" sz="2000" b="1">
                <a:latin typeface="Calibri" pitchFamily="34" charset="0"/>
              </a:rPr>
              <a:t>State population is projected to increase slightly over the next 5 years </a:t>
            </a:r>
            <a:endParaRPr lang="en-US" b="1">
              <a:latin typeface="Calibri" pitchFamily="34" charset="0"/>
            </a:endParaRPr>
          </a:p>
        </p:txBody>
      </p:sp>
      <p:pic>
        <p:nvPicPr>
          <p:cNvPr id="39941" name="Content Placeholder 10" descr="BGLP Population.png"/>
          <p:cNvPicPr>
            <a:picLocks noGrp="1" noChangeAspect="1"/>
          </p:cNvPicPr>
          <p:nvPr>
            <p:ph idx="4294967295"/>
          </p:nvPr>
        </p:nvPicPr>
        <p:blipFill>
          <a:blip r:embed="rId3" cstate="print"/>
          <a:srcRect/>
          <a:stretch>
            <a:fillRect/>
          </a:stretch>
        </p:blipFill>
        <p:spPr>
          <a:xfrm>
            <a:off x="152400" y="1295400"/>
            <a:ext cx="7924800" cy="2876550"/>
          </a:xfrm>
        </p:spPr>
      </p:pic>
      <p:sp>
        <p:nvSpPr>
          <p:cNvPr id="7" name="Oval 6"/>
          <p:cNvSpPr/>
          <p:nvPr/>
        </p:nvSpPr>
        <p:spPr>
          <a:xfrm>
            <a:off x="6172200" y="1981200"/>
            <a:ext cx="990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7162800" y="2209800"/>
            <a:ext cx="30480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 calcmode="lin" valueType="num">
                                      <p:cBhvr>
                                        <p:cTn id="3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tx1"/>
                </a:solidFill>
                <a:effectLst/>
              </a:rPr>
              <a:t>Population Trends</a:t>
            </a:r>
          </a:p>
        </p:txBody>
      </p:sp>
      <p:pic>
        <p:nvPicPr>
          <p:cNvPr id="40963" name="Content Placeholder 7" descr="Population Chart.png"/>
          <p:cNvPicPr>
            <a:picLocks noGrp="1" noChangeAspect="1"/>
          </p:cNvPicPr>
          <p:nvPr>
            <p:ph idx="4294967295"/>
          </p:nvPr>
        </p:nvPicPr>
        <p:blipFill>
          <a:blip r:embed="rId3" cstate="print"/>
          <a:srcRect/>
          <a:stretch>
            <a:fillRect/>
          </a:stretch>
        </p:blipFill>
        <p:spPr>
          <a:xfrm>
            <a:off x="457200" y="1524000"/>
            <a:ext cx="8077200" cy="3962400"/>
          </a:xfrm>
        </p:spPr>
      </p:pic>
      <p:cxnSp>
        <p:nvCxnSpPr>
          <p:cNvPr id="6" name="Straight Arrow Connector 5"/>
          <p:cNvCxnSpPr/>
          <p:nvPr/>
        </p:nvCxnSpPr>
        <p:spPr>
          <a:xfrm>
            <a:off x="2057400" y="2133600"/>
            <a:ext cx="51054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a:off x="6096000" y="1295400"/>
            <a:ext cx="1981200" cy="1066800"/>
          </a:xfrm>
          <a:prstGeom prst="wedgeRectCallout">
            <a:avLst>
              <a:gd name="adj1" fmla="val -20217"/>
              <a:gd name="adj2" fmla="val 510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Steady Decline Projected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tx1"/>
                </a:solidFill>
                <a:effectLst/>
              </a:rPr>
              <a:t>Households</a:t>
            </a:r>
          </a:p>
        </p:txBody>
      </p:sp>
      <p:sp>
        <p:nvSpPr>
          <p:cNvPr id="7" name="TextBox 6"/>
          <p:cNvSpPr txBox="1"/>
          <p:nvPr/>
        </p:nvSpPr>
        <p:spPr>
          <a:xfrm>
            <a:off x="8382000" y="2133600"/>
            <a:ext cx="762000" cy="369888"/>
          </a:xfrm>
          <a:prstGeom prst="rect">
            <a:avLst/>
          </a:prstGeom>
          <a:noFill/>
        </p:spPr>
        <p:txBody>
          <a:bodyPr>
            <a:spAutoFit/>
          </a:bodyPr>
          <a:lstStyle/>
          <a:p>
            <a:pPr fontAlgn="auto">
              <a:spcBef>
                <a:spcPts val="0"/>
              </a:spcBef>
              <a:spcAft>
                <a:spcPts val="0"/>
              </a:spcAft>
              <a:defRPr/>
            </a:pPr>
            <a:r>
              <a:rPr lang="en-US" b="1" dirty="0">
                <a:solidFill>
                  <a:schemeClr val="bg1">
                    <a:lumMod val="95000"/>
                  </a:schemeClr>
                </a:solidFill>
                <a:latin typeface="+mn-lt"/>
              </a:rPr>
              <a:t>-2%</a:t>
            </a:r>
          </a:p>
        </p:txBody>
      </p:sp>
      <p:sp>
        <p:nvSpPr>
          <p:cNvPr id="8" name="TextBox 7"/>
          <p:cNvSpPr txBox="1">
            <a:spLocks noChangeArrowheads="1"/>
          </p:cNvSpPr>
          <p:nvPr/>
        </p:nvSpPr>
        <p:spPr bwMode="auto">
          <a:xfrm>
            <a:off x="381000" y="5562600"/>
            <a:ext cx="8534400" cy="1006475"/>
          </a:xfrm>
          <a:prstGeom prst="rect">
            <a:avLst/>
          </a:prstGeom>
          <a:noFill/>
          <a:ln w="9525">
            <a:noFill/>
            <a:miter lim="800000"/>
            <a:headEnd/>
            <a:tailEnd/>
          </a:ln>
        </p:spPr>
        <p:txBody>
          <a:bodyPr>
            <a:spAutoFit/>
          </a:bodyPr>
          <a:lstStyle/>
          <a:p>
            <a:pPr>
              <a:buFont typeface="Wingdings" pitchFamily="2" charset="2"/>
              <a:buChar char="Ø"/>
            </a:pPr>
            <a:r>
              <a:rPr lang="en-US" sz="2000" b="1">
                <a:latin typeface="Calibri" pitchFamily="34" charset="0"/>
              </a:rPr>
              <a:t>The number of households and population/household are expected to decrease slightly over the next 5 years</a:t>
            </a:r>
          </a:p>
          <a:p>
            <a:endParaRPr lang="en-US" sz="2000">
              <a:latin typeface="Calibri" pitchFamily="34" charset="0"/>
            </a:endParaRPr>
          </a:p>
        </p:txBody>
      </p:sp>
      <p:pic>
        <p:nvPicPr>
          <p:cNvPr id="41989" name="Content Placeholder 9" descr="Households.png"/>
          <p:cNvPicPr>
            <a:picLocks noGrp="1" noChangeAspect="1"/>
          </p:cNvPicPr>
          <p:nvPr>
            <p:ph idx="4294967295"/>
          </p:nvPr>
        </p:nvPicPr>
        <p:blipFill>
          <a:blip r:embed="rId3" cstate="print"/>
          <a:srcRect t="9444" r="46700" b="18784"/>
          <a:stretch>
            <a:fillRect/>
          </a:stretch>
        </p:blipFill>
        <p:spPr>
          <a:xfrm>
            <a:off x="228600" y="1219200"/>
            <a:ext cx="8153400" cy="4114800"/>
          </a:xfrm>
        </p:spPr>
      </p:pic>
      <p:sp>
        <p:nvSpPr>
          <p:cNvPr id="4" name="Oval 3"/>
          <p:cNvSpPr/>
          <p:nvPr/>
        </p:nvSpPr>
        <p:spPr>
          <a:xfrm>
            <a:off x="6248400" y="1676400"/>
            <a:ext cx="1219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6324600" y="2819400"/>
            <a:ext cx="1066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xfrm>
            <a:off x="457200" y="0"/>
            <a:ext cx="8229600" cy="1417638"/>
          </a:xfrm>
          <a:noFill/>
        </p:spPr>
        <p:txBody>
          <a:bodyPr wrap="square" lIns="91440" tIns="45720" rIns="91440" bIns="45720" numCol="1" anchorCtr="0" compatLnSpc="1">
            <a:prstTxWarp prst="textNoShape">
              <a:avLst/>
            </a:prstTxWarp>
          </a:bodyPr>
          <a:lstStyle/>
          <a:p>
            <a:r>
              <a:rPr lang="en-US" sz="3200" b="1" cap="none" smtClean="0">
                <a:solidFill>
                  <a:schemeClr val="tx1"/>
                </a:solidFill>
                <a:effectLst/>
              </a:rPr>
              <a:t>Households</a:t>
            </a:r>
            <a:br>
              <a:rPr lang="en-US" sz="3200" b="1" cap="none" smtClean="0">
                <a:solidFill>
                  <a:schemeClr val="tx1"/>
                </a:solidFill>
                <a:effectLst/>
              </a:rPr>
            </a:br>
            <a:r>
              <a:rPr lang="en-US" sz="3200" b="1" cap="none" smtClean="0">
                <a:solidFill>
                  <a:schemeClr val="tx1"/>
                </a:solidFill>
                <a:effectLst/>
              </a:rPr>
              <a:t> Raising Children</a:t>
            </a:r>
          </a:p>
        </p:txBody>
      </p:sp>
      <p:pic>
        <p:nvPicPr>
          <p:cNvPr id="43011" name="Content Placeholder 11" descr="Household Structure.png"/>
          <p:cNvPicPr>
            <a:picLocks noGrp="1" noChangeAspect="1"/>
          </p:cNvPicPr>
          <p:nvPr>
            <p:ph idx="4294967295"/>
          </p:nvPr>
        </p:nvPicPr>
        <p:blipFill>
          <a:blip r:embed="rId3" cstate="print"/>
          <a:srcRect t="25533" r="47221"/>
          <a:stretch>
            <a:fillRect/>
          </a:stretch>
        </p:blipFill>
        <p:spPr>
          <a:xfrm>
            <a:off x="457200" y="1371600"/>
            <a:ext cx="8305800" cy="3733800"/>
          </a:xfrm>
        </p:spPr>
      </p:pic>
      <p:sp>
        <p:nvSpPr>
          <p:cNvPr id="9" name="TextBox 8"/>
          <p:cNvSpPr txBox="1">
            <a:spLocks noChangeArrowheads="1"/>
          </p:cNvSpPr>
          <p:nvPr/>
        </p:nvSpPr>
        <p:spPr bwMode="auto">
          <a:xfrm>
            <a:off x="457200" y="5181600"/>
            <a:ext cx="8229600" cy="1371600"/>
          </a:xfrm>
          <a:prstGeom prst="rect">
            <a:avLst/>
          </a:prstGeom>
          <a:noFill/>
          <a:ln w="9525">
            <a:noFill/>
            <a:miter lim="800000"/>
            <a:headEnd/>
            <a:tailEnd/>
          </a:ln>
        </p:spPr>
        <p:txBody>
          <a:bodyPr>
            <a:spAutoFit/>
          </a:bodyPr>
          <a:lstStyle/>
          <a:p>
            <a:pPr>
              <a:buFont typeface="Wingdings" pitchFamily="2" charset="2"/>
              <a:buChar char="Ø"/>
            </a:pPr>
            <a:r>
              <a:rPr lang="en-US" sz="2000" b="1">
                <a:latin typeface="Calibri" pitchFamily="34" charset="0"/>
              </a:rPr>
              <a:t>Traditional households, Married Couples, make up almost 46% of the Households raising children under 18</a:t>
            </a:r>
          </a:p>
          <a:p>
            <a:pPr>
              <a:buFont typeface="Wingdings" pitchFamily="2" charset="2"/>
              <a:buChar char="Ø"/>
            </a:pPr>
            <a:r>
              <a:rPr lang="en-US" sz="2000" b="1">
                <a:latin typeface="Calibri" pitchFamily="34" charset="0"/>
              </a:rPr>
              <a:t>“Single parents” make up  almost 53% of Household units raising children under the age of 18.  State Avg.</a:t>
            </a:r>
            <a:r>
              <a:rPr lang="en-US" sz="2400" b="1">
                <a:latin typeface="Calibri" pitchFamily="34" charset="0"/>
              </a:rPr>
              <a:t>  33%</a:t>
            </a:r>
          </a:p>
        </p:txBody>
      </p:sp>
      <p:sp>
        <p:nvSpPr>
          <p:cNvPr id="19" name="Rectangle 18"/>
          <p:cNvSpPr/>
          <p:nvPr/>
        </p:nvSpPr>
        <p:spPr>
          <a:xfrm>
            <a:off x="381000" y="2590800"/>
            <a:ext cx="8458200" cy="914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8001000" y="2590800"/>
            <a:ext cx="838200" cy="990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fontAlgn="auto" hangingPunct="1">
              <a:spcAft>
                <a:spcPts val="0"/>
              </a:spcAft>
              <a:defRPr/>
            </a:pPr>
            <a:r>
              <a:rPr lang="en-US" dirty="0"/>
              <a:t>Pope Benedict XVI</a:t>
            </a:r>
          </a:p>
        </p:txBody>
      </p:sp>
      <p:sp>
        <p:nvSpPr>
          <p:cNvPr id="17411" name="Rectangle 3"/>
          <p:cNvSpPr>
            <a:spLocks noGrp="1" noChangeArrowheads="1"/>
          </p:cNvSpPr>
          <p:nvPr>
            <p:ph idx="1"/>
          </p:nvPr>
        </p:nvSpPr>
        <p:spPr/>
        <p:txBody>
          <a:bodyPr/>
          <a:lstStyle/>
          <a:p>
            <a:pPr eaLnBrk="1" hangingPunct="1">
              <a:lnSpc>
                <a:spcPct val="90000"/>
              </a:lnSpc>
              <a:buFontTx/>
              <a:buNone/>
            </a:pPr>
            <a:r>
              <a:rPr lang="en-US" b="1" smtClean="0"/>
              <a:t>   </a:t>
            </a:r>
            <a:r>
              <a:rPr lang="en-US" sz="3600" b="1" smtClean="0"/>
              <a:t>“It is in the concept of communion that theology in our own day has found the key for approaching the mystery of the Church…a Sacrament of intimate union with God and of the unity of the whole human race.”</a:t>
            </a:r>
          </a:p>
          <a:p>
            <a:pPr eaLnBrk="1" hangingPunct="1">
              <a:lnSpc>
                <a:spcPct val="90000"/>
              </a:lnSpc>
              <a:buFontTx/>
              <a:buNone/>
            </a:pPr>
            <a:r>
              <a:rPr lang="en-US" sz="3600" b="1" smtClean="0"/>
              <a:t>				Dec. 12, 2007</a:t>
            </a:r>
          </a:p>
          <a:p>
            <a:pPr eaLnBrk="1" hangingPunct="1">
              <a:lnSpc>
                <a:spcPct val="90000"/>
              </a:lnSpc>
              <a:buFontTx/>
              <a:buNone/>
            </a:pPr>
            <a:r>
              <a:rPr lang="en-US" sz="3600" b="1" smtClean="0"/>
              <a:t>				General Audience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bg1"/>
                </a:solidFill>
                <a:effectLst/>
              </a:rPr>
              <a:t>Age Trends</a:t>
            </a:r>
          </a:p>
        </p:txBody>
      </p:sp>
      <p:pic>
        <p:nvPicPr>
          <p:cNvPr id="44035" name="Content Placeholder 9" descr="average age.png"/>
          <p:cNvPicPr>
            <a:picLocks noGrp="1" noChangeAspect="1"/>
          </p:cNvPicPr>
          <p:nvPr>
            <p:ph idx="4294967295"/>
          </p:nvPr>
        </p:nvPicPr>
        <p:blipFill>
          <a:blip r:embed="rId3" cstate="print"/>
          <a:srcRect/>
          <a:stretch>
            <a:fillRect/>
          </a:stretch>
        </p:blipFill>
        <p:spPr>
          <a:xfrm>
            <a:off x="457200" y="1295400"/>
            <a:ext cx="7772400" cy="3624263"/>
          </a:xfrm>
        </p:spPr>
      </p:pic>
      <p:cxnSp>
        <p:nvCxnSpPr>
          <p:cNvPr id="11" name="Straight Connector 10"/>
          <p:cNvCxnSpPr/>
          <p:nvPr/>
        </p:nvCxnSpPr>
        <p:spPr>
          <a:xfrm>
            <a:off x="762000" y="1828800"/>
            <a:ext cx="54864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1524000"/>
            <a:ext cx="990600" cy="457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a:off x="7315200" y="17526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8-Point Star 11"/>
          <p:cNvSpPr/>
          <p:nvPr/>
        </p:nvSpPr>
        <p:spPr>
          <a:xfrm>
            <a:off x="6477000" y="2667000"/>
            <a:ext cx="990600" cy="609600"/>
          </a:xfrm>
          <a:prstGeom prst="star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838200" y="3048000"/>
            <a:ext cx="5638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tx1"/>
                </a:solidFill>
                <a:effectLst/>
              </a:rPr>
              <a:t>Poverty Level</a:t>
            </a:r>
          </a:p>
        </p:txBody>
      </p:sp>
      <p:sp>
        <p:nvSpPr>
          <p:cNvPr id="6" name="TextBox 5"/>
          <p:cNvSpPr txBox="1">
            <a:spLocks noChangeArrowheads="1"/>
          </p:cNvSpPr>
          <p:nvPr/>
        </p:nvSpPr>
        <p:spPr bwMode="auto">
          <a:xfrm>
            <a:off x="609600" y="4495800"/>
            <a:ext cx="8153400" cy="1552575"/>
          </a:xfrm>
          <a:prstGeom prst="rect">
            <a:avLst/>
          </a:prstGeom>
          <a:noFill/>
          <a:ln w="9525">
            <a:noFill/>
            <a:miter lim="800000"/>
            <a:headEnd/>
            <a:tailEnd/>
          </a:ln>
        </p:spPr>
        <p:txBody>
          <a:bodyPr>
            <a:spAutoFit/>
          </a:bodyPr>
          <a:lstStyle/>
          <a:p>
            <a:pPr>
              <a:buFont typeface="Wingdings" pitchFamily="2" charset="2"/>
              <a:buChar char="Ø"/>
            </a:pPr>
            <a:r>
              <a:rPr lang="en-US" sz="2400" b="1">
                <a:latin typeface="Calibri" pitchFamily="34" charset="0"/>
              </a:rPr>
              <a:t>Poverty Level for the Cluster is more than twice the States average 7.8% </a:t>
            </a:r>
          </a:p>
          <a:p>
            <a:pPr>
              <a:buFont typeface="Wingdings" pitchFamily="2" charset="2"/>
              <a:buChar char="Ø"/>
            </a:pPr>
            <a:r>
              <a:rPr lang="en-US" sz="2400" b="1">
                <a:latin typeface="Calibri" pitchFamily="34" charset="0"/>
              </a:rPr>
              <a:t>Largest Group living below the poverty level are “Married Couples no children”</a:t>
            </a:r>
          </a:p>
        </p:txBody>
      </p:sp>
      <p:pic>
        <p:nvPicPr>
          <p:cNvPr id="45060" name="Content Placeholder 8" descr="poverty level.png"/>
          <p:cNvPicPr>
            <a:picLocks noGrp="1" noChangeAspect="1"/>
          </p:cNvPicPr>
          <p:nvPr>
            <p:ph idx="4294967295"/>
          </p:nvPr>
        </p:nvPicPr>
        <p:blipFill>
          <a:blip r:embed="rId3" cstate="print"/>
          <a:srcRect r="48148"/>
          <a:stretch>
            <a:fillRect/>
          </a:stretch>
        </p:blipFill>
        <p:spPr>
          <a:xfrm>
            <a:off x="304800" y="1447800"/>
            <a:ext cx="8229600" cy="2741613"/>
          </a:xfrm>
        </p:spPr>
      </p:pic>
      <p:sp>
        <p:nvSpPr>
          <p:cNvPr id="5" name="Oval 4"/>
          <p:cNvSpPr/>
          <p:nvPr/>
        </p:nvSpPr>
        <p:spPr>
          <a:xfrm>
            <a:off x="7696200" y="2971800"/>
            <a:ext cx="1066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solidFill>
                  <a:schemeClr val="tx1"/>
                </a:solidFill>
                <a:effectLst/>
              </a:rPr>
              <a:t>Projected Age Change</a:t>
            </a:r>
          </a:p>
        </p:txBody>
      </p:sp>
      <p:pic>
        <p:nvPicPr>
          <p:cNvPr id="46083" name="Content Placeholder 13" descr="phase of Life Chart.png"/>
          <p:cNvPicPr>
            <a:picLocks noGrp="1" noChangeAspect="1"/>
          </p:cNvPicPr>
          <p:nvPr>
            <p:ph idx="4294967295"/>
          </p:nvPr>
        </p:nvPicPr>
        <p:blipFill>
          <a:blip r:embed="rId3" cstate="print"/>
          <a:srcRect/>
          <a:stretch>
            <a:fillRect/>
          </a:stretch>
        </p:blipFill>
        <p:spPr>
          <a:xfrm>
            <a:off x="304800" y="1752600"/>
            <a:ext cx="8218488" cy="4038600"/>
          </a:xfrm>
        </p:spPr>
      </p:pic>
      <p:sp>
        <p:nvSpPr>
          <p:cNvPr id="7" name="Rounded Rectangular Callout 6"/>
          <p:cNvSpPr/>
          <p:nvPr/>
        </p:nvSpPr>
        <p:spPr>
          <a:xfrm>
            <a:off x="685800" y="1524000"/>
            <a:ext cx="1524000" cy="1143000"/>
          </a:xfrm>
          <a:prstGeom prst="wedgeRoundRectCallout">
            <a:avLst>
              <a:gd name="adj1" fmla="val 28579"/>
              <a:gd name="adj2" fmla="val 8318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Reduction in “School age” Children</a:t>
            </a:r>
          </a:p>
        </p:txBody>
      </p:sp>
      <p:sp>
        <p:nvSpPr>
          <p:cNvPr id="9" name="Rounded Rectangular Callout 8"/>
          <p:cNvSpPr/>
          <p:nvPr/>
        </p:nvSpPr>
        <p:spPr>
          <a:xfrm>
            <a:off x="3124200" y="1447800"/>
            <a:ext cx="1371600" cy="1219200"/>
          </a:xfrm>
          <a:prstGeom prst="wedgeRoundRectCallout">
            <a:avLst>
              <a:gd name="adj1" fmla="val 89834"/>
              <a:gd name="adj2" fmla="val 4467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Aging Baby Boomers</a:t>
            </a:r>
          </a:p>
          <a:p>
            <a:pPr algn="ctr" fontAlgn="auto">
              <a:spcBef>
                <a:spcPts val="0"/>
              </a:spcBef>
              <a:spcAft>
                <a:spcPts val="0"/>
              </a:spcAft>
              <a:defRPr/>
            </a:pPr>
            <a:r>
              <a:rPr lang="en-US" dirty="0">
                <a:solidFill>
                  <a:schemeClr val="tx1"/>
                </a:solidFill>
              </a:rPr>
              <a:t>6,800+</a:t>
            </a:r>
          </a:p>
        </p:txBody>
      </p:sp>
      <p:sp>
        <p:nvSpPr>
          <p:cNvPr id="10" name="Rounded Rectangular Callout 9"/>
          <p:cNvSpPr/>
          <p:nvPr/>
        </p:nvSpPr>
        <p:spPr>
          <a:xfrm>
            <a:off x="6858000" y="1524000"/>
            <a:ext cx="1295400" cy="990600"/>
          </a:xfrm>
          <a:prstGeom prst="wedgeRoundRectCallout">
            <a:avLst>
              <a:gd name="adj1" fmla="val 31873"/>
              <a:gd name="adj2" fmla="val 835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Increase in the 85+ group</a:t>
            </a:r>
          </a:p>
        </p:txBody>
      </p:sp>
      <p:sp>
        <p:nvSpPr>
          <p:cNvPr id="8" name="Oval 7"/>
          <p:cNvSpPr/>
          <p:nvPr/>
        </p:nvSpPr>
        <p:spPr>
          <a:xfrm>
            <a:off x="914400" y="3124200"/>
            <a:ext cx="1676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953000" y="2133600"/>
            <a:ext cx="19050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91400" y="2895600"/>
            <a:ext cx="762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304800" y="5943600"/>
            <a:ext cx="8382000" cy="701675"/>
          </a:xfrm>
          <a:prstGeom prst="rect">
            <a:avLst/>
          </a:prstGeom>
          <a:noFill/>
          <a:ln w="9525">
            <a:noFill/>
            <a:miter lim="800000"/>
            <a:headEnd/>
            <a:tailEnd/>
          </a:ln>
        </p:spPr>
        <p:txBody>
          <a:bodyPr>
            <a:spAutoFit/>
          </a:bodyPr>
          <a:lstStyle/>
          <a:p>
            <a:pPr>
              <a:buFont typeface="Wingdings" pitchFamily="2" charset="2"/>
              <a:buChar char="Ø"/>
            </a:pPr>
            <a:r>
              <a:rPr lang="en-US" sz="2000" b="1">
                <a:latin typeface="Calibri" pitchFamily="34" charset="0"/>
              </a:rPr>
              <a:t>The Increasing population of the 85+ group creates increasing needs for In-home services (spiritual, medical, physical)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par>
                          <p:cTn id="30" fill="hold">
                            <p:stCondLst>
                              <p:cond delay="2000"/>
                            </p:stCondLst>
                            <p:childTnLst>
                              <p:par>
                                <p:cTn id="31" presetID="5"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P spid="11" grpId="0" animBg="1"/>
      <p:bldP spid="12"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sz="3200" b="1" cap="none" smtClean="0">
                <a:solidFill>
                  <a:schemeClr val="tx1"/>
                </a:solidFill>
                <a:effectLst/>
              </a:rPr>
              <a:t>Diversity</a:t>
            </a:r>
            <a:br>
              <a:rPr lang="en-US" sz="3200" b="1" cap="none" smtClean="0">
                <a:solidFill>
                  <a:schemeClr val="tx1"/>
                </a:solidFill>
                <a:effectLst/>
              </a:rPr>
            </a:br>
            <a:r>
              <a:rPr lang="en-US" sz="3200" b="1" cap="none" smtClean="0">
                <a:solidFill>
                  <a:schemeClr val="tx1"/>
                </a:solidFill>
                <a:effectLst/>
              </a:rPr>
              <a:t>Racial/Ethnic Trends</a:t>
            </a:r>
          </a:p>
        </p:txBody>
      </p:sp>
      <p:sp>
        <p:nvSpPr>
          <p:cNvPr id="4" name="TextBox 3"/>
          <p:cNvSpPr txBox="1"/>
          <p:nvPr/>
        </p:nvSpPr>
        <p:spPr>
          <a:xfrm>
            <a:off x="8305800" y="3429000"/>
            <a:ext cx="838200" cy="369888"/>
          </a:xfrm>
          <a:prstGeom prst="rect">
            <a:avLst/>
          </a:prstGeom>
          <a:noFill/>
        </p:spPr>
        <p:txBody>
          <a:bodyPr>
            <a:spAutoFit/>
          </a:bodyPr>
          <a:lstStyle/>
          <a:p>
            <a:pPr fontAlgn="auto">
              <a:spcBef>
                <a:spcPts val="0"/>
              </a:spcBef>
              <a:spcAft>
                <a:spcPts val="0"/>
              </a:spcAft>
              <a:defRPr/>
            </a:pPr>
            <a:r>
              <a:rPr lang="en-US" b="1" dirty="0">
                <a:solidFill>
                  <a:schemeClr val="bg1">
                    <a:lumMod val="95000"/>
                  </a:schemeClr>
                </a:solidFill>
                <a:latin typeface="+mn-lt"/>
              </a:rPr>
              <a:t>-6.1%</a:t>
            </a:r>
          </a:p>
        </p:txBody>
      </p:sp>
      <p:pic>
        <p:nvPicPr>
          <p:cNvPr id="47108" name="Content Placeholder 10" descr="diversity.png"/>
          <p:cNvPicPr>
            <a:picLocks noGrp="1" noChangeAspect="1"/>
          </p:cNvPicPr>
          <p:nvPr>
            <p:ph idx="4294967295"/>
          </p:nvPr>
        </p:nvPicPr>
        <p:blipFill>
          <a:blip r:embed="rId3" cstate="print"/>
          <a:srcRect t="9891" r="26849" b="55980"/>
          <a:stretch>
            <a:fillRect/>
          </a:stretch>
        </p:blipFill>
        <p:spPr>
          <a:xfrm>
            <a:off x="304800" y="1828800"/>
            <a:ext cx="8001000" cy="4114800"/>
          </a:xfrm>
        </p:spPr>
      </p:pic>
      <p:sp>
        <p:nvSpPr>
          <p:cNvPr id="12" name="Left Arrow 11"/>
          <p:cNvSpPr/>
          <p:nvPr/>
        </p:nvSpPr>
        <p:spPr>
          <a:xfrm>
            <a:off x="8382000" y="3124200"/>
            <a:ext cx="609600" cy="381000"/>
          </a:xfrm>
          <a:prstGeom prst="leftArrow">
            <a:avLst>
              <a:gd name="adj1" fmla="val 500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Left Arrow 13"/>
          <p:cNvSpPr/>
          <p:nvPr/>
        </p:nvSpPr>
        <p:spPr>
          <a:xfrm>
            <a:off x="8382000" y="2667000"/>
            <a:ext cx="609600" cy="381000"/>
          </a:xfrm>
          <a:prstGeom prst="leftArrow">
            <a:avLst>
              <a:gd name="adj1" fmla="val 500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381000" y="6096000"/>
            <a:ext cx="8153400" cy="641350"/>
          </a:xfrm>
          <a:prstGeom prst="rect">
            <a:avLst/>
          </a:prstGeom>
          <a:noFill/>
          <a:ln w="9525">
            <a:noFill/>
            <a:miter lim="800000"/>
            <a:headEnd/>
            <a:tailEnd/>
          </a:ln>
        </p:spPr>
        <p:txBody>
          <a:bodyPr>
            <a:spAutoFit/>
          </a:bodyPr>
          <a:lstStyle/>
          <a:p>
            <a:pPr>
              <a:buFont typeface="Wingdings" pitchFamily="2" charset="2"/>
              <a:buChar char="Ø"/>
            </a:pPr>
            <a:r>
              <a:rPr lang="en-US" b="1">
                <a:latin typeface="Calibri" pitchFamily="34" charset="0"/>
              </a:rPr>
              <a:t>Projected decrease in the white population and increases in the Black and Asian population</a:t>
            </a:r>
          </a:p>
        </p:txBody>
      </p:sp>
      <p:sp>
        <p:nvSpPr>
          <p:cNvPr id="16" name="Rectangle 15"/>
          <p:cNvSpPr/>
          <p:nvPr/>
        </p:nvSpPr>
        <p:spPr>
          <a:xfrm>
            <a:off x="5334000" y="2667000"/>
            <a:ext cx="685800" cy="2514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4" grpId="0" animBg="1"/>
      <p:bldP spid="15"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u="sng" cap="none" smtClean="0">
                <a:effectLst/>
              </a:rPr>
              <a:t>Significant “life concerns” of the area:</a:t>
            </a:r>
          </a:p>
        </p:txBody>
      </p:sp>
      <p:sp>
        <p:nvSpPr>
          <p:cNvPr id="48131" name="Rectangle 3"/>
          <p:cNvSpPr>
            <a:spLocks noGrp="1"/>
          </p:cNvSpPr>
          <p:nvPr>
            <p:ph type="body" idx="4294967295"/>
          </p:nvPr>
        </p:nvSpPr>
        <p:spPr/>
        <p:txBody>
          <a:bodyPr/>
          <a:lstStyle/>
          <a:p>
            <a:pPr>
              <a:lnSpc>
                <a:spcPct val="80000"/>
              </a:lnSpc>
              <a:buFont typeface="Symbol" pitchFamily="18" charset="2"/>
              <a:buChar char=""/>
            </a:pPr>
            <a:r>
              <a:rPr lang="en-US" sz="2400" smtClean="0"/>
              <a:t>Aging population  and the anticipated increased need for in-home services (medical, physical and spiritual)</a:t>
            </a:r>
          </a:p>
          <a:p>
            <a:pPr>
              <a:lnSpc>
                <a:spcPct val="80000"/>
              </a:lnSpc>
            </a:pPr>
            <a:r>
              <a:rPr lang="en-US" sz="2400" smtClean="0"/>
              <a:t>Young educated people moving away for employment opportunities or a better life leaving aging parents/grandparents behind</a:t>
            </a:r>
          </a:p>
          <a:p>
            <a:pPr>
              <a:lnSpc>
                <a:spcPct val="80000"/>
              </a:lnSpc>
            </a:pPr>
            <a:r>
              <a:rPr lang="en-US" sz="2400" smtClean="0"/>
              <a:t>Economic stability in the form of good jobs is critical to the vitality of the area however manufacturing jobs have been leaving the area. </a:t>
            </a:r>
          </a:p>
          <a:p>
            <a:pPr>
              <a:lnSpc>
                <a:spcPct val="80000"/>
              </a:lnSpc>
            </a:pPr>
            <a:r>
              <a:rPr lang="en-US" sz="2400" smtClean="0"/>
              <a:t>Reported increase in the number of single mothers raising children</a:t>
            </a:r>
          </a:p>
          <a:p>
            <a:pPr>
              <a:lnSpc>
                <a:spcPct val="80000"/>
              </a:lnSpc>
            </a:pPr>
            <a:r>
              <a:rPr lang="en-US" sz="2400" smtClean="0"/>
              <a:t>Low number of youth and adults attending Mass or involved with church ministry. </a:t>
            </a:r>
          </a:p>
          <a:p>
            <a:pPr>
              <a:lnSpc>
                <a:spcPct val="80000"/>
              </a:lnSpc>
            </a:pPr>
            <a:r>
              <a:rPr lang="en-US" sz="2400" smtClean="0"/>
              <a:t>Relatively large number of “singles” in the area in all age groups. What are we doing to connect with them?</a:t>
            </a:r>
          </a:p>
          <a:p>
            <a:pPr>
              <a:lnSpc>
                <a:spcPct val="80000"/>
              </a:lnSpc>
            </a:pPr>
            <a:endParaRPr lang="en-US" sz="2400" smtClean="0"/>
          </a:p>
        </p:txBody>
      </p:sp>
    </p:spTree>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Reflection Questions:</a:t>
            </a:r>
          </a:p>
        </p:txBody>
      </p:sp>
      <p:sp>
        <p:nvSpPr>
          <p:cNvPr id="91139" name="Rectangle 3"/>
          <p:cNvSpPr>
            <a:spLocks noGrp="1"/>
          </p:cNvSpPr>
          <p:nvPr>
            <p:ph type="body" idx="4294967295"/>
          </p:nvPr>
        </p:nvSpPr>
        <p:spPr/>
        <p:txBody>
          <a:bodyPr/>
          <a:lstStyle/>
          <a:p>
            <a:pPr>
              <a:lnSpc>
                <a:spcPct val="90000"/>
              </a:lnSpc>
            </a:pPr>
            <a:r>
              <a:rPr lang="en-US" sz="4000" b="1" smtClean="0"/>
              <a:t>Name the obstacles that hinder growth toward a mission motivated planning process in our parish.</a:t>
            </a:r>
          </a:p>
          <a:p>
            <a:pPr>
              <a:lnSpc>
                <a:spcPct val="90000"/>
              </a:lnSpc>
            </a:pPr>
            <a:r>
              <a:rPr lang="en-US" sz="4000" b="1" smtClean="0"/>
              <a:t>What part does our attitude as leaders play when roadblocks are met?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50938" y="685800"/>
            <a:ext cx="7793037" cy="990600"/>
          </a:xfrm>
        </p:spPr>
        <p:txBody>
          <a:bodyPr/>
          <a:lstStyle/>
          <a:p>
            <a:pPr>
              <a:defRPr/>
            </a:pPr>
            <a:r>
              <a:rPr lang="en-US" dirty="0"/>
              <a:t>Councils are Not Optional</a:t>
            </a:r>
          </a:p>
        </p:txBody>
      </p:sp>
      <p:sp>
        <p:nvSpPr>
          <p:cNvPr id="50179" name="Rectangle 3"/>
          <p:cNvSpPr>
            <a:spLocks noGrp="1" noChangeArrowheads="1"/>
          </p:cNvSpPr>
          <p:nvPr>
            <p:ph type="body" idx="1"/>
          </p:nvPr>
        </p:nvSpPr>
        <p:spPr>
          <a:xfrm>
            <a:off x="838200" y="1905000"/>
            <a:ext cx="7772400" cy="4114800"/>
          </a:xfrm>
        </p:spPr>
        <p:txBody>
          <a:bodyPr/>
          <a:lstStyle/>
          <a:p>
            <a:pPr>
              <a:lnSpc>
                <a:spcPct val="90000"/>
              </a:lnSpc>
              <a:buFont typeface="Wingdings" pitchFamily="2" charset="2"/>
              <a:buNone/>
            </a:pPr>
            <a:r>
              <a:rPr lang="en-US" sz="2800" smtClean="0"/>
              <a:t>	</a:t>
            </a:r>
            <a:r>
              <a:rPr lang="en-US" b="1" smtClean="0"/>
              <a:t>A parish, diocese needs councils in order to insure that it is truly faithful to the mission of Christ.</a:t>
            </a:r>
          </a:p>
          <a:p>
            <a:pPr>
              <a:lnSpc>
                <a:spcPct val="90000"/>
              </a:lnSpc>
              <a:buFont typeface="Wingdings" pitchFamily="2" charset="2"/>
              <a:buNone/>
            </a:pPr>
            <a:endParaRPr lang="en-US" b="1" smtClean="0"/>
          </a:p>
          <a:p>
            <a:pPr>
              <a:lnSpc>
                <a:spcPct val="90000"/>
              </a:lnSpc>
              <a:buFont typeface="Wingdings" pitchFamily="2" charset="2"/>
              <a:buNone/>
            </a:pPr>
            <a:endParaRPr lang="en-US" sz="900" smtClean="0"/>
          </a:p>
          <a:p>
            <a:pPr>
              <a:lnSpc>
                <a:spcPct val="90000"/>
              </a:lnSpc>
              <a:buFont typeface="Wingdings" pitchFamily="2" charset="2"/>
              <a:buNone/>
            </a:pPr>
            <a:r>
              <a:rPr lang="en-US" smtClean="0"/>
              <a:t>	</a:t>
            </a:r>
            <a:r>
              <a:rPr lang="en-US" b="1" smtClean="0"/>
              <a:t>Yves Congar insisted that the church                   at its very core is conciliar.</a:t>
            </a:r>
          </a:p>
          <a:p>
            <a:pPr>
              <a:lnSpc>
                <a:spcPct val="90000"/>
              </a:lnSpc>
              <a:buFont typeface="Wingdings" pitchFamily="2" charset="2"/>
              <a:buNone/>
            </a:pPr>
            <a:endParaRPr lang="en-US" b="1" smtClean="0"/>
          </a:p>
          <a:p>
            <a:pPr>
              <a:lnSpc>
                <a:spcPct val="90000"/>
              </a:lnSpc>
              <a:buFont typeface="Wingdings" pitchFamily="2" charset="2"/>
              <a:buNone/>
            </a:pPr>
            <a:r>
              <a:rPr lang="en-US" b="1" smtClean="0"/>
              <a:t> 	Laity and clergy in </a:t>
            </a:r>
            <a:r>
              <a:rPr lang="en-US" b="1" i="1" smtClean="0"/>
              <a:t>communio</a:t>
            </a:r>
            <a:r>
              <a:rPr lang="en-US" b="1" smtClean="0"/>
              <a:t> and </a:t>
            </a:r>
            <a:r>
              <a:rPr lang="en-US" b="1" i="1" smtClean="0"/>
              <a:t>missio</a:t>
            </a:r>
            <a:r>
              <a:rPr lang="en-US" b="1" smtClean="0"/>
              <a:t>.</a:t>
            </a:r>
          </a:p>
          <a:p>
            <a:pPr>
              <a:lnSpc>
                <a:spcPct val="90000"/>
              </a:lnSpc>
              <a:buFont typeface="Wingdings" pitchFamily="2" charset="2"/>
              <a:buNone/>
            </a:pPr>
            <a:endParaRPr lang="en-US" sz="900" b="1" smtClean="0"/>
          </a:p>
          <a:p>
            <a:pPr>
              <a:lnSpc>
                <a:spcPct val="90000"/>
              </a:lnSpc>
              <a:buFont typeface="Wingdings" pitchFamily="2" charset="2"/>
              <a:buNone/>
            </a:pPr>
            <a:r>
              <a:rPr lang="en-US" smtClean="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50938" y="838200"/>
            <a:ext cx="6850062" cy="838200"/>
          </a:xfrm>
        </p:spPr>
        <p:txBody>
          <a:bodyPr/>
          <a:lstStyle/>
          <a:p>
            <a:pPr>
              <a:defRPr/>
            </a:pPr>
            <a:r>
              <a:rPr lang="en-US" dirty="0"/>
              <a:t>Truly Pastoral</a:t>
            </a:r>
          </a:p>
        </p:txBody>
      </p:sp>
      <p:sp>
        <p:nvSpPr>
          <p:cNvPr id="51203" name="Rectangle 3"/>
          <p:cNvSpPr>
            <a:spLocks noGrp="1" noChangeArrowheads="1"/>
          </p:cNvSpPr>
          <p:nvPr>
            <p:ph type="body" idx="1"/>
          </p:nvPr>
        </p:nvSpPr>
        <p:spPr>
          <a:xfrm>
            <a:off x="609600" y="1828800"/>
            <a:ext cx="8001000" cy="4267200"/>
          </a:xfrm>
        </p:spPr>
        <p:txBody>
          <a:bodyPr/>
          <a:lstStyle/>
          <a:p>
            <a:pPr>
              <a:lnSpc>
                <a:spcPct val="95000"/>
              </a:lnSpc>
              <a:buFont typeface="Wingdings" pitchFamily="2" charset="2"/>
              <a:buNone/>
            </a:pPr>
            <a:r>
              <a:rPr lang="en-US" sz="2800" b="1" smtClean="0"/>
              <a:t>	</a:t>
            </a:r>
            <a:r>
              <a:rPr lang="en-US" sz="2600" b="1" smtClean="0"/>
              <a:t>“It may well be that we will see emerging a                  true pastoral council on the parish level,                   leaving the development and coordination                        of ministerial committees and apostolic lay organizations to parish staff, thereby avoiding                 the growing  sense of boredom on parish super-councils where the only action month               after month is hearing reports from committees, commissions and organizations each having a reserved seat on the board.”</a:t>
            </a:r>
            <a:r>
              <a:rPr lang="en-US" sz="2600" smtClean="0"/>
              <a:t>	</a:t>
            </a:r>
            <a:r>
              <a:rPr lang="en-US" sz="1600" i="1" smtClean="0"/>
              <a:t>Canonist Bertram Griffin					                  Code, Community, Ministry</a:t>
            </a:r>
          </a:p>
        </p:txBody>
      </p:sp>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fontAlgn="auto" hangingPunct="1">
              <a:spcAft>
                <a:spcPts val="0"/>
              </a:spcAft>
              <a:defRPr/>
            </a:pPr>
            <a:r>
              <a:rPr lang="en-US" dirty="0" smtClean="0"/>
              <a:t>ITE MISSA EST!</a:t>
            </a:r>
            <a:endParaRPr lang="en-US" dirty="0"/>
          </a:p>
        </p:txBody>
      </p:sp>
      <p:pic>
        <p:nvPicPr>
          <p:cNvPr id="52227" name="Picture 5"/>
          <p:cNvPicPr>
            <a:picLocks noChangeAspect="1" noChangeArrowheads="1"/>
          </p:cNvPicPr>
          <p:nvPr/>
        </p:nvPicPr>
        <p:blipFill>
          <a:blip r:embed="rId3" cstate="print"/>
          <a:srcRect/>
          <a:stretch>
            <a:fillRect/>
          </a:stretch>
        </p:blipFill>
        <p:spPr bwMode="auto">
          <a:xfrm>
            <a:off x="2438400" y="1905000"/>
            <a:ext cx="3886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 SUMMARY</a:t>
            </a:r>
            <a:endParaRPr lang="en-US" dirty="0"/>
          </a:p>
        </p:txBody>
      </p:sp>
      <p:sp>
        <p:nvSpPr>
          <p:cNvPr id="53251" name="Content Placeholder 3"/>
          <p:cNvSpPr>
            <a:spLocks noGrp="1"/>
          </p:cNvSpPr>
          <p:nvPr>
            <p:ph idx="1"/>
          </p:nvPr>
        </p:nvSpPr>
        <p:spPr/>
        <p:txBody>
          <a:bodyPr/>
          <a:lstStyle/>
          <a:p>
            <a:pPr marL="0" indent="0">
              <a:buFont typeface="Wingdings 2" pitchFamily="18" charset="2"/>
              <a:buNone/>
            </a:pPr>
            <a:r>
              <a:rPr lang="en-US" b="1" smtClean="0"/>
              <a:t>Communion is not a vague notion or abstract ideal, but finds expression in various concrete experiences.  The bishop is to promote this with the help of priests, deacons, religious and lay people by implementing a coordinated pastoral plan which is systematic and participatory involving all of the members of the Church and awakening in them a missionary consciousness. 	</a:t>
            </a:r>
            <a:r>
              <a:rPr lang="en-US" b="1" i="1" smtClean="0"/>
              <a:t>Ecclesia in America</a:t>
            </a:r>
            <a:r>
              <a:rPr lang="en-US" b="1" smtClean="0"/>
              <a:t> #33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0"/>
          <p:cNvSpPr>
            <a:spLocks noGrp="1" noChangeArrowheads="1"/>
          </p:cNvSpPr>
          <p:nvPr>
            <p:ph type="title"/>
          </p:nvPr>
        </p:nvSpPr>
        <p:spPr/>
        <p:txBody>
          <a:bodyPr/>
          <a:lstStyle/>
          <a:p>
            <a:pPr eaLnBrk="1" fontAlgn="auto" hangingPunct="1">
              <a:spcAft>
                <a:spcPts val="0"/>
              </a:spcAft>
              <a:defRPr/>
            </a:pPr>
            <a:r>
              <a:rPr lang="en-US" dirty="0"/>
              <a:t>A WAY OF BEING</a:t>
            </a:r>
          </a:p>
        </p:txBody>
      </p:sp>
      <p:sp>
        <p:nvSpPr>
          <p:cNvPr id="18435" name="Rectangle 2051"/>
          <p:cNvSpPr>
            <a:spLocks noGrp="1" noChangeArrowheads="1"/>
          </p:cNvSpPr>
          <p:nvPr>
            <p:ph type="body" sz="half" idx="1"/>
          </p:nvPr>
        </p:nvSpPr>
        <p:spPr>
          <a:xfrm>
            <a:off x="457200" y="1600200"/>
            <a:ext cx="8229600" cy="2179638"/>
          </a:xfrm>
        </p:spPr>
        <p:txBody>
          <a:bodyPr/>
          <a:lstStyle/>
          <a:p>
            <a:pPr eaLnBrk="1" hangingPunct="1">
              <a:lnSpc>
                <a:spcPct val="90000"/>
              </a:lnSpc>
              <a:buFont typeface="Arial" pitchFamily="34" charset="0"/>
              <a:buChar char="•"/>
            </a:pPr>
            <a:r>
              <a:rPr lang="en-US" sz="2800" b="1" smtClean="0"/>
              <a:t>The Church as </a:t>
            </a:r>
            <a:r>
              <a:rPr lang="en-US" sz="2800" b="1" i="1" smtClean="0"/>
              <a:t>communio</a:t>
            </a:r>
            <a:r>
              <a:rPr lang="en-US" sz="2800" b="1" smtClean="0"/>
              <a:t> is a way of existence, a way of being.</a:t>
            </a:r>
          </a:p>
          <a:p>
            <a:pPr eaLnBrk="1" hangingPunct="1">
              <a:lnSpc>
                <a:spcPct val="90000"/>
              </a:lnSpc>
              <a:buFont typeface="Arial" pitchFamily="34" charset="0"/>
              <a:buChar char="•"/>
            </a:pPr>
            <a:r>
              <a:rPr lang="en-US" sz="2800" b="1" smtClean="0"/>
              <a:t>As a baptized member we take on God’s way of being which is a way of </a:t>
            </a:r>
            <a:r>
              <a:rPr lang="en-US" sz="2800" b="1" i="1" smtClean="0"/>
              <a:t>relationship</a:t>
            </a:r>
            <a:r>
              <a:rPr lang="en-US" sz="2800" b="1" smtClean="0"/>
              <a:t> with the world, with other people, with God. </a:t>
            </a:r>
            <a:r>
              <a:rPr lang="en-US" b="1" smtClean="0"/>
              <a:t>		</a:t>
            </a:r>
            <a:r>
              <a:rPr lang="en-US" sz="2400" b="1" smtClean="0"/>
              <a:t>								</a:t>
            </a:r>
            <a:r>
              <a:rPr lang="en-US" sz="1400" b="1" smtClean="0"/>
              <a:t>John D. Zizioulas</a:t>
            </a:r>
          </a:p>
          <a:p>
            <a:pPr algn="r" eaLnBrk="1" hangingPunct="1">
              <a:lnSpc>
                <a:spcPct val="90000"/>
              </a:lnSpc>
              <a:buFontTx/>
              <a:buNone/>
            </a:pPr>
            <a:r>
              <a:rPr lang="en-US" sz="1400" b="1" i="1" smtClean="0"/>
              <a:t>Being as Communion</a:t>
            </a:r>
            <a:endParaRPr lang="en-US" sz="2400" b="1" smtClean="0"/>
          </a:p>
          <a:p>
            <a:pPr eaLnBrk="1" hangingPunct="1">
              <a:lnSpc>
                <a:spcPct val="90000"/>
              </a:lnSpc>
            </a:pPr>
            <a:endParaRPr lang="en-US" sz="2400" smtClean="0"/>
          </a:p>
        </p:txBody>
      </p:sp>
      <p:pic>
        <p:nvPicPr>
          <p:cNvPr id="18436" name="Picture 2053" descr="clover1">
            <a:hlinkClick r:id="rId3"/>
          </p:cNvPr>
          <p:cNvPicPr>
            <a:picLocks noGrp="1" noChangeAspect="1" noChangeArrowheads="1"/>
          </p:cNvPicPr>
          <p:nvPr>
            <p:ph sz="half" idx="2"/>
          </p:nvPr>
        </p:nvPicPr>
        <p:blipFill>
          <a:blip r:embed="rId4" cstate="print"/>
          <a:srcRect/>
          <a:stretch>
            <a:fillRect/>
          </a:stretch>
        </p:blipFill>
        <p:spPr>
          <a:xfrm>
            <a:off x="3413125" y="4114800"/>
            <a:ext cx="2314575" cy="2011363"/>
          </a:xfr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fontAlgn="auto" hangingPunct="1">
              <a:spcAft>
                <a:spcPts val="0"/>
              </a:spcAft>
              <a:defRPr/>
            </a:pPr>
            <a:r>
              <a:rPr lang="en-US" dirty="0"/>
              <a:t>It is our turn…</a:t>
            </a:r>
          </a:p>
        </p:txBody>
      </p:sp>
      <p:sp>
        <p:nvSpPr>
          <p:cNvPr id="54275" name="Rectangle 3"/>
          <p:cNvSpPr>
            <a:spLocks noGrp="1" noChangeArrowheads="1"/>
          </p:cNvSpPr>
          <p:nvPr>
            <p:ph idx="1"/>
          </p:nvPr>
        </p:nvSpPr>
        <p:spPr/>
        <p:txBody>
          <a:bodyPr/>
          <a:lstStyle/>
          <a:p>
            <a:pPr eaLnBrk="1" hangingPunct="1">
              <a:buFontTx/>
              <a:buNone/>
            </a:pPr>
            <a:r>
              <a:rPr lang="en-US" smtClean="0"/>
              <a:t>	</a:t>
            </a:r>
            <a:r>
              <a:rPr lang="en-US" sz="4000" b="1" smtClean="0"/>
              <a:t>In every age, the Church carries the responsibility of reading the signs of the times and of interpreting them in light of the Gospel if it is to carry out its task.</a:t>
            </a:r>
          </a:p>
          <a:p>
            <a:pPr eaLnBrk="1" hangingPunct="1">
              <a:buFontTx/>
              <a:buNone/>
            </a:pPr>
            <a:r>
              <a:rPr lang="en-US" sz="4000" b="1" smtClean="0"/>
              <a:t>					</a:t>
            </a:r>
            <a:r>
              <a:rPr lang="en-US" sz="4000" b="1" i="1" smtClean="0"/>
              <a:t>Gaudiam et Spes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effectLst/>
              </a:rPr>
              <a:t>Remember… Relationships</a:t>
            </a:r>
          </a:p>
        </p:txBody>
      </p:sp>
      <p:sp>
        <p:nvSpPr>
          <p:cNvPr id="55299" name="Rectangle 3"/>
          <p:cNvSpPr>
            <a:spLocks noGrp="1"/>
          </p:cNvSpPr>
          <p:nvPr>
            <p:ph type="body" idx="4294967295"/>
          </p:nvPr>
        </p:nvSpPr>
        <p:spPr/>
        <p:txBody>
          <a:bodyPr/>
          <a:lstStyle/>
          <a:p>
            <a:pPr>
              <a:buFont typeface="Wingdings 2" pitchFamily="18" charset="2"/>
              <a:buNone/>
            </a:pPr>
            <a:r>
              <a:rPr lang="en-US" b="1" smtClean="0"/>
              <a:t>	The most important thing about councils has less to do with vision and goals, but the process of dialogue and consultation that create the vision and goals!</a:t>
            </a:r>
          </a:p>
          <a:p>
            <a:pPr>
              <a:buFont typeface="Wingdings 2" pitchFamily="18" charset="2"/>
              <a:buNone/>
            </a:pPr>
            <a:r>
              <a:rPr lang="en-US" b="1" smtClean="0"/>
              <a:t>	The parish pastoral council ought to be a model of </a:t>
            </a:r>
            <a:r>
              <a:rPr lang="en-US" b="1" i="1" smtClean="0"/>
              <a:t>communio</a:t>
            </a:r>
            <a:r>
              <a:rPr lang="en-US" b="1" smtClean="0"/>
              <a:t> for the entire parish!</a:t>
            </a:r>
            <a:endParaRPr lang="en-US" smtClean="0"/>
          </a:p>
        </p:txBody>
      </p:sp>
    </p:spTree>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a:xfrm>
            <a:off x="304800" y="814388"/>
            <a:ext cx="8686800" cy="862012"/>
          </a:xfrm>
          <a:noFill/>
        </p:spPr>
        <p:txBody>
          <a:bodyPr wrap="square" lIns="91440" tIns="45720" rIns="91440" bIns="45720" numCol="1" anchorCtr="0" compatLnSpc="1">
            <a:prstTxWarp prst="textNoShape">
              <a:avLst/>
            </a:prstTxWarp>
          </a:bodyPr>
          <a:lstStyle/>
          <a:p>
            <a:r>
              <a:rPr lang="en-US" cap="none" smtClean="0">
                <a:effectLst/>
              </a:rPr>
              <a:t>Let’s Make It Personal</a:t>
            </a:r>
          </a:p>
        </p:txBody>
      </p:sp>
      <p:sp>
        <p:nvSpPr>
          <p:cNvPr id="56323" name="Rectangle 3"/>
          <p:cNvSpPr>
            <a:spLocks noGrp="1"/>
          </p:cNvSpPr>
          <p:nvPr>
            <p:ph type="body" idx="4294967295"/>
          </p:nvPr>
        </p:nvSpPr>
        <p:spPr>
          <a:xfrm>
            <a:off x="914400" y="1752600"/>
            <a:ext cx="7696200" cy="4114800"/>
          </a:xfrm>
        </p:spPr>
        <p:txBody>
          <a:bodyPr/>
          <a:lstStyle/>
          <a:p>
            <a:pPr>
              <a:buFont typeface="Wingdings 2" pitchFamily="18" charset="2"/>
              <a:buNone/>
            </a:pPr>
            <a:endParaRPr lang="en-US" sz="800" smtClean="0"/>
          </a:p>
          <a:p>
            <a:r>
              <a:rPr lang="en-US" sz="2800" smtClean="0"/>
              <a:t>What insights did you gain from the presentation that you could share?</a:t>
            </a:r>
          </a:p>
          <a:p>
            <a:pPr>
              <a:buFont typeface="Wingdings 2" pitchFamily="18" charset="2"/>
              <a:buNone/>
            </a:pPr>
            <a:endParaRPr lang="en-US" sz="2800" smtClean="0"/>
          </a:p>
          <a:p>
            <a:r>
              <a:rPr lang="en-US" sz="2800" smtClean="0"/>
              <a:t>What questions or clarifications do you have?</a:t>
            </a:r>
          </a:p>
          <a:p>
            <a:endParaRPr lang="en-US" sz="2800" smtClean="0"/>
          </a:p>
          <a:p>
            <a:r>
              <a:rPr lang="en-US" sz="2800" smtClean="0"/>
              <a:t>What will have to change in your parish in order to achieve full, active, and conscious participation of the faithful in the life and mission of the Church?</a:t>
            </a:r>
          </a:p>
          <a:p>
            <a:endParaRPr lang="en-US" sz="2800" smtClean="0"/>
          </a:p>
          <a:p>
            <a:endParaRPr lang="en-US" sz="2800" smtClean="0"/>
          </a:p>
          <a:p>
            <a:endParaRPr lang="en-US" sz="2800" smtClean="0"/>
          </a:p>
          <a:p>
            <a:endParaRPr lang="en-US" sz="2800" smtClean="0"/>
          </a:p>
          <a:p>
            <a:endParaRPr lang="en-US" sz="2800" smtClean="0"/>
          </a:p>
          <a:p>
            <a:endParaRPr lang="en-US" sz="800" smtClean="0"/>
          </a:p>
          <a:p>
            <a:pPr>
              <a:buFont typeface="Wingdings 2" pitchFamily="18" charset="2"/>
              <a:buNone/>
            </a:pPr>
            <a:r>
              <a:rPr lang="en-US" sz="2800" smtClean="0"/>
              <a:t> </a:t>
            </a:r>
          </a:p>
        </p:txBody>
      </p:sp>
    </p:spTree>
  </p:cSld>
  <p:clrMapOvr>
    <a:masterClrMapping/>
  </p:clrMapOvr>
  <p:transition>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fontAlgn="auto" hangingPunct="1">
              <a:spcAft>
                <a:spcPts val="0"/>
              </a:spcAft>
              <a:defRPr/>
            </a:pPr>
            <a:r>
              <a:rPr lang="en-US" dirty="0"/>
              <a:t>Thank You for Listening…</a:t>
            </a:r>
          </a:p>
        </p:txBody>
      </p:sp>
      <p:sp>
        <p:nvSpPr>
          <p:cNvPr id="57347" name="Rectangle 3"/>
          <p:cNvSpPr>
            <a:spLocks noGrp="1" noChangeArrowheads="1"/>
          </p:cNvSpPr>
          <p:nvPr>
            <p:ph idx="1"/>
          </p:nvPr>
        </p:nvSpPr>
        <p:spPr/>
        <p:txBody>
          <a:bodyPr/>
          <a:lstStyle/>
          <a:p>
            <a:pPr eaLnBrk="1" hangingPunct="1">
              <a:lnSpc>
                <a:spcPct val="90000"/>
              </a:lnSpc>
              <a:buFontTx/>
              <a:buNone/>
            </a:pPr>
            <a:r>
              <a:rPr lang="en-US" b="1" smtClean="0"/>
              <a:t>It has been a privilege and honor to share  with you in communio!</a:t>
            </a:r>
          </a:p>
          <a:p>
            <a:pPr eaLnBrk="1" hangingPunct="1">
              <a:lnSpc>
                <a:spcPct val="90000"/>
              </a:lnSpc>
              <a:buFontTx/>
              <a:buNone/>
            </a:pPr>
            <a:r>
              <a:rPr lang="en-US" b="1" smtClean="0"/>
              <a:t>May we walk together into the future with the hope and confidence of the Holy Spirit!</a:t>
            </a:r>
          </a:p>
          <a:p>
            <a:pPr eaLnBrk="1" hangingPunct="1">
              <a:lnSpc>
                <a:spcPct val="90000"/>
              </a:lnSpc>
              <a:buFontTx/>
              <a:buNone/>
            </a:pPr>
            <a:endParaRPr lang="en-US" b="1" smtClean="0"/>
          </a:p>
          <a:p>
            <a:pPr eaLnBrk="1" hangingPunct="1">
              <a:lnSpc>
                <a:spcPct val="90000"/>
              </a:lnSpc>
              <a:buFontTx/>
              <a:buNone/>
            </a:pPr>
            <a:endParaRPr lang="en-US" b="1" smtClean="0"/>
          </a:p>
          <a:p>
            <a:pPr eaLnBrk="1" hangingPunct="1">
              <a:lnSpc>
                <a:spcPct val="90000"/>
              </a:lnSpc>
              <a:buFontTx/>
              <a:buNone/>
            </a:pPr>
            <a:endParaRPr lang="en-US" smtClean="0"/>
          </a:p>
        </p:txBody>
      </p:sp>
      <p:pic>
        <p:nvPicPr>
          <p:cNvPr id="57348" name="Picture 5"/>
          <p:cNvPicPr>
            <a:picLocks noChangeAspect="1" noChangeArrowheads="1"/>
          </p:cNvPicPr>
          <p:nvPr/>
        </p:nvPicPr>
        <p:blipFill>
          <a:blip r:embed="rId3" cstate="print"/>
          <a:srcRect/>
          <a:stretch>
            <a:fillRect/>
          </a:stretch>
        </p:blipFill>
        <p:spPr bwMode="auto">
          <a:xfrm>
            <a:off x="2819400" y="3733800"/>
            <a:ext cx="29718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ublev1b"/>
          <p:cNvPicPr>
            <a:picLocks noChangeAspect="1" noChangeArrowheads="1"/>
          </p:cNvPicPr>
          <p:nvPr/>
        </p:nvPicPr>
        <p:blipFill>
          <a:blip r:embed="rId3" cstate="print"/>
          <a:srcRect/>
          <a:stretch>
            <a:fillRect/>
          </a:stretch>
        </p:blipFill>
        <p:spPr bwMode="auto">
          <a:xfrm>
            <a:off x="1876425" y="152400"/>
            <a:ext cx="5297488"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fontAlgn="auto" hangingPunct="1">
              <a:spcAft>
                <a:spcPts val="0"/>
              </a:spcAft>
              <a:defRPr/>
            </a:pPr>
            <a:r>
              <a:rPr lang="en-US" dirty="0" smtClean="0"/>
              <a:t>OTHER IMAGES </a:t>
            </a:r>
            <a:r>
              <a:rPr lang="en-US" dirty="0"/>
              <a:t>OF COMMUNION</a:t>
            </a:r>
          </a:p>
        </p:txBody>
      </p:sp>
      <p:sp>
        <p:nvSpPr>
          <p:cNvPr id="20483" name="Rectangle 3"/>
          <p:cNvSpPr>
            <a:spLocks noGrp="1" noChangeArrowheads="1"/>
          </p:cNvSpPr>
          <p:nvPr>
            <p:ph idx="1"/>
          </p:nvPr>
        </p:nvSpPr>
        <p:spPr/>
        <p:txBody>
          <a:bodyPr/>
          <a:lstStyle/>
          <a:p>
            <a:pPr eaLnBrk="1" hangingPunct="1">
              <a:buFontTx/>
              <a:buNone/>
            </a:pPr>
            <a:endParaRPr lang="en-US" sz="2800" smtClean="0"/>
          </a:p>
          <a:p>
            <a:pPr eaLnBrk="1" hangingPunct="1">
              <a:buFont typeface="Arial" pitchFamily="34" charset="0"/>
              <a:buChar char="•"/>
            </a:pPr>
            <a:r>
              <a:rPr lang="en-US" sz="2800" b="1" smtClean="0"/>
              <a:t>We are all baptized into one Body (Cor. 12)</a:t>
            </a:r>
          </a:p>
          <a:p>
            <a:pPr eaLnBrk="1" hangingPunct="1">
              <a:buFont typeface="Arial" pitchFamily="34" charset="0"/>
              <a:buChar char="•"/>
            </a:pPr>
            <a:endParaRPr lang="en-US" sz="2800" b="1" smtClean="0"/>
          </a:p>
          <a:p>
            <a:pPr eaLnBrk="1" hangingPunct="1">
              <a:buFont typeface="Arial" pitchFamily="34" charset="0"/>
              <a:buChar char="•"/>
            </a:pPr>
            <a:r>
              <a:rPr lang="en-US" sz="2800" b="1" smtClean="0"/>
              <a:t>The Vine and the Branches (John 10)</a:t>
            </a:r>
          </a:p>
          <a:p>
            <a:pPr eaLnBrk="1" hangingPunct="1">
              <a:buFont typeface="Arial" pitchFamily="34" charset="0"/>
              <a:buChar char="•"/>
            </a:pPr>
            <a:endParaRPr lang="en-US" sz="2800" b="1" smtClean="0"/>
          </a:p>
          <a:p>
            <a:pPr eaLnBrk="1" hangingPunct="1">
              <a:buFont typeface="Arial" pitchFamily="34" charset="0"/>
              <a:buChar char="•"/>
            </a:pPr>
            <a:r>
              <a:rPr lang="en-US" sz="2800" b="1" smtClean="0"/>
              <a:t>I am the Good Shepherd, I know my sheep and mine know Me (John 15)</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fontAlgn="auto" hangingPunct="1">
              <a:spcAft>
                <a:spcPts val="0"/>
              </a:spcAft>
              <a:defRPr/>
            </a:pPr>
            <a:r>
              <a:rPr lang="en-US" b="1" dirty="0"/>
              <a:t>NOVUS HABITUS MENTIS</a:t>
            </a:r>
          </a:p>
        </p:txBody>
      </p:sp>
      <p:sp>
        <p:nvSpPr>
          <p:cNvPr id="160771" name="Rectangle 3"/>
          <p:cNvSpPr>
            <a:spLocks noGrp="1" noChangeArrowheads="1"/>
          </p:cNvSpPr>
          <p:nvPr>
            <p:ph type="body" sz="half" idx="1"/>
          </p:nvPr>
        </p:nvSpPr>
        <p:spPr>
          <a:xfrm>
            <a:off x="457200" y="1600200"/>
            <a:ext cx="4033838" cy="4525963"/>
          </a:xfrm>
        </p:spPr>
        <p:txBody>
          <a:bodyPr>
            <a:normAutofit/>
          </a:bodyPr>
          <a:lstStyle/>
          <a:p>
            <a:pPr eaLnBrk="1" fontAlgn="auto" hangingPunct="1">
              <a:lnSpc>
                <a:spcPct val="90000"/>
              </a:lnSpc>
              <a:spcAft>
                <a:spcPts val="0"/>
              </a:spcAft>
              <a:buFontTx/>
              <a:buNone/>
              <a:defRPr/>
            </a:pPr>
            <a:r>
              <a:rPr lang="en-US" sz="4400" b="1" dirty="0">
                <a:effectLst>
                  <a:outerShdw blurRad="38100" dist="38100" dir="2700000" algn="tl">
                    <a:srgbClr val="C0C0C0"/>
                  </a:outerShdw>
                </a:effectLst>
              </a:rPr>
              <a:t>The </a:t>
            </a:r>
            <a:r>
              <a:rPr lang="en-US" sz="4400" b="1" dirty="0" smtClean="0">
                <a:effectLst>
                  <a:outerShdw blurRad="38100" dist="38100" dir="2700000" algn="tl">
                    <a:srgbClr val="C0C0C0"/>
                  </a:outerShdw>
                </a:effectLst>
              </a:rPr>
              <a:t>parish </a:t>
            </a:r>
            <a:r>
              <a:rPr lang="en-US" sz="4400" b="1" dirty="0">
                <a:effectLst>
                  <a:outerShdw blurRad="38100" dist="38100" dir="2700000" algn="tl">
                    <a:srgbClr val="C0C0C0"/>
                  </a:outerShdw>
                </a:effectLst>
              </a:rPr>
              <a:t>is not a place </a:t>
            </a:r>
            <a:r>
              <a:rPr lang="en-US" sz="4400" b="1" u="sng" dirty="0">
                <a:effectLst>
                  <a:outerShdw blurRad="38100" dist="38100" dir="2700000" algn="tl">
                    <a:srgbClr val="C0C0C0"/>
                  </a:outerShdw>
                </a:effectLst>
              </a:rPr>
              <a:t>where</a:t>
            </a:r>
            <a:r>
              <a:rPr lang="en-US" sz="4400" b="1" dirty="0">
                <a:effectLst>
                  <a:outerShdw blurRad="38100" dist="38100" dir="2700000" algn="tl">
                    <a:srgbClr val="C0C0C0"/>
                  </a:outerShdw>
                </a:effectLst>
              </a:rPr>
              <a:t>…</a:t>
            </a:r>
          </a:p>
          <a:p>
            <a:pPr eaLnBrk="1" fontAlgn="auto" hangingPunct="1">
              <a:lnSpc>
                <a:spcPct val="90000"/>
              </a:lnSpc>
              <a:spcAft>
                <a:spcPts val="0"/>
              </a:spcAft>
              <a:buFontTx/>
              <a:buNone/>
              <a:defRPr/>
            </a:pPr>
            <a:r>
              <a:rPr lang="en-US" sz="4400" b="1" dirty="0">
                <a:effectLst>
                  <a:outerShdw blurRad="38100" dist="38100" dir="2700000" algn="tl">
                    <a:srgbClr val="C0C0C0"/>
                  </a:outerShdw>
                </a:effectLst>
              </a:rPr>
              <a:t>But a </a:t>
            </a:r>
            <a:r>
              <a:rPr lang="en-US" sz="4400" b="1" dirty="0" smtClean="0">
                <a:effectLst>
                  <a:outerShdw blurRad="38100" dist="38100" dir="2700000" algn="tl">
                    <a:srgbClr val="C0C0C0"/>
                  </a:outerShdw>
                </a:effectLst>
              </a:rPr>
              <a:t>people </a:t>
            </a:r>
            <a:r>
              <a:rPr lang="en-US" sz="4400" b="1" u="sng" dirty="0">
                <a:effectLst>
                  <a:outerShdw blurRad="38100" dist="38100" dir="2700000" algn="tl">
                    <a:srgbClr val="C0C0C0"/>
                  </a:outerShdw>
                </a:effectLst>
              </a:rPr>
              <a:t>who</a:t>
            </a:r>
            <a:r>
              <a:rPr lang="en-US" sz="2800" dirty="0"/>
              <a:t>...</a:t>
            </a:r>
          </a:p>
        </p:txBody>
      </p:sp>
      <p:graphicFrame>
        <p:nvGraphicFramePr>
          <p:cNvPr id="1026" name="Object 4"/>
          <p:cNvGraphicFramePr>
            <a:graphicFrameLocks noGrp="1" noChangeAspect="1"/>
          </p:cNvGraphicFramePr>
          <p:nvPr>
            <p:ph type="clipArt" sz="half" idx="2"/>
          </p:nvPr>
        </p:nvGraphicFramePr>
        <p:xfrm>
          <a:off x="5702300" y="2876550"/>
          <a:ext cx="1930400" cy="1973263"/>
        </p:xfrm>
        <a:graphic>
          <a:graphicData uri="http://schemas.openxmlformats.org/presentationml/2006/ole">
            <p:oleObj spid="_x0000_s1026" name="Clip" r:id="rId4" imgW="1931213" imgH="1973275" progId="MS_ClipArt_Gallery.5">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dirty="0"/>
              <a:t>We Are All In This Together</a:t>
            </a:r>
          </a:p>
        </p:txBody>
      </p:sp>
      <p:pic>
        <p:nvPicPr>
          <p:cNvPr id="21507" name="Picture 4" descr="dialog">
            <a:hlinkClick r:id="rId3"/>
          </p:cNvPr>
          <p:cNvPicPr>
            <a:picLocks noGrp="1" noChangeAspect="1" noChangeArrowheads="1"/>
          </p:cNvPicPr>
          <p:nvPr>
            <p:ph sz="half" idx="1"/>
          </p:nvPr>
        </p:nvPicPr>
        <p:blipFill>
          <a:blip r:embed="rId4" cstate="print"/>
          <a:srcRect/>
          <a:stretch>
            <a:fillRect/>
          </a:stretch>
        </p:blipFill>
        <p:spPr>
          <a:xfrm>
            <a:off x="3733800" y="1066800"/>
            <a:ext cx="1577975" cy="1600200"/>
          </a:xfrm>
        </p:spPr>
      </p:pic>
      <p:sp>
        <p:nvSpPr>
          <p:cNvPr id="21508" name="Rectangle 3"/>
          <p:cNvSpPr>
            <a:spLocks noGrp="1" noChangeArrowheads="1"/>
          </p:cNvSpPr>
          <p:nvPr>
            <p:ph type="body" sz="half" idx="2"/>
          </p:nvPr>
        </p:nvSpPr>
        <p:spPr>
          <a:xfrm>
            <a:off x="457200" y="2817813"/>
            <a:ext cx="8229600" cy="3308350"/>
          </a:xfrm>
        </p:spPr>
        <p:txBody>
          <a:bodyPr/>
          <a:lstStyle/>
          <a:p>
            <a:pPr eaLnBrk="1" hangingPunct="1">
              <a:buFont typeface="Wingdings" pitchFamily="2" charset="2"/>
              <a:buChar char="§"/>
            </a:pPr>
            <a:r>
              <a:rPr lang="en-US" sz="2400" b="1" smtClean="0"/>
              <a:t>The Church is an event of communion, and that is why it cannot be realized as the achievement of an individual.</a:t>
            </a:r>
          </a:p>
          <a:p>
            <a:pPr eaLnBrk="1" hangingPunct="1">
              <a:buFont typeface="Arial" pitchFamily="34" charset="0"/>
              <a:buChar char="•"/>
            </a:pPr>
            <a:r>
              <a:rPr lang="en-US" sz="2400" b="1" smtClean="0"/>
              <a:t> A parish must undertake to grow in Christ not only as individuals but also as a parish faith community.</a:t>
            </a:r>
          </a:p>
          <a:p>
            <a:pPr eaLnBrk="1" hangingPunct="1">
              <a:buFont typeface="Arial" pitchFamily="34" charset="0"/>
              <a:buChar char="•"/>
            </a:pPr>
            <a:r>
              <a:rPr lang="en-US" sz="2400" b="1" smtClean="0"/>
              <a:t>A parish must undertake to grow in Christ not only as a parish but also as part of the local church, the Diocese of Scranton.</a:t>
            </a:r>
          </a:p>
          <a:p>
            <a:pPr eaLnBrk="1" hangingPunct="1"/>
            <a:endParaRPr lang="en-US" sz="2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dirty="0"/>
              <a:t>SUNDAY EUCHARIST</a:t>
            </a:r>
          </a:p>
        </p:txBody>
      </p:sp>
      <p:sp>
        <p:nvSpPr>
          <p:cNvPr id="22531" name="Rectangle 3"/>
          <p:cNvSpPr>
            <a:spLocks noGrp="1" noChangeArrowheads="1"/>
          </p:cNvSpPr>
          <p:nvPr>
            <p:ph idx="1"/>
          </p:nvPr>
        </p:nvSpPr>
        <p:spPr/>
        <p:txBody>
          <a:bodyPr/>
          <a:lstStyle/>
          <a:p>
            <a:pPr eaLnBrk="1" hangingPunct="1">
              <a:buFont typeface="Arial" pitchFamily="34" charset="0"/>
              <a:buChar char="•"/>
            </a:pPr>
            <a:r>
              <a:rPr lang="en-US" b="1" i="1" smtClean="0"/>
              <a:t>Communio</a:t>
            </a:r>
            <a:r>
              <a:rPr lang="en-US" b="1" smtClean="0"/>
              <a:t> is made most visible at Eucharist, the most intensive event for the Church.</a:t>
            </a:r>
          </a:p>
          <a:p>
            <a:pPr eaLnBrk="1" hangingPunct="1">
              <a:buFont typeface="Arial" pitchFamily="34" charset="0"/>
              <a:buChar char="•"/>
            </a:pPr>
            <a:r>
              <a:rPr lang="en-US" b="1" smtClean="0"/>
              <a:t>Eucharist celebrates who we are:  the Body of Christ…a Holy Communion.</a:t>
            </a:r>
          </a:p>
          <a:p>
            <a:pPr eaLnBrk="1" hangingPunct="1">
              <a:buFontTx/>
              <a:buNone/>
            </a:pPr>
            <a:endParaRPr lang="en-US" b="1" smtClean="0"/>
          </a:p>
        </p:txBody>
      </p:sp>
      <p:sp>
        <p:nvSpPr>
          <p:cNvPr id="225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2533" name="Picture 4" descr="amb-logo-bw"/>
          <p:cNvPicPr>
            <a:picLocks noChangeAspect="1" noChangeArrowheads="1"/>
          </p:cNvPicPr>
          <p:nvPr/>
        </p:nvPicPr>
        <p:blipFill>
          <a:blip r:embed="rId3" cstate="print"/>
          <a:srcRect/>
          <a:stretch>
            <a:fillRect/>
          </a:stretch>
        </p:blipFill>
        <p:spPr bwMode="auto">
          <a:xfrm>
            <a:off x="3200400" y="4267200"/>
            <a:ext cx="19050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3547</TotalTime>
  <Words>1153</Words>
  <Application>Microsoft Office PowerPoint</Application>
  <PresentationFormat>On-screen Show (4:3)</PresentationFormat>
  <Paragraphs>244</Paragraphs>
  <Slides>43</Slides>
  <Notes>43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Franklin Gothic Medium</vt:lpstr>
      <vt:lpstr>Franklin Gothic Book</vt:lpstr>
      <vt:lpstr>Wingdings 2</vt:lpstr>
      <vt:lpstr>Times New Roman</vt:lpstr>
      <vt:lpstr>Helv</vt:lpstr>
      <vt:lpstr>Wingdings</vt:lpstr>
      <vt:lpstr>Calibri</vt:lpstr>
      <vt:lpstr>Symbol</vt:lpstr>
      <vt:lpstr>Trek</vt:lpstr>
      <vt:lpstr>Microsoft Clip Gallery</vt:lpstr>
      <vt:lpstr>communio and missio</vt:lpstr>
      <vt:lpstr>LUMEN GENTIUM 8</vt:lpstr>
      <vt:lpstr>Pope Benedict XVI</vt:lpstr>
      <vt:lpstr>A WAY OF BEING</vt:lpstr>
      <vt:lpstr>Slide 5</vt:lpstr>
      <vt:lpstr>OTHER IMAGES OF COMMUNION</vt:lpstr>
      <vt:lpstr>NOVUS HABITUS MENTIS</vt:lpstr>
      <vt:lpstr>We Are All In This Together</vt:lpstr>
      <vt:lpstr>SUNDAY EUCHARIST</vt:lpstr>
      <vt:lpstr>Multicultural Communion</vt:lpstr>
      <vt:lpstr>Whoever enters into                communion with the Lord…</vt:lpstr>
      <vt:lpstr>COMMUNION GIVES RISE TO MISSION</vt:lpstr>
      <vt:lpstr>JESUS’ MISSION STATEMENT</vt:lpstr>
      <vt:lpstr>MISSION:  WHY THE CHURCH EXISTS</vt:lpstr>
      <vt:lpstr>PARTICIPATION IN MISSION</vt:lpstr>
      <vt:lpstr>Questions for Clarification</vt:lpstr>
      <vt:lpstr>PASTORAL LEADERSHIP</vt:lpstr>
      <vt:lpstr>The Sole Function:      Pastoral Planning</vt:lpstr>
      <vt:lpstr>PASTORAL PLANNING  IS</vt:lpstr>
      <vt:lpstr>Slide 20</vt:lpstr>
      <vt:lpstr>Slide 21</vt:lpstr>
      <vt:lpstr>THE SIGNS OF THE TIMES</vt:lpstr>
      <vt:lpstr>Investing the Parishioners</vt:lpstr>
      <vt:lpstr>Understanding the Context</vt:lpstr>
      <vt:lpstr>Slide 25</vt:lpstr>
      <vt:lpstr>Population Trends</vt:lpstr>
      <vt:lpstr>Population Trends</vt:lpstr>
      <vt:lpstr>Households</vt:lpstr>
      <vt:lpstr>Households  Raising Children</vt:lpstr>
      <vt:lpstr>Age Trends</vt:lpstr>
      <vt:lpstr>Poverty Level</vt:lpstr>
      <vt:lpstr>Projected Age Change</vt:lpstr>
      <vt:lpstr>Diversity Racial/Ethnic Trends</vt:lpstr>
      <vt:lpstr>Significant “life concerns” of the area:</vt:lpstr>
      <vt:lpstr>Reflection Questions:</vt:lpstr>
      <vt:lpstr>Councils are Not Optional</vt:lpstr>
      <vt:lpstr>Truly Pastoral</vt:lpstr>
      <vt:lpstr>ITE MISSA EST!</vt:lpstr>
      <vt:lpstr>IN SUMMARY</vt:lpstr>
      <vt:lpstr>It is our turn…</vt:lpstr>
      <vt:lpstr>Remember… Relationships</vt:lpstr>
      <vt:lpstr>Let’s Make It Personal</vt:lpstr>
      <vt:lpstr>Thank You for Listening…</vt:lpstr>
    </vt:vector>
  </TitlesOfParts>
  <Company>Diocese of Greensburg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 and MISSION</dc:title>
  <dc:creator>mgubish</dc:creator>
  <cp:lastModifiedBy>Catherine Butel</cp:lastModifiedBy>
  <cp:revision>160</cp:revision>
  <cp:lastPrinted>2012-04-02T16:42:22Z</cp:lastPrinted>
  <dcterms:created xsi:type="dcterms:W3CDTF">2003-05-16T23:25:16Z</dcterms:created>
  <dcterms:modified xsi:type="dcterms:W3CDTF">2014-09-29T14:53:30Z</dcterms:modified>
</cp:coreProperties>
</file>