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1"/>
  </p:notesMasterIdLst>
  <p:handoutMasterIdLst>
    <p:handoutMasterId r:id="rId82"/>
  </p:handoutMasterIdLst>
  <p:sldIdLst>
    <p:sldId id="256" r:id="rId3"/>
    <p:sldId id="262" r:id="rId4"/>
    <p:sldId id="264" r:id="rId5"/>
    <p:sldId id="271" r:id="rId6"/>
    <p:sldId id="265" r:id="rId7"/>
    <p:sldId id="257" r:id="rId8"/>
    <p:sldId id="305" r:id="rId9"/>
    <p:sldId id="272" r:id="rId10"/>
    <p:sldId id="279" r:id="rId11"/>
    <p:sldId id="273" r:id="rId12"/>
    <p:sldId id="274" r:id="rId13"/>
    <p:sldId id="275" r:id="rId14"/>
    <p:sldId id="258" r:id="rId15"/>
    <p:sldId id="268" r:id="rId16"/>
    <p:sldId id="267" r:id="rId17"/>
    <p:sldId id="296" r:id="rId18"/>
    <p:sldId id="276" r:id="rId19"/>
    <p:sldId id="277" r:id="rId20"/>
    <p:sldId id="310" r:id="rId21"/>
    <p:sldId id="311" r:id="rId22"/>
    <p:sldId id="312" r:id="rId23"/>
    <p:sldId id="313" r:id="rId24"/>
    <p:sldId id="314" r:id="rId25"/>
    <p:sldId id="316" r:id="rId26"/>
    <p:sldId id="317" r:id="rId27"/>
    <p:sldId id="321" r:id="rId28"/>
    <p:sldId id="320" r:id="rId29"/>
    <p:sldId id="322" r:id="rId30"/>
    <p:sldId id="323" r:id="rId31"/>
    <p:sldId id="362" r:id="rId32"/>
    <p:sldId id="325" r:id="rId33"/>
    <p:sldId id="326" r:id="rId34"/>
    <p:sldId id="327" r:id="rId35"/>
    <p:sldId id="331" r:id="rId36"/>
    <p:sldId id="332" r:id="rId37"/>
    <p:sldId id="333" r:id="rId38"/>
    <p:sldId id="364" r:id="rId39"/>
    <p:sldId id="365" r:id="rId40"/>
    <p:sldId id="366" r:id="rId41"/>
    <p:sldId id="334" r:id="rId42"/>
    <p:sldId id="335" r:id="rId43"/>
    <p:sldId id="336" r:id="rId44"/>
    <p:sldId id="337" r:id="rId45"/>
    <p:sldId id="298" r:id="rId46"/>
    <p:sldId id="297" r:id="rId47"/>
    <p:sldId id="299" r:id="rId48"/>
    <p:sldId id="338" r:id="rId49"/>
    <p:sldId id="339" r:id="rId50"/>
    <p:sldId id="300" r:id="rId51"/>
    <p:sldId id="301" r:id="rId52"/>
    <p:sldId id="303" r:id="rId53"/>
    <p:sldId id="304" r:id="rId54"/>
    <p:sldId id="340" r:id="rId55"/>
    <p:sldId id="341" r:id="rId56"/>
    <p:sldId id="343" r:id="rId57"/>
    <p:sldId id="357" r:id="rId58"/>
    <p:sldId id="344" r:id="rId59"/>
    <p:sldId id="342" r:id="rId60"/>
    <p:sldId id="345" r:id="rId61"/>
    <p:sldId id="346" r:id="rId62"/>
    <p:sldId id="348" r:id="rId63"/>
    <p:sldId id="349" r:id="rId64"/>
    <p:sldId id="351" r:id="rId65"/>
    <p:sldId id="367" r:id="rId66"/>
    <p:sldId id="352" r:id="rId67"/>
    <p:sldId id="353" r:id="rId68"/>
    <p:sldId id="368" r:id="rId69"/>
    <p:sldId id="369" r:id="rId70"/>
    <p:sldId id="370" r:id="rId71"/>
    <p:sldId id="354" r:id="rId72"/>
    <p:sldId id="373" r:id="rId73"/>
    <p:sldId id="356" r:id="rId74"/>
    <p:sldId id="358" r:id="rId75"/>
    <p:sldId id="359" r:id="rId76"/>
    <p:sldId id="372" r:id="rId77"/>
    <p:sldId id="360" r:id="rId78"/>
    <p:sldId id="361" r:id="rId79"/>
    <p:sldId id="374" r:id="rId8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5BB"/>
    <a:srgbClr val="FFFFFF"/>
    <a:srgbClr val="1C1C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252" autoAdjust="0"/>
    <p:restoredTop sz="94717" autoAdjust="0"/>
  </p:normalViewPr>
  <p:slideViewPr>
    <p:cSldViewPr>
      <p:cViewPr>
        <p:scale>
          <a:sx n="80" d="100"/>
          <a:sy n="80" d="100"/>
        </p:scale>
        <p:origin x="-564" y="-49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1024"/>
    </p:cViewPr>
  </p:sorterViewPr>
  <p:notesViewPr>
    <p:cSldViewPr>
      <p:cViewPr>
        <p:scale>
          <a:sx n="90" d="100"/>
          <a:sy n="90" d="100"/>
        </p:scale>
        <p:origin x="-1734" y="57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7F377F5-3353-43F8-AAB6-6B4A66B6D966}" type="datetimeFigureOut">
              <a:rPr lang="en-US" smtClean="0"/>
              <a:pPr/>
              <a:t>9/1/2015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D53AFC3-CD21-412C-8639-C4BC8EDBCA21}" type="slidenum">
              <a:rPr lang="en-US" smtClean="0"/>
              <a:pPr/>
              <a:t>‹#›</a:t>
            </a:fld>
            <a:endParaRPr lang="en-US"/>
          </a:p>
        </p:txBody>
      </p:sp>
    </p:spTree>
    <p:extLst>
      <p:ext uri="{BB962C8B-B14F-4D97-AF65-F5344CB8AC3E}">
        <p14:creationId xmlns:p14="http://schemas.microsoft.com/office/powerpoint/2010/main" xmlns="" val="2303293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7E13920-CFE6-4615-BB2B-70D961787096}" type="datetimeFigureOut">
              <a:rPr lang="en-US" smtClean="0"/>
              <a:pPr/>
              <a:t>9/1/2015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48F2FE7-9136-4846-9B73-0EE6960CF429}" type="slidenum">
              <a:rPr lang="en-US" smtClean="0"/>
              <a:pPr/>
              <a:t>‹#›</a:t>
            </a:fld>
            <a:endParaRPr lang="en-US"/>
          </a:p>
        </p:txBody>
      </p:sp>
    </p:spTree>
    <p:extLst>
      <p:ext uri="{BB962C8B-B14F-4D97-AF65-F5344CB8AC3E}">
        <p14:creationId xmlns:p14="http://schemas.microsoft.com/office/powerpoint/2010/main" xmlns="" val="1876581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38320"/>
            <a:ext cx="5608320" cy="4570730"/>
          </a:xfrm>
        </p:spPr>
        <p:txBody>
          <a:bodyPr>
            <a:normAutofit fontScale="92500" lnSpcReduction="10000"/>
          </a:bodyPr>
          <a:lstStyle/>
          <a:p>
            <a:pPr algn="ctr"/>
            <a:r>
              <a:rPr lang="en-US" sz="2000" b="1" dirty="0" smtClean="0">
                <a:latin typeface="Cambria" pitchFamily="18" charset="0"/>
              </a:rPr>
              <a:t>PART I</a:t>
            </a:r>
          </a:p>
          <a:p>
            <a:pPr algn="ctr"/>
            <a:endParaRPr lang="en-US" sz="900" b="1" dirty="0" smtClean="0">
              <a:latin typeface="Cambria" pitchFamily="18" charset="0"/>
            </a:endParaRPr>
          </a:p>
          <a:p>
            <a:r>
              <a:rPr lang="en-US" b="1" u="sng" dirty="0" smtClean="0">
                <a:latin typeface="Franklin Gothic Book" pitchFamily="34" charset="0"/>
              </a:rPr>
              <a:t>Materials needed:</a:t>
            </a:r>
          </a:p>
          <a:p>
            <a:endParaRPr lang="en-US" sz="800" dirty="0" smtClean="0">
              <a:latin typeface="Franklin Gothic Book" pitchFamily="34" charset="0"/>
            </a:endParaRPr>
          </a:p>
          <a:p>
            <a:pPr marL="122942" indent="-122942">
              <a:buFont typeface="Arial" pitchFamily="34" charset="0"/>
              <a:buChar char="•"/>
            </a:pPr>
            <a:r>
              <a:rPr lang="en-US" dirty="0" smtClean="0">
                <a:latin typeface="Franklin Gothic Book" pitchFamily="34" charset="0"/>
              </a:rPr>
              <a:t>Registration or Sign up sheet and pens</a:t>
            </a:r>
          </a:p>
          <a:p>
            <a:pPr marL="122942" indent="-122942">
              <a:buFont typeface="Arial" pitchFamily="34" charset="0"/>
              <a:buChar char="•"/>
            </a:pPr>
            <a:r>
              <a:rPr lang="en-US" dirty="0" smtClean="0">
                <a:latin typeface="Franklin Gothic Book" pitchFamily="34" charset="0"/>
              </a:rPr>
              <a:t>Microphone (if large crowd)</a:t>
            </a:r>
          </a:p>
          <a:p>
            <a:pPr marL="122942" indent="-122942">
              <a:buFont typeface="Arial" pitchFamily="34" charset="0"/>
              <a:buChar char="•"/>
            </a:pPr>
            <a:r>
              <a:rPr lang="en-US" dirty="0" smtClean="0">
                <a:latin typeface="Franklin Gothic Book" pitchFamily="34" charset="0"/>
              </a:rPr>
              <a:t>Computer, LCD Projector, Projection screen or bare wall</a:t>
            </a:r>
          </a:p>
          <a:p>
            <a:pPr marL="122942" indent="-122942">
              <a:buFont typeface="Arial" pitchFamily="34" charset="0"/>
              <a:buChar char="•"/>
            </a:pPr>
            <a:r>
              <a:rPr lang="en-US" dirty="0" smtClean="0">
                <a:latin typeface="Franklin Gothic Book" pitchFamily="34" charset="0"/>
              </a:rPr>
              <a:t>CD with Lector Power Point Presentation</a:t>
            </a:r>
          </a:p>
          <a:p>
            <a:pPr marL="122942" indent="-122942">
              <a:buFont typeface="Arial" pitchFamily="34" charset="0"/>
              <a:buChar char="•"/>
            </a:pPr>
            <a:r>
              <a:rPr lang="en-US" dirty="0" smtClean="0">
                <a:latin typeface="Franklin Gothic Book" pitchFamily="34" charset="0"/>
              </a:rPr>
              <a:t>Sheets with Opening Prayer</a:t>
            </a:r>
          </a:p>
          <a:p>
            <a:pPr marL="122942" indent="-122942">
              <a:buFont typeface="Arial" pitchFamily="34" charset="0"/>
              <a:buChar char="•"/>
            </a:pPr>
            <a:r>
              <a:rPr lang="en-US" dirty="0" smtClean="0">
                <a:latin typeface="Franklin Gothic Book" pitchFamily="34" charset="0"/>
              </a:rPr>
              <a:t>Hymnals or worship aids</a:t>
            </a:r>
          </a:p>
          <a:p>
            <a:pPr marL="122942" indent="-122942">
              <a:buFont typeface="Arial" pitchFamily="34" charset="0"/>
              <a:buChar char="•"/>
            </a:pPr>
            <a:r>
              <a:rPr lang="en-US" i="1" dirty="0" smtClean="0">
                <a:latin typeface="Franklin Gothic Book" pitchFamily="34" charset="0"/>
              </a:rPr>
              <a:t>Definition of Terms </a:t>
            </a:r>
            <a:r>
              <a:rPr lang="en-US" dirty="0" smtClean="0">
                <a:latin typeface="Franklin Gothic Book" pitchFamily="34" charset="0"/>
              </a:rPr>
              <a:t>handout</a:t>
            </a:r>
          </a:p>
          <a:p>
            <a:pPr marL="122942" indent="-122942">
              <a:buFont typeface="Arial" pitchFamily="34" charset="0"/>
              <a:buChar char="•"/>
            </a:pPr>
            <a:r>
              <a:rPr lang="en-US" i="1" dirty="0" smtClean="0">
                <a:latin typeface="Franklin Gothic Book" pitchFamily="34" charset="0"/>
              </a:rPr>
              <a:t>Resources for the Lector </a:t>
            </a:r>
            <a:r>
              <a:rPr lang="en-US" dirty="0" smtClean="0">
                <a:latin typeface="Franklin Gothic Book" pitchFamily="34" charset="0"/>
              </a:rPr>
              <a:t>handout</a:t>
            </a:r>
            <a:endParaRPr lang="en-US" dirty="0" smtClean="0">
              <a:latin typeface="Franklin Gothic Book" pitchFamily="34" charset="0"/>
            </a:endParaRPr>
          </a:p>
          <a:p>
            <a:pPr marL="122942" indent="-122942">
              <a:buFont typeface="Arial" pitchFamily="34" charset="0"/>
              <a:buChar char="•"/>
            </a:pPr>
            <a:r>
              <a:rPr lang="en-US" dirty="0" smtClean="0">
                <a:latin typeface="Franklin Gothic Book" pitchFamily="34" charset="0"/>
              </a:rPr>
              <a:t>Lectionary, Book of the Gospels, ambo with microphone</a:t>
            </a:r>
          </a:p>
          <a:p>
            <a:pPr marL="122942" indent="-122942">
              <a:buFont typeface="Arial" pitchFamily="34" charset="0"/>
              <a:buChar char="•"/>
            </a:pPr>
            <a:r>
              <a:rPr lang="en-US" dirty="0" smtClean="0">
                <a:latin typeface="Franklin Gothic Book" pitchFamily="34" charset="0"/>
              </a:rPr>
              <a:t>Have samples of readings from which the new lector can practice from</a:t>
            </a:r>
          </a:p>
          <a:p>
            <a:pPr marL="122942" indent="-122942">
              <a:buFont typeface="Arial" pitchFamily="34" charset="0"/>
              <a:buChar char="•"/>
            </a:pPr>
            <a:r>
              <a:rPr lang="en-US" dirty="0" smtClean="0">
                <a:latin typeface="Franklin Gothic Book" pitchFamily="34" charset="0"/>
              </a:rPr>
              <a:t>Have a sample of your parish’s Universal Prayer (Intercessions)</a:t>
            </a:r>
          </a:p>
          <a:p>
            <a:pPr marL="122942" indent="-122942">
              <a:buFont typeface="Arial" pitchFamily="34" charset="0"/>
              <a:buChar char="•"/>
            </a:pPr>
            <a:r>
              <a:rPr lang="en-US" dirty="0" smtClean="0">
                <a:latin typeface="Franklin Gothic Book" pitchFamily="34" charset="0"/>
              </a:rPr>
              <a:t>If your parish provides lectors with an annual preparation resource, have copies available for new lectors.  </a:t>
            </a:r>
          </a:p>
          <a:p>
            <a:pPr marL="122942" indent="-122942">
              <a:buFont typeface="Arial" pitchFamily="34" charset="0"/>
              <a:buChar char="•"/>
            </a:pPr>
            <a:r>
              <a:rPr lang="en-US" dirty="0" smtClean="0">
                <a:latin typeface="Franklin Gothic Book" pitchFamily="34" charset="0"/>
              </a:rPr>
              <a:t>Musician to accompany on organ/piano or lead singing a cappella </a:t>
            </a:r>
          </a:p>
          <a:p>
            <a:pPr marL="122942" indent="-122942">
              <a:buFont typeface="Arial" pitchFamily="34" charset="0"/>
              <a:buChar char="•"/>
            </a:pPr>
            <a:r>
              <a:rPr lang="en-US" dirty="0" smtClean="0">
                <a:latin typeface="Franklin Gothic Book" pitchFamily="34" charset="0"/>
              </a:rPr>
              <a:t>Simple refreshments for breaks (optional)</a:t>
            </a:r>
          </a:p>
          <a:p>
            <a:pPr marL="122942" indent="-122942">
              <a:buFont typeface="Arial" pitchFamily="34" charset="0"/>
              <a:buChar char="•"/>
            </a:pPr>
            <a:endParaRPr lang="en-US" dirty="0" smtClean="0">
              <a:latin typeface="Franklin Gothic Book" pitchFamily="34" charset="0"/>
            </a:endParaRPr>
          </a:p>
          <a:p>
            <a:pPr marL="122942" indent="-122942"/>
            <a:r>
              <a:rPr lang="en-US" b="1" u="sng" dirty="0" smtClean="0">
                <a:latin typeface="Franklin Gothic Book" pitchFamily="34" charset="0"/>
              </a:rPr>
              <a:t>Using this resource:</a:t>
            </a:r>
          </a:p>
          <a:p>
            <a:pPr marL="122942" indent="-122942"/>
            <a:endParaRPr lang="en-US" sz="800" b="1" u="sng" dirty="0" smtClean="0">
              <a:latin typeface="Franklin Gothic Book" pitchFamily="34" charset="0"/>
            </a:endParaRPr>
          </a:p>
          <a:p>
            <a:pPr marL="122942" indent="-122942">
              <a:buFont typeface="Arial" pitchFamily="34" charset="0"/>
              <a:buChar char="•"/>
            </a:pPr>
            <a:r>
              <a:rPr lang="en-US" dirty="0" smtClean="0">
                <a:latin typeface="Franklin Gothic Book" pitchFamily="34" charset="0"/>
              </a:rPr>
              <a:t>The instructor should follow the script closely.</a:t>
            </a:r>
          </a:p>
          <a:p>
            <a:pPr marL="122942" indent="-122942">
              <a:buFont typeface="Arial" pitchFamily="34" charset="0"/>
              <a:buChar char="•"/>
            </a:pPr>
            <a:r>
              <a:rPr lang="en-US" dirty="0" smtClean="0">
                <a:latin typeface="Franklin Gothic Book" pitchFamily="34" charset="0"/>
                <a:sym typeface="Wingdings"/>
              </a:rPr>
              <a:t> </a:t>
            </a:r>
            <a:r>
              <a:rPr lang="en-US" dirty="0" smtClean="0">
                <a:solidFill>
                  <a:srgbClr val="FF0000"/>
                </a:solidFill>
                <a:latin typeface="Franklin Gothic Book" pitchFamily="34" charset="0"/>
                <a:sym typeface="Wingdings"/>
              </a:rPr>
              <a:t>() </a:t>
            </a:r>
            <a:r>
              <a:rPr lang="en-US" dirty="0" smtClean="0">
                <a:latin typeface="Franklin Gothic Book" pitchFamily="34" charset="0"/>
                <a:sym typeface="Wingdings"/>
              </a:rPr>
              <a:t>in the script indicates a mouse click that advances the presentation to the next slide.  </a:t>
            </a:r>
            <a:r>
              <a:rPr lang="en-US" i="1" dirty="0" smtClean="0">
                <a:latin typeface="Franklin Gothic Book" pitchFamily="34" charset="0"/>
                <a:sym typeface="Wingdings"/>
              </a:rPr>
              <a:t>Please note that there is no need to wait for the slide to transition.  You may continue speaking since the Power Point was designed not to interrupt the flow of the presentation.  </a:t>
            </a:r>
          </a:p>
          <a:p>
            <a:pPr marL="122942" indent="-122942">
              <a:buFont typeface="Arial" pitchFamily="34" charset="0"/>
              <a:buChar char="•"/>
            </a:pPr>
            <a:r>
              <a:rPr lang="en-US" dirty="0" smtClean="0">
                <a:latin typeface="Franklin Gothic Book" pitchFamily="34" charset="0"/>
                <a:sym typeface="Wingdings"/>
              </a:rPr>
              <a:t>There are opportunities for prayer, group discussion, handouts and practicum throughout the 2 parts of this presentation.</a:t>
            </a:r>
            <a:endParaRPr lang="en-US" dirty="0" smtClean="0">
              <a:latin typeface="Franklin Gothic Book" pitchFamily="34" charset="0"/>
            </a:endParaRPr>
          </a:p>
          <a:p>
            <a:pPr marL="122942" indent="-122942">
              <a:buFont typeface="Arial" pitchFamily="34" charset="0"/>
              <a:buChar char="•"/>
            </a:pPr>
            <a:endParaRPr lang="en-US" dirty="0" smtClean="0">
              <a:latin typeface="Franklin Gothic Book" pitchFamily="34" charset="0"/>
            </a:endParaRPr>
          </a:p>
          <a:p>
            <a:pPr marL="122942" indent="-122942">
              <a:buFont typeface="Arial" pitchFamily="34" charset="0"/>
              <a:buChar char="•"/>
            </a:pPr>
            <a:endParaRPr lang="en-US" dirty="0" smtClean="0">
              <a:latin typeface="Franklin Gothic Book" pitchFamily="34" charset="0"/>
            </a:endParaRPr>
          </a:p>
          <a:p>
            <a:pPr marL="122942" indent="-122942">
              <a:buFont typeface="Arial" pitchFamily="34" charset="0"/>
              <a:buChar char="•"/>
            </a:pPr>
            <a:endParaRPr lang="en-US" dirty="0" smtClean="0">
              <a:latin typeface="Franklin Gothic Book" pitchFamily="34" charset="0"/>
            </a:endParaRPr>
          </a:p>
          <a:p>
            <a:pPr marL="122942" indent="-122942">
              <a:buFont typeface="Arial" pitchFamily="34" charset="0"/>
              <a:buChar char="•"/>
            </a:pPr>
            <a:endParaRPr lang="en-US" dirty="0" smtClean="0">
              <a:latin typeface="Franklin Gothic Book" pitchFamily="34" charset="0"/>
            </a:endParaRPr>
          </a:p>
          <a:p>
            <a:endParaRPr lang="en-US"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Thus,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we can see that ministry in the Church comes from the belief that each person has been given a</a:t>
            </a:r>
            <a:r>
              <a:rPr lang="en-US" sz="1400" b="1" dirty="0" smtClean="0">
                <a:latin typeface="Franklin Gothic Book" pitchFamily="34" charset="0"/>
              </a:rPr>
              <a:t> GIFT</a:t>
            </a:r>
            <a:r>
              <a:rPr lang="en-US" sz="1400" dirty="0" smtClean="0">
                <a:latin typeface="Franklin Gothic Book" pitchFamily="34" charset="0"/>
              </a:rPr>
              <a:t> by God.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Each person is called to share his or her gifts with the rest of the Body of Christ because there is a genuine </a:t>
            </a:r>
            <a:r>
              <a:rPr lang="en-US" sz="1400" b="1" dirty="0" smtClean="0">
                <a:latin typeface="Franklin Gothic Book" pitchFamily="34" charset="0"/>
              </a:rPr>
              <a:t>NEED</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What is essential to ministry is the realization that our gifts come from God and that we must share them with great </a:t>
            </a:r>
            <a:r>
              <a:rPr lang="en-US" sz="1400" b="1" dirty="0" smtClean="0">
                <a:latin typeface="Franklin Gothic Book" pitchFamily="34" charset="0"/>
              </a:rPr>
              <a:t>HUMILITY.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Fr. William Bauman, a priest from Kansas City, offered an excellent definition of ministry in his book, </a:t>
            </a:r>
            <a:r>
              <a:rPr lang="en-US" sz="1400" i="1" dirty="0" smtClean="0">
                <a:latin typeface="Franklin Gothic Book" pitchFamily="34" charset="0"/>
              </a:rPr>
              <a:t>The Ministry of Music</a:t>
            </a:r>
            <a:r>
              <a:rPr lang="en-US" sz="1400" dirty="0" smtClean="0">
                <a:latin typeface="Franklin Gothic Book" pitchFamily="34" charset="0"/>
              </a:rPr>
              <a:t>.  While written in the context of music ministry, this definition captures the essence of ministry in all areas of parish life.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He writes, “Ministry is service rendered out of love, and with a deep respect of the person served, after the model of Jesus.  Ministry is never self-seeking; ministry is giving, and it is the kind of giving in which one loves the person one gives to.”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15790"/>
            <a:ext cx="6153573" cy="4183380"/>
          </a:xfrm>
        </p:spPr>
        <p:txBody>
          <a:bodyPr>
            <a:normAutofit/>
          </a:bodyPr>
          <a:lstStyle/>
          <a:p>
            <a:r>
              <a:rPr lang="en-US" sz="1400" dirty="0" smtClean="0">
                <a:latin typeface="Franklin Gothic Book" pitchFamily="34" charset="0"/>
              </a:rPr>
              <a:t>From this we can deduce that ministry </a:t>
            </a:r>
            <a:r>
              <a:rPr lang="en-US" sz="1400" b="1" dirty="0" smtClean="0">
                <a:latin typeface="Franklin Gothic Book" pitchFamily="34" charset="0"/>
              </a:rPr>
              <a:t>is not</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r>
              <a:rPr lang="en-US" sz="1400" dirty="0" smtClean="0">
                <a:latin typeface="Franklin Gothic Book" pitchFamily="34" charset="0"/>
              </a:rPr>
              <a:t>	</a:t>
            </a:r>
          </a:p>
          <a:p>
            <a:pPr lvl="1" indent="-231326">
              <a:buFont typeface="Arial" pitchFamily="34" charset="0"/>
              <a:buChar char="•"/>
            </a:pPr>
            <a:r>
              <a:rPr lang="en-US" sz="1400" b="1" dirty="0" smtClean="0">
                <a:latin typeface="Franklin Gothic Book" pitchFamily="34" charset="0"/>
              </a:rPr>
              <a:t>acting better </a:t>
            </a:r>
            <a:r>
              <a:rPr lang="en-US" sz="1400" dirty="0" smtClean="0">
                <a:latin typeface="Franklin Gothic Book" pitchFamily="34" charset="0"/>
              </a:rPr>
              <a:t>or holier than another,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or an effort by the pastor to </a:t>
            </a:r>
            <a:r>
              <a:rPr lang="en-US" sz="1400" b="1" dirty="0" smtClean="0">
                <a:latin typeface="Franklin Gothic Book" pitchFamily="34" charset="0"/>
              </a:rPr>
              <a:t>create an elite </a:t>
            </a:r>
            <a:r>
              <a:rPr lang="en-US" sz="1400" dirty="0" smtClean="0">
                <a:latin typeface="Franklin Gothic Book" pitchFamily="34" charset="0"/>
              </a:rPr>
              <a:t>in the parish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or offering a </a:t>
            </a:r>
            <a:r>
              <a:rPr lang="en-US" sz="1400" b="1" dirty="0" smtClean="0">
                <a:latin typeface="Franklin Gothic Book" pitchFamily="34" charset="0"/>
              </a:rPr>
              <a:t>reward</a:t>
            </a:r>
            <a:r>
              <a:rPr lang="en-US" sz="1400" dirty="0" smtClean="0">
                <a:latin typeface="Franklin Gothic Book" pitchFamily="34" charset="0"/>
              </a:rPr>
              <a:t> to someone,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nor should it ever develop into a </a:t>
            </a:r>
            <a:r>
              <a:rPr lang="en-US" sz="1400" b="1" dirty="0" smtClean="0">
                <a:latin typeface="Franklin Gothic Book" pitchFamily="34" charset="0"/>
              </a:rPr>
              <a:t>self-gratifying performance</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Instead, ministry </a:t>
            </a:r>
            <a:r>
              <a:rPr lang="en-US" sz="1400" b="1" dirty="0" smtClean="0">
                <a:latin typeface="Franklin Gothic Book" pitchFamily="34" charset="0"/>
              </a:rPr>
              <a:t>is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p>
          <a:p>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first and foremost, </a:t>
            </a:r>
            <a:r>
              <a:rPr lang="en-US" sz="1400" b="1" dirty="0" smtClean="0">
                <a:latin typeface="Franklin Gothic Book" pitchFamily="34" charset="0"/>
              </a:rPr>
              <a:t>humble service</a:t>
            </a:r>
            <a:r>
              <a:rPr lang="en-US" sz="1400" dirty="0" smtClean="0">
                <a:latin typeface="Franklin Gothic Book" pitchFamily="34" charset="0"/>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a way of </a:t>
            </a:r>
            <a:r>
              <a:rPr lang="en-US" sz="1400" dirty="0" smtClean="0">
                <a:latin typeface="Franklin Gothic Book" pitchFamily="34" charset="0"/>
              </a:rPr>
              <a:t>contributing to our </a:t>
            </a:r>
            <a:r>
              <a:rPr lang="en-US" sz="1400" dirty="0" smtClean="0">
                <a:latin typeface="Franklin Gothic Book" pitchFamily="34" charset="0"/>
              </a:rPr>
              <a:t>own </a:t>
            </a:r>
            <a:r>
              <a:rPr lang="en-US" sz="1400" b="1" dirty="0" smtClean="0">
                <a:latin typeface="Franklin Gothic Book" pitchFamily="34" charset="0"/>
              </a:rPr>
              <a:t>salvation</a:t>
            </a:r>
            <a:r>
              <a:rPr lang="en-US" sz="1400" dirty="0" smtClean="0">
                <a:latin typeface="Franklin Gothic Book" pitchFamily="34" charset="0"/>
              </a:rPr>
              <a:t> (hopefully), </a:t>
            </a:r>
            <a:r>
              <a:rPr lang="en-US" sz="1400" dirty="0" smtClean="0">
                <a:solidFill>
                  <a:srgbClr val="FF0000"/>
                </a:solidFill>
                <a:latin typeface="Franklin Gothic Book" pitchFamily="34" charset="0"/>
                <a:sym typeface="Wingdings"/>
              </a:rPr>
              <a:t>()</a:t>
            </a:r>
          </a:p>
          <a:p>
            <a:pPr lvl="1" indent="-231326">
              <a:buFont typeface="Arial" pitchFamily="34" charset="0"/>
              <a:buChar char="•"/>
            </a:pPr>
            <a:r>
              <a:rPr lang="en-US" sz="1400" dirty="0" smtClean="0">
                <a:latin typeface="Franklin Gothic Book" pitchFamily="34" charset="0"/>
              </a:rPr>
              <a:t>and a way to </a:t>
            </a:r>
            <a:r>
              <a:rPr lang="en-US" sz="1400" b="1" dirty="0" smtClean="0">
                <a:latin typeface="Franklin Gothic Book" pitchFamily="34" charset="0"/>
              </a:rPr>
              <a:t>help others move closer to the Lord</a:t>
            </a:r>
            <a:r>
              <a:rPr lang="en-US" sz="1400" dirty="0" smtClean="0">
                <a:latin typeface="Franklin Gothic Book" pitchFamily="34" charset="0"/>
              </a:rPr>
              <a:t> in their own faith.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6238" y="696913"/>
            <a:ext cx="3717925" cy="2789237"/>
          </a:xfrm>
        </p:spPr>
      </p:sp>
      <p:sp>
        <p:nvSpPr>
          <p:cNvPr id="3" name="Notes Placeholder 2"/>
          <p:cNvSpPr>
            <a:spLocks noGrp="1"/>
          </p:cNvSpPr>
          <p:nvPr>
            <p:ph type="body" idx="1"/>
          </p:nvPr>
        </p:nvSpPr>
        <p:spPr>
          <a:xfrm>
            <a:off x="701040" y="3641090"/>
            <a:ext cx="5608320" cy="4958080"/>
          </a:xfrm>
        </p:spPr>
        <p:txBody>
          <a:bodyPr>
            <a:normAutofit/>
          </a:bodyPr>
          <a:lstStyle/>
          <a:p>
            <a:r>
              <a:rPr lang="en-US" sz="1400" dirty="0" smtClean="0">
                <a:latin typeface="Franklin Gothic Book" pitchFamily="34" charset="0"/>
              </a:rPr>
              <a:t>In his Pastoral Vision for the Diocese of Scranton, </a:t>
            </a:r>
            <a:r>
              <a:rPr lang="en-US" sz="1400" b="1" i="1" dirty="0" smtClean="0">
                <a:latin typeface="Franklin Gothic Book" pitchFamily="34" charset="0"/>
              </a:rPr>
              <a:t>Wounded and Loved, </a:t>
            </a:r>
            <a:r>
              <a:rPr lang="en-US" sz="1400" b="1" i="1" dirty="0" err="1" smtClean="0">
                <a:latin typeface="Franklin Gothic Book" pitchFamily="34" charset="0"/>
              </a:rPr>
              <a:t>Regathering</a:t>
            </a:r>
            <a:r>
              <a:rPr lang="en-US" sz="1400" b="1" i="1" dirty="0" smtClean="0">
                <a:latin typeface="Franklin Gothic Book" pitchFamily="34" charset="0"/>
              </a:rPr>
              <a:t> the Scattered</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Bishop Bambera uses the passage of the </a:t>
            </a:r>
            <a:r>
              <a:rPr lang="en-US" sz="1400" b="1" dirty="0" err="1" smtClean="0">
                <a:latin typeface="Franklin Gothic Book" pitchFamily="34" charset="0"/>
              </a:rPr>
              <a:t>Footwashing</a:t>
            </a:r>
            <a:r>
              <a:rPr lang="en-US" sz="1400" b="1" dirty="0" smtClean="0">
                <a:latin typeface="Franklin Gothic Book" pitchFamily="34" charset="0"/>
              </a:rPr>
              <a:t> </a:t>
            </a:r>
            <a:r>
              <a:rPr lang="en-US" sz="1400" dirty="0" smtClean="0">
                <a:latin typeface="Franklin Gothic Book" pitchFamily="34" charset="0"/>
              </a:rPr>
              <a:t>from John’s gospel as the foundation for his vision of servant leadership</a:t>
            </a:r>
            <a:r>
              <a:rPr lang="en-US" sz="1400" dirty="0" smtClean="0">
                <a:solidFill>
                  <a:schemeClr val="bg2">
                    <a:lumMod val="50000"/>
                  </a:schemeClr>
                </a:solidFill>
                <a:latin typeface="Franklin Gothic Book" pitchFamily="34" charset="0"/>
              </a:rPr>
              <a:t>.  [Consider reading the passage to the candidates: John 13:1-15]  </a:t>
            </a:r>
          </a:p>
          <a:p>
            <a:endParaRPr lang="en-US" sz="1400" dirty="0" smtClean="0">
              <a:solidFill>
                <a:srgbClr val="FF0000"/>
              </a:solidFill>
              <a:latin typeface="Franklin Gothic Book" pitchFamily="34" charset="0"/>
            </a:endParaRPr>
          </a:p>
          <a:p>
            <a:r>
              <a:rPr lang="en-US" sz="1400" dirty="0" smtClean="0">
                <a:latin typeface="Franklin Gothic Book" pitchFamily="34" charset="0"/>
              </a:rPr>
              <a:t>In his pastoral, Bishop Bambera tells us: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pPr marL="404416" indent="-291179">
              <a:buFont typeface="Arial" pitchFamily="34" charset="0"/>
              <a:buChar char="•"/>
            </a:pPr>
            <a:r>
              <a:rPr lang="en-US" sz="1400" dirty="0" smtClean="0">
                <a:latin typeface="Franklin Gothic Book" pitchFamily="34" charset="0"/>
              </a:rPr>
              <a:t>“We are called to lead lives deeply rooted in service—service to our God, neighbor, self, and creation” and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4416" indent="-291179"/>
            <a:endParaRPr lang="en-US" sz="1400" dirty="0" smtClean="0">
              <a:latin typeface="Franklin Gothic Book" pitchFamily="34" charset="0"/>
            </a:endParaRPr>
          </a:p>
          <a:p>
            <a:pPr marL="404416" indent="-291179">
              <a:buFont typeface="Arial" pitchFamily="34" charset="0"/>
              <a:buChar char="•"/>
            </a:pPr>
            <a:r>
              <a:rPr lang="en-US" sz="1400" dirty="0" smtClean="0">
                <a:latin typeface="Franklin Gothic Book" pitchFamily="34" charset="0"/>
              </a:rPr>
              <a:t>“Serving, one comes to realize that service to God and neighbor is also an act of leadership that differs in kind and orientation from what normally counts as leadership.  Christian disciples lead as a result of faith, not because of personal success or institutional commitment.” </a:t>
            </a:r>
            <a:r>
              <a:rPr lang="en-US" sz="1400" dirty="0" smtClean="0">
                <a:solidFill>
                  <a:srgbClr val="FF0000"/>
                </a:solidFill>
                <a:latin typeface="Franklin Gothic Book" pitchFamily="34" charset="0"/>
                <a:sym typeface="Wingdings"/>
              </a:rPr>
              <a:t>()</a:t>
            </a:r>
            <a:endParaRPr lang="en-US" sz="1400" dirty="0">
              <a:solidFill>
                <a:srgbClr val="FF0000"/>
              </a:solidFill>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Finally,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one of his goals for </a:t>
            </a:r>
            <a:r>
              <a:rPr lang="en-US" sz="1400" b="1" dirty="0" smtClean="0">
                <a:latin typeface="Franklin Gothic Book" pitchFamily="34" charset="0"/>
              </a:rPr>
              <a:t>servant leaders </a:t>
            </a:r>
            <a:r>
              <a:rPr lang="en-US" sz="1400" dirty="0" smtClean="0">
                <a:latin typeface="Franklin Gothic Book" pitchFamily="34" charset="0"/>
              </a:rPr>
              <a:t>who worship is the promotion of liturgical formation.  This includes:</a:t>
            </a:r>
          </a:p>
          <a:p>
            <a:endParaRPr lang="en-US" sz="1400" dirty="0" smtClean="0">
              <a:latin typeface="Franklin Gothic Book" pitchFamily="34" charset="0"/>
            </a:endParaRPr>
          </a:p>
          <a:p>
            <a:pPr marL="583977" indent="-292797">
              <a:buFont typeface="Arial" pitchFamily="34" charset="0"/>
              <a:buChar char="•"/>
            </a:pPr>
            <a:r>
              <a:rPr lang="en-US" sz="1400" dirty="0" smtClean="0">
                <a:latin typeface="Franklin Gothic Book" pitchFamily="34" charset="0"/>
              </a:rPr>
              <a:t>catechesis</a:t>
            </a:r>
          </a:p>
          <a:p>
            <a:pPr marL="583977" indent="-292797">
              <a:buFont typeface="Arial" pitchFamily="34" charset="0"/>
              <a:buChar char="•"/>
            </a:pPr>
            <a:r>
              <a:rPr lang="en-US" sz="1400" dirty="0" smtClean="0">
                <a:latin typeface="Franklin Gothic Book" pitchFamily="34" charset="0"/>
              </a:rPr>
              <a:t>improved participation at Mass</a:t>
            </a:r>
          </a:p>
          <a:p>
            <a:pPr marL="583977" indent="-292797">
              <a:buFont typeface="Arial" pitchFamily="34" charset="0"/>
              <a:buChar char="•"/>
            </a:pPr>
            <a:r>
              <a:rPr lang="en-US" sz="1400" dirty="0" smtClean="0">
                <a:latin typeface="Franklin Gothic Book" pitchFamily="34" charset="0"/>
              </a:rPr>
              <a:t>inviting and properly training men and women in liturgical ministries, both spiritually and functionally, and</a:t>
            </a:r>
          </a:p>
          <a:p>
            <a:pPr marL="583977" indent="-292797">
              <a:buFont typeface="Arial" pitchFamily="34" charset="0"/>
              <a:buChar char="•"/>
            </a:pPr>
            <a:r>
              <a:rPr lang="en-US" sz="1400" dirty="0" smtClean="0">
                <a:latin typeface="Franklin Gothic Book" pitchFamily="34" charset="0"/>
              </a:rPr>
              <a:t>the improved use of music and art to enhance liturgical celebrations.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5438" y="696913"/>
            <a:ext cx="4132262" cy="3098800"/>
          </a:xfrm>
        </p:spPr>
      </p:sp>
      <p:sp>
        <p:nvSpPr>
          <p:cNvPr id="3" name="Notes Placeholder 2"/>
          <p:cNvSpPr>
            <a:spLocks noGrp="1"/>
          </p:cNvSpPr>
          <p:nvPr>
            <p:ph type="body" idx="1"/>
          </p:nvPr>
        </p:nvSpPr>
        <p:spPr>
          <a:xfrm>
            <a:off x="701040" y="3950970"/>
            <a:ext cx="5608320" cy="4648200"/>
          </a:xfrm>
        </p:spPr>
        <p:txBody>
          <a:bodyPr>
            <a:normAutofit fontScale="92500" lnSpcReduction="10000"/>
          </a:bodyPr>
          <a:lstStyle/>
          <a:p>
            <a:r>
              <a:rPr lang="en-US" sz="1400" dirty="0" smtClean="0">
                <a:latin typeface="Franklin Gothic Book" pitchFamily="34" charset="0"/>
              </a:rPr>
              <a:t>Before we can </a:t>
            </a:r>
            <a:r>
              <a:rPr lang="en-US" sz="1400" b="1" dirty="0" smtClean="0">
                <a:latin typeface="Franklin Gothic Book" pitchFamily="34" charset="0"/>
              </a:rPr>
              <a:t>begin a ministry </a:t>
            </a:r>
            <a:r>
              <a:rPr lang="en-US" sz="1400" dirty="0" smtClean="0">
                <a:latin typeface="Franklin Gothic Book" pitchFamily="34" charset="0"/>
              </a:rPr>
              <a:t>in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we must </a:t>
            </a:r>
            <a:r>
              <a:rPr lang="en-US" sz="1400" b="1" dirty="0" smtClean="0">
                <a:latin typeface="Franklin Gothic Book" pitchFamily="34" charset="0"/>
              </a:rPr>
              <a:t>examine</a:t>
            </a:r>
            <a:r>
              <a:rPr lang="en-US" sz="1400" dirty="0" smtClean="0">
                <a:latin typeface="Franklin Gothic Book" pitchFamily="34" charset="0"/>
              </a:rPr>
              <a:t> how our gifts can best be shared.  For example, not everyone is gifted at singing to serve as a cantor or song leader at Mass, and not everyone is gifted with public speaking to serve as a lector at Mass.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We must also take into consideration the </a:t>
            </a:r>
            <a:r>
              <a:rPr lang="en-US" sz="1400" b="1" dirty="0" smtClean="0">
                <a:latin typeface="Franklin Gothic Book" pitchFamily="34" charset="0"/>
              </a:rPr>
              <a:t>preparation and time required </a:t>
            </a:r>
            <a:r>
              <a:rPr lang="en-US" sz="1400" dirty="0" smtClean="0">
                <a:latin typeface="Franklin Gothic Book" pitchFamily="34" charset="0"/>
              </a:rPr>
              <a:t>for the ministry.  Some ministries require more preparation outside of Mass than others.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To be </a:t>
            </a:r>
            <a:r>
              <a:rPr lang="en-US" sz="1400" b="1" dirty="0" smtClean="0">
                <a:latin typeface="Franklin Gothic Book" pitchFamily="34" charset="0"/>
              </a:rPr>
              <a:t>properly formed </a:t>
            </a:r>
            <a:r>
              <a:rPr lang="en-US" sz="1400" dirty="0" smtClean="0">
                <a:latin typeface="Franklin Gothic Book" pitchFamily="34" charset="0"/>
              </a:rPr>
              <a:t>as a liturgical minister, it is necessary to attend theological and practical training such as this session.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It is also recommended that liturgical ministers are </a:t>
            </a:r>
            <a:r>
              <a:rPr lang="en-US" sz="1400" b="1" dirty="0" smtClean="0">
                <a:latin typeface="Franklin Gothic Book" pitchFamily="34" charset="0"/>
              </a:rPr>
              <a:t>commissioned or blessed</a:t>
            </a:r>
            <a:r>
              <a:rPr lang="en-US" sz="1400" dirty="0" smtClean="0">
                <a:latin typeface="Franklin Gothic Book" pitchFamily="34" charset="0"/>
              </a:rPr>
              <a:t> by the pastor for his or her liturgical ministry.</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We are encouraged to embrace forms of </a:t>
            </a:r>
            <a:r>
              <a:rPr lang="en-US" sz="1400" b="1" dirty="0" smtClean="0">
                <a:latin typeface="Franklin Gothic Book" pitchFamily="34" charset="0"/>
              </a:rPr>
              <a:t>personal prayer </a:t>
            </a:r>
            <a:r>
              <a:rPr lang="en-US" sz="1400" dirty="0" smtClean="0">
                <a:latin typeface="Franklin Gothic Book" pitchFamily="34" charset="0"/>
              </a:rPr>
              <a:t>that connect us to our particular area of service, such as an Extraordinary Minister of Communion participating in Eucharistic Adoration or a Cantor reflecting on the readings of the day when preparing to sing the Responsorial Psalm.</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Lastly, we are encouraged to receive </a:t>
            </a:r>
            <a:r>
              <a:rPr lang="en-US" sz="1400" b="1" dirty="0" smtClean="0">
                <a:latin typeface="Franklin Gothic Book" pitchFamily="34" charset="0"/>
              </a:rPr>
              <a:t>ongoing formation </a:t>
            </a:r>
            <a:r>
              <a:rPr lang="en-US" sz="1400" dirty="0" smtClean="0">
                <a:latin typeface="Franklin Gothic Book" pitchFamily="34" charset="0"/>
              </a:rPr>
              <a:t>in our ministry through our personal prayer, study and attendance at parish or diocesan periods of reflection.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sym typeface="Wingdings"/>
              </a:rPr>
              <a:t>Does anyone have any questions so far?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	</a:t>
            </a:r>
            <a:r>
              <a:rPr lang="en-US" sz="1400" i="1" dirty="0" smtClean="0">
                <a:solidFill>
                  <a:schemeClr val="bg2">
                    <a:lumMod val="50000"/>
                  </a:schemeClr>
                </a:solidFill>
                <a:latin typeface="Franklin Gothic Book" pitchFamily="34" charset="0"/>
                <a:sym typeface="Wingdings"/>
              </a:rPr>
              <a:t>After questions, continue on…</a:t>
            </a:r>
            <a:endParaRPr lang="en-US" sz="1400" dirty="0" smtClean="0">
              <a:solidFill>
                <a:schemeClr val="bg2">
                  <a:lumMod val="50000"/>
                </a:schemeClr>
              </a:solidFill>
              <a:latin typeface="Franklin Gothic Book" pitchFamily="34" charset="0"/>
              <a:sym typeface="Wingdings"/>
            </a:endParaRPr>
          </a:p>
          <a:p>
            <a:endParaRPr lang="en-US" sz="1400" dirty="0" smtClean="0">
              <a:solidFill>
                <a:srgbClr val="FF0000"/>
              </a:solidFill>
              <a:latin typeface="Franklin Gothic Book" pitchFamily="34" charset="0"/>
              <a:sym typeface="Wingdings"/>
            </a:endParaRPr>
          </a:p>
          <a:p>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A question for our reflection and discussion: </a:t>
            </a:r>
            <a:r>
              <a:rPr lang="en-US" sz="1400" dirty="0" smtClean="0">
                <a:solidFill>
                  <a:srgbClr val="FF0000"/>
                </a:solidFill>
                <a:latin typeface="Franklin Gothic Book" pitchFamily="34" charset="0"/>
                <a:sym typeface="Wingdings"/>
              </a:rPr>
              <a:t>()</a:t>
            </a:r>
            <a:endParaRPr lang="en-US" sz="1400" dirty="0" smtClean="0"/>
          </a:p>
          <a:p>
            <a:r>
              <a:rPr lang="en-US" sz="1400" dirty="0" smtClean="0">
                <a:latin typeface="Franklin Gothic Book" pitchFamily="34" charset="0"/>
              </a:rPr>
              <a:t>  </a:t>
            </a:r>
          </a:p>
          <a:p>
            <a:pPr marL="470740" indent="-236179">
              <a:buFont typeface="Arial" pitchFamily="34" charset="0"/>
              <a:buChar char="•"/>
            </a:pPr>
            <a:r>
              <a:rPr lang="en-US" sz="1400" dirty="0" smtClean="0">
                <a:latin typeface="Franklin Gothic Book" pitchFamily="34" charset="0"/>
              </a:rPr>
              <a:t>Why have you agreed to serve as an Lector in your parish or community?</a:t>
            </a: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r>
              <a:rPr lang="en-US" sz="1400" i="1" dirty="0" smtClean="0">
                <a:solidFill>
                  <a:schemeClr val="bg2">
                    <a:lumMod val="50000"/>
                  </a:schemeClr>
                </a:solidFill>
                <a:latin typeface="Franklin Gothic Book" pitchFamily="34" charset="0"/>
                <a:sym typeface="Wingdings"/>
              </a:rPr>
              <a:t>		After discussion, continue 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15790"/>
            <a:ext cx="5867400" cy="4183380"/>
          </a:xfrm>
        </p:spPr>
        <p:txBody>
          <a:bodyPr>
            <a:normAutofit/>
          </a:bodyPr>
          <a:lstStyle/>
          <a:p>
            <a:r>
              <a:rPr lang="en-US" sz="1400" dirty="0" smtClean="0">
                <a:latin typeface="Franklin Gothic Book" pitchFamily="34" charset="0"/>
              </a:rPr>
              <a:t>Next,  we will examine the role of the Lector, including a historical overview of the ministry and of the Lectionary.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Lectors are called upon to carry out the following functions in the Church: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pPr marL="342900" indent="-342900">
              <a:buAutoNum type="arabicPeriod"/>
            </a:pPr>
            <a:r>
              <a:rPr lang="en-US" sz="1400" dirty="0" smtClean="0">
                <a:latin typeface="Franklin Gothic Book" pitchFamily="34" charset="0"/>
              </a:rPr>
              <a:t>To </a:t>
            </a:r>
            <a:r>
              <a:rPr lang="en-US" sz="1400" b="1" dirty="0" smtClean="0">
                <a:latin typeface="Franklin Gothic Book" pitchFamily="34" charset="0"/>
              </a:rPr>
              <a:t>proclaim the word of God </a:t>
            </a:r>
            <a:r>
              <a:rPr lang="en-US" sz="1400" dirty="0" smtClean="0">
                <a:latin typeface="Franklin Gothic Book" pitchFamily="34" charset="0"/>
              </a:rPr>
              <a:t>at Mass.  This may seem obvious, but there is a difference between </a:t>
            </a:r>
            <a:r>
              <a:rPr lang="en-US" sz="1400" b="1" dirty="0" smtClean="0">
                <a:latin typeface="Franklin Gothic Book" pitchFamily="34" charset="0"/>
              </a:rPr>
              <a:t>reading</a:t>
            </a:r>
            <a:r>
              <a:rPr lang="en-US" sz="1400" dirty="0" smtClean="0">
                <a:latin typeface="Franklin Gothic Book" pitchFamily="34" charset="0"/>
              </a:rPr>
              <a:t> the word of God verses </a:t>
            </a:r>
            <a:r>
              <a:rPr lang="en-US" sz="1400" b="1" i="1" dirty="0" smtClean="0">
                <a:latin typeface="Franklin Gothic Book" pitchFamily="34" charset="0"/>
              </a:rPr>
              <a:t>proclaiming</a:t>
            </a:r>
            <a:r>
              <a:rPr lang="en-US" sz="1400" dirty="0" smtClean="0">
                <a:latin typeface="Franklin Gothic Book" pitchFamily="34" charset="0"/>
              </a:rPr>
              <a:t> the word of God as we will uncover </a:t>
            </a:r>
            <a:r>
              <a:rPr lang="en-US" sz="1400" dirty="0" smtClean="0">
                <a:latin typeface="Franklin Gothic Book" pitchFamily="34" charset="0"/>
              </a:rPr>
              <a:t>later.  </a:t>
            </a:r>
            <a:r>
              <a:rPr lang="en-US" sz="1400" dirty="0" smtClean="0">
                <a:latin typeface="Franklin Gothic Book" pitchFamily="34" charset="0"/>
              </a:rPr>
              <a:t>For this reason, the word “proclaim” will be used throughout this session to describe the action of the Lector at Mass.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342900" indent="-342900">
              <a:buAutoNum type="arabicPeriod"/>
            </a:pPr>
            <a:endParaRPr lang="en-US" sz="1400" dirty="0" smtClean="0">
              <a:latin typeface="Franklin Gothic Book" pitchFamily="34" charset="0"/>
            </a:endParaRPr>
          </a:p>
          <a:p>
            <a:pPr marL="342900" indent="-342900">
              <a:buAutoNum type="arabicPeriod"/>
            </a:pPr>
            <a:r>
              <a:rPr lang="en-US" sz="1400" dirty="0" smtClean="0">
                <a:latin typeface="Franklin Gothic Book" pitchFamily="34" charset="0"/>
              </a:rPr>
              <a:t>Second, Lectors read the </a:t>
            </a:r>
            <a:r>
              <a:rPr lang="en-US" sz="1400" b="1" dirty="0" smtClean="0">
                <a:latin typeface="Franklin Gothic Book" pitchFamily="34" charset="0"/>
              </a:rPr>
              <a:t>Universal Prayer</a:t>
            </a:r>
            <a:r>
              <a:rPr lang="en-US" sz="1400" dirty="0" smtClean="0">
                <a:latin typeface="Franklin Gothic Book" pitchFamily="34" charset="0"/>
              </a:rPr>
              <a:t>, also known as the Prayer of the Faithful or Intercessions, when a deacon is not available.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342900" indent="-342900">
              <a:buAutoNum type="arabicPeriod"/>
            </a:pPr>
            <a:endParaRPr lang="en-US" sz="1400" dirty="0" smtClean="0">
              <a:latin typeface="Franklin Gothic Book" pitchFamily="34" charset="0"/>
            </a:endParaRPr>
          </a:p>
          <a:p>
            <a:pPr marL="342900" indent="-342900">
              <a:buAutoNum type="arabicPeriod"/>
            </a:pPr>
            <a:r>
              <a:rPr lang="en-US" sz="1400" dirty="0" smtClean="0">
                <a:latin typeface="Franklin Gothic Book" pitchFamily="34" charset="0"/>
              </a:rPr>
              <a:t>Finally, it may be the practice of the parish to have Lectors read the </a:t>
            </a:r>
            <a:r>
              <a:rPr lang="en-US" sz="1400" b="1" dirty="0" smtClean="0">
                <a:latin typeface="Franklin Gothic Book" pitchFamily="34" charset="0"/>
              </a:rPr>
              <a:t>announcements </a:t>
            </a:r>
            <a:r>
              <a:rPr lang="en-US" sz="1400" dirty="0" smtClean="0">
                <a:latin typeface="Franklin Gothic Book" pitchFamily="34" charset="0"/>
              </a:rPr>
              <a:t>at Mass</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or offer instructions to the assembly as a </a:t>
            </a:r>
            <a:r>
              <a:rPr lang="en-US" sz="1400" b="1" dirty="0" smtClean="0">
                <a:latin typeface="Franklin Gothic Book" pitchFamily="34" charset="0"/>
              </a:rPr>
              <a:t>Commentator</a:t>
            </a:r>
            <a:r>
              <a:rPr lang="en-US" sz="1400" dirty="0" smtClean="0">
                <a:latin typeface="Franklin Gothic Book" pitchFamily="34" charset="0"/>
              </a:rPr>
              <a:t>.  Although these are not typically responsibilities of the Lector, they are covered here for your preparation.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23410"/>
          </a:xfrm>
        </p:spPr>
        <p:txBody>
          <a:bodyPr>
            <a:normAutofit fontScale="92500" lnSpcReduction="10000"/>
          </a:bodyPr>
          <a:lstStyle/>
          <a:p>
            <a:r>
              <a:rPr lang="en-US" sz="1400" dirty="0" smtClean="0">
                <a:latin typeface="Franklin Gothic Book" pitchFamily="34" charset="0"/>
              </a:rPr>
              <a:t>Turning then to the theology of the ministry,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there are several examples in the Gospel of Luke where </a:t>
            </a:r>
            <a:r>
              <a:rPr lang="en-US" sz="1400" b="1" dirty="0" smtClean="0">
                <a:latin typeface="Franklin Gothic Book" pitchFamily="34" charset="0"/>
              </a:rPr>
              <a:t>Jesus acts as a lector or homilist</a:t>
            </a:r>
            <a:r>
              <a:rPr lang="en-US" sz="1400" dirty="0" smtClean="0">
                <a:latin typeface="Franklin Gothic Book" pitchFamily="34" charset="0"/>
              </a:rPr>
              <a:t>.  In the Scripture passage that was part of our opening prayer, </a:t>
            </a:r>
            <a:r>
              <a:rPr lang="en-US" sz="1400" dirty="0" smtClean="0">
                <a:solidFill>
                  <a:srgbClr val="FF0000"/>
                </a:solidFill>
                <a:latin typeface="Franklin Gothic Book" pitchFamily="34" charset="0"/>
                <a:sym typeface="Wingdings"/>
              </a:rPr>
              <a:t>()</a:t>
            </a:r>
            <a:r>
              <a:rPr lang="en-US" sz="1400" dirty="0">
                <a:latin typeface="Franklin Gothic Book" pitchFamily="34" charset="0"/>
                <a:sym typeface="Wingdings"/>
              </a:rPr>
              <a:t> </a:t>
            </a:r>
            <a:r>
              <a:rPr lang="en-US" sz="1400" dirty="0" smtClean="0">
                <a:latin typeface="Franklin Gothic Book" pitchFamily="34" charset="0"/>
                <a:sym typeface="Wingdings"/>
              </a:rPr>
              <a:t>we heard that Jesus participated in reading Scripture in the synagogue that was part of Jewish custom at that time.  Something about his actual reading, however was different.  Fr. Paul Turner, in his </a:t>
            </a:r>
            <a:r>
              <a:rPr lang="en-US" sz="1400" i="1" dirty="0" smtClean="0">
                <a:latin typeface="Franklin Gothic Book" pitchFamily="34" charset="0"/>
                <a:sym typeface="Wingdings"/>
              </a:rPr>
              <a:t>Guide for Lectors</a:t>
            </a:r>
            <a:r>
              <a:rPr lang="en-US" sz="1400" dirty="0" smtClean="0">
                <a:latin typeface="Franklin Gothic Book" pitchFamily="34" charset="0"/>
                <a:sym typeface="Wingdings"/>
              </a:rPr>
              <a:t> comments: </a:t>
            </a:r>
            <a:r>
              <a:rPr lang="en-US" sz="1400" dirty="0" smtClean="0">
                <a:solidFill>
                  <a:srgbClr val="FF0000"/>
                </a:solidFill>
                <a:latin typeface="Franklin Gothic Book" pitchFamily="34" charset="0"/>
                <a:sym typeface="Wingdings"/>
              </a:rPr>
              <a:t>(</a:t>
            </a:r>
            <a:r>
              <a:rPr lang="en-US" sz="1400" dirty="0">
                <a:solidFill>
                  <a:srgbClr val="FF0000"/>
                </a:solidFill>
                <a:latin typeface="Franklin Gothic Book" pitchFamily="34" charset="0"/>
                <a:sym typeface="Wingdings"/>
              </a:rPr>
              <a:t>)</a:t>
            </a:r>
            <a:r>
              <a:rPr lang="en-US" sz="1400" dirty="0" smtClean="0">
                <a:latin typeface="Franklin Gothic Book" pitchFamily="34" charset="0"/>
                <a:sym typeface="Wingdings"/>
              </a:rPr>
              <a:t>   </a:t>
            </a:r>
          </a:p>
          <a:p>
            <a:endParaRPr lang="en-US" sz="1400" dirty="0" smtClean="0">
              <a:latin typeface="Franklin Gothic Book" pitchFamily="34" charset="0"/>
              <a:sym typeface="Wingdings"/>
            </a:endParaRPr>
          </a:p>
          <a:p>
            <a:r>
              <a:rPr lang="en-US" sz="1400" dirty="0">
                <a:latin typeface="Franklin Gothic Book"/>
                <a:cs typeface="Franklin Gothic Book"/>
              </a:rPr>
              <a:t>“His words caught the attention of everyone in the room.  They no longer looked at the wall, their sandals, the ceiling, or the floor.  They all turned their eyes toward Jesus.  Something was happening.  They were listening to the word of God read by the Word of God.  They were listening to God.</a:t>
            </a:r>
            <a:r>
              <a:rPr lang="en-US" sz="1400" dirty="0" smtClean="0">
                <a:latin typeface="Franklin Gothic Book"/>
                <a:cs typeface="Franklin Gothic Book"/>
              </a:rPr>
              <a:t>” </a:t>
            </a:r>
            <a:r>
              <a:rPr lang="en-US" sz="1400" dirty="0">
                <a:solidFill>
                  <a:srgbClr val="FF0000"/>
                </a:solidFill>
                <a:latin typeface="Franklin Gothic Book" pitchFamily="34" charset="0"/>
                <a:sym typeface="Wingdings"/>
              </a:rPr>
              <a:t>()</a:t>
            </a:r>
            <a:endParaRPr lang="en-US" sz="1400" dirty="0" smtClean="0">
              <a:latin typeface="Franklin Gothic Book"/>
              <a:cs typeface="Franklin Gothic Book"/>
              <a:sym typeface="Wingdings"/>
            </a:endParaRPr>
          </a:p>
          <a:p>
            <a:endParaRPr lang="en-US" sz="1400" dirty="0" smtClean="0">
              <a:latin typeface="Franklin Gothic Book" pitchFamily="34" charset="0"/>
            </a:endParaRPr>
          </a:p>
          <a:p>
            <a:r>
              <a:rPr lang="en-US" sz="1400" dirty="0" smtClean="0">
                <a:latin typeface="Franklin Gothic Book" pitchFamily="34" charset="0"/>
              </a:rPr>
              <a:t>Also in Luke, Jesus breaks open the Scriptures and gives a homily to the two disciples walking on the </a:t>
            </a:r>
            <a:r>
              <a:rPr lang="en-US" sz="1400" b="1" dirty="0" smtClean="0">
                <a:latin typeface="Franklin Gothic Book" pitchFamily="34" charset="0"/>
              </a:rPr>
              <a:t>road to Emmaus </a:t>
            </a:r>
            <a:r>
              <a:rPr lang="en-US" sz="1400" dirty="0" smtClean="0">
                <a:latin typeface="Franklin Gothic Book" pitchFamily="34" charset="0"/>
              </a:rPr>
              <a:t>to help them understand how the events of the passion, death and resurrection of the Messiah were part of God’s plan of salvation.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Again, after his resurrection Jesus </a:t>
            </a:r>
            <a:r>
              <a:rPr lang="en-US" sz="1400" b="1" dirty="0" smtClean="0">
                <a:latin typeface="Franklin Gothic Book" pitchFamily="34" charset="0"/>
              </a:rPr>
              <a:t>appears to his disciples in Jerusalem</a:t>
            </a:r>
            <a:r>
              <a:rPr lang="en-US" sz="1400" dirty="0" smtClean="0">
                <a:latin typeface="Franklin Gothic Book" pitchFamily="34" charset="0"/>
              </a:rPr>
              <a:t>, eats with them and further breaks open the Scriptures.  </a:t>
            </a:r>
          </a:p>
          <a:p>
            <a:endParaRPr lang="en-US" sz="1400" dirty="0" smtClean="0">
              <a:latin typeface="Franklin Gothic Book" pitchFamily="34" charset="0"/>
            </a:endParaRPr>
          </a:p>
          <a:p>
            <a:r>
              <a:rPr lang="en-US" sz="1400" dirty="0" smtClean="0">
                <a:latin typeface="Franklin Gothic Book" pitchFamily="34" charset="0"/>
              </a:rPr>
              <a:t>In all these encounters, we see the Word of God in Jesus speaking the Divine word.  God is speaking to us through Christ.  God’s word is still spoken to us today through the ministry of the lector.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This formation for Lectors will be divided into two parts with each session lasting </a:t>
            </a:r>
            <a:r>
              <a:rPr lang="en-US" sz="1400" smtClean="0">
                <a:latin typeface="Franklin Gothic Book" pitchFamily="34" charset="0"/>
              </a:rPr>
              <a:t>approximately one hour:  </a:t>
            </a:r>
            <a:r>
              <a:rPr lang="en-US" sz="1400" smtClean="0">
                <a:latin typeface="Franklin Gothic Book" pitchFamily="34" charset="0"/>
                <a:sym typeface="Wingdings"/>
              </a:rPr>
              <a:t>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sym typeface="Wingdings"/>
              </a:rPr>
              <a:t>In Part 1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we will review a general understanding of </a:t>
            </a:r>
            <a:r>
              <a:rPr lang="en-US" sz="1400" b="1" i="1" dirty="0" smtClean="0">
                <a:latin typeface="Franklin Gothic Book" pitchFamily="34" charset="0"/>
                <a:sym typeface="Wingdings"/>
              </a:rPr>
              <a:t>ministry</a:t>
            </a:r>
            <a:r>
              <a:rPr lang="en-US" sz="1400" dirty="0" smtClean="0">
                <a:latin typeface="Franklin Gothic Book" pitchFamily="34" charset="0"/>
                <a:sym typeface="Wingdings"/>
              </a:rPr>
              <a:t> both in the universal Church and in our own diocese as articulated by Bishop </a:t>
            </a:r>
            <a:r>
              <a:rPr lang="en-US" sz="1400" dirty="0" err="1" smtClean="0">
                <a:latin typeface="Franklin Gothic Book" pitchFamily="34" charset="0"/>
                <a:sym typeface="Wingdings"/>
              </a:rPr>
              <a:t>Bambera’s</a:t>
            </a:r>
            <a:r>
              <a:rPr lang="en-US" sz="1400" dirty="0" smtClean="0">
                <a:latin typeface="Franklin Gothic Book" pitchFamily="34" charset="0"/>
                <a:sym typeface="Wingdings"/>
              </a:rPr>
              <a:t> Pastoral Vision, </a:t>
            </a:r>
            <a:r>
              <a:rPr lang="en-US" sz="1400" i="1" dirty="0" smtClean="0">
                <a:latin typeface="Franklin Gothic Book" pitchFamily="34" charset="0"/>
                <a:sym typeface="Wingdings"/>
              </a:rPr>
              <a:t>Wounded and Loved, </a:t>
            </a:r>
            <a:r>
              <a:rPr lang="en-US" sz="1400" i="1" dirty="0" err="1" smtClean="0">
                <a:latin typeface="Franklin Gothic Book" pitchFamily="34" charset="0"/>
                <a:sym typeface="Wingdings"/>
              </a:rPr>
              <a:t>Regathering</a:t>
            </a:r>
            <a:r>
              <a:rPr lang="en-US" sz="1400" i="1" dirty="0" smtClean="0">
                <a:latin typeface="Franklin Gothic Book" pitchFamily="34" charset="0"/>
                <a:sym typeface="Wingdings"/>
              </a:rPr>
              <a:t> the Scattered.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We will also examine the </a:t>
            </a:r>
            <a:r>
              <a:rPr lang="en-US" sz="1400" b="1" dirty="0" smtClean="0">
                <a:latin typeface="Franklin Gothic Book" pitchFamily="34" charset="0"/>
                <a:sym typeface="Wingdings"/>
              </a:rPr>
              <a:t>role</a:t>
            </a:r>
            <a:r>
              <a:rPr lang="en-US" sz="1400" dirty="0" smtClean="0">
                <a:latin typeface="Franklin Gothic Book" pitchFamily="34" charset="0"/>
                <a:sym typeface="Wingdings"/>
              </a:rPr>
              <a:t> of the Lector, including the theology and spirituality of the ministry,</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 its historical background, and the development of the Lectionary for Mass.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Finally, we will focus on the </a:t>
            </a:r>
            <a:r>
              <a:rPr lang="en-US" sz="1400" b="1" dirty="0" smtClean="0">
                <a:latin typeface="Franklin Gothic Book" pitchFamily="34" charset="0"/>
                <a:sym typeface="Wingdings"/>
              </a:rPr>
              <a:t>basic requirements</a:t>
            </a:r>
            <a:r>
              <a:rPr lang="en-US" sz="1400" dirty="0" smtClean="0">
                <a:latin typeface="Franklin Gothic Book" pitchFamily="34" charset="0"/>
                <a:sym typeface="Wingdings"/>
              </a:rPr>
              <a:t> of the Lector, and review definitions of items and concepts important to the ministry.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a:r>
              <a:rPr lang="en-US" sz="1400" dirty="0" smtClean="0">
                <a:latin typeface="Franklin Gothic Book" pitchFamily="34" charset="0"/>
              </a:rPr>
              <a:t>In reference to Jesus’s reading in the synagogue, the Introduction to the </a:t>
            </a:r>
            <a:r>
              <a:rPr lang="en-US" sz="1400" i="1" dirty="0" smtClean="0">
                <a:latin typeface="Franklin Gothic Book" pitchFamily="34" charset="0"/>
              </a:rPr>
              <a:t>Lectionary for Mass </a:t>
            </a:r>
            <a:r>
              <a:rPr lang="en-US" sz="1400" dirty="0" smtClean="0">
                <a:latin typeface="Franklin Gothic Book" pitchFamily="34" charset="0"/>
              </a:rPr>
              <a:t>tells us, </a:t>
            </a:r>
          </a:p>
          <a:p>
            <a:pPr marL="0" lvl="2"/>
            <a:endParaRPr lang="en-US" sz="1400" dirty="0">
              <a:latin typeface="Franklin Gothic Book" pitchFamily="34" charset="0"/>
            </a:endParaRPr>
          </a:p>
          <a:p>
            <a:pPr marL="0" lvl="2"/>
            <a:r>
              <a:rPr lang="en-US" sz="1400" dirty="0" smtClean="0">
                <a:latin typeface="Franklin Gothic Book"/>
              </a:rPr>
              <a:t>“</a:t>
            </a:r>
            <a:r>
              <a:rPr lang="en-US" sz="1400" dirty="0">
                <a:latin typeface="Franklin Gothic Book"/>
              </a:rPr>
              <a:t>Thus in the Liturgy the Church faithfully adheres to the way Christ himself read and explained the Sacred Scriptures, beginning with the “today” of his coming forward in the synagogue and urging all to search the Scriptures.</a:t>
            </a:r>
            <a:r>
              <a:rPr lang="en-US" sz="1400" dirty="0" smtClean="0">
                <a:latin typeface="Franklin Gothic Book"/>
              </a:rPr>
              <a:t>”</a:t>
            </a:r>
            <a:endParaRPr lang="en-US" sz="1400" b="1" dirty="0" smtClean="0">
              <a:latin typeface="Franklin Gothic Book" pitchFamily="34" charset="0"/>
            </a:endParaRPr>
          </a:p>
          <a:p>
            <a:endParaRPr lang="en-US" sz="1400" b="1" dirty="0">
              <a:latin typeface="Franklin Gothic Book" pitchFamily="34" charset="0"/>
            </a:endParaRPr>
          </a:p>
          <a:p>
            <a:r>
              <a:rPr lang="en-US" sz="1400" dirty="0" smtClean="0">
                <a:latin typeface="Franklin Gothic Book" pitchFamily="34" charset="0"/>
              </a:rPr>
              <a:t>In its Liturgy, the Church continues to break open the word of God as a source of spiritual nourishment and wisdom for the Christian life.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The term “</a:t>
            </a:r>
            <a:r>
              <a:rPr lang="en-US" sz="1400" b="1" dirty="0" smtClean="0">
                <a:latin typeface="Franklin Gothic Book" pitchFamily="34" charset="0"/>
              </a:rPr>
              <a:t>The Word of God</a:t>
            </a:r>
            <a:r>
              <a:rPr lang="en-US" sz="1400" dirty="0" smtClean="0">
                <a:latin typeface="Franklin Gothic Book" pitchFamily="34" charset="0"/>
              </a:rPr>
              <a:t>” has two meanings, usually differentiated by the use of a capital or lower case “W” in the term “word.”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When the “W” is capitalized, it refers to </a:t>
            </a:r>
            <a:r>
              <a:rPr lang="en-US" sz="1400" b="1" dirty="0" smtClean="0">
                <a:latin typeface="Franklin Gothic Book" pitchFamily="34" charset="0"/>
              </a:rPr>
              <a:t>Christ</a:t>
            </a:r>
            <a:r>
              <a:rPr lang="en-US" sz="1400" dirty="0" smtClean="0">
                <a:latin typeface="Franklin Gothic Book" pitchFamily="34" charset="0"/>
              </a:rPr>
              <a:t>, since he is the </a:t>
            </a:r>
            <a:r>
              <a:rPr lang="en-US" sz="1400" b="1" dirty="0" smtClean="0">
                <a:latin typeface="Franklin Gothic Book" pitchFamily="34" charset="0"/>
              </a:rPr>
              <a:t>“Word” of God </a:t>
            </a:r>
            <a:r>
              <a:rPr lang="en-US" sz="1400" dirty="0" smtClean="0">
                <a:latin typeface="Franklin Gothic Book" pitchFamily="34" charset="0"/>
              </a:rPr>
              <a:t>or </a:t>
            </a:r>
            <a:r>
              <a:rPr lang="en-US" sz="1400" i="1" dirty="0" smtClean="0">
                <a:latin typeface="Franklin Gothic Book" pitchFamily="34" charset="0"/>
              </a:rPr>
              <a:t>Logos</a:t>
            </a:r>
            <a:r>
              <a:rPr lang="en-US" sz="1400" dirty="0" smtClean="0">
                <a:latin typeface="Franklin Gothic Book" pitchFamily="34" charset="0"/>
              </a:rPr>
              <a:t> that has existed prior to creation.  We know this from the prologue of John’s Gospel: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“In the beginning was the Word, and the Word was with God, and the Word was God.  He was in the beginning with God.  All things came to be through him, and without him nothing came to be.  What came to be through him was life, and this life was the light of the human race; the light shines in the darkness, and the darkness has not overcome it.” (John 1:1-5)</a:t>
            </a:r>
            <a:r>
              <a:rPr lang="en-US" sz="1400" dirty="0">
                <a:solidFill>
                  <a:srgbClr val="FF0000"/>
                </a:solidFill>
                <a:latin typeface="Franklin Gothic Book" pitchFamily="34" charset="0"/>
                <a:sym typeface="Wingdings"/>
              </a:rPr>
              <a:t> ()</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Catholics believe that Christ is begotten of the Father, existing from the beginning as the Word that came from the Father forming creation.  For this reason, all creation is has order, has logic and is knowable.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a:r>
              <a:rPr lang="en-US" sz="1400" dirty="0" smtClean="0">
                <a:latin typeface="Franklin Gothic Book" pitchFamily="34" charset="0"/>
              </a:rPr>
              <a:t>When the lector announces “</a:t>
            </a:r>
            <a:r>
              <a:rPr lang="en-US" sz="1400" b="1" dirty="0" smtClean="0">
                <a:latin typeface="Franklin Gothic Book" pitchFamily="34" charset="0"/>
              </a:rPr>
              <a:t>The word of the Lord</a:t>
            </a:r>
            <a:r>
              <a:rPr lang="en-US" sz="1400" dirty="0" smtClean="0">
                <a:latin typeface="Franklin Gothic Book" pitchFamily="34" charset="0"/>
              </a:rPr>
              <a:t>” with a lower case “w” at the conclusion of the reading, he or she is summarizing all the words of God since </a:t>
            </a:r>
            <a:r>
              <a:rPr lang="en-US" sz="1400" b="1" dirty="0" smtClean="0">
                <a:latin typeface="Franklin Gothic Book" pitchFamily="34" charset="0"/>
              </a:rPr>
              <a:t>Christ is the center and fullness of Scripture</a:t>
            </a:r>
            <a:r>
              <a:rPr lang="en-US" sz="1400" dirty="0" smtClean="0">
                <a:latin typeface="Franklin Gothic Book" pitchFamily="34" charset="0"/>
              </a:rPr>
              <a:t>.  All of the Scriptures are fulfilled in Christ, for as the </a:t>
            </a:r>
            <a:r>
              <a:rPr lang="en-US" sz="1400" i="1" dirty="0" smtClean="0">
                <a:latin typeface="Franklin Gothic Book" pitchFamily="34" charset="0"/>
              </a:rPr>
              <a:t>Catechism of the Catholic Church</a:t>
            </a:r>
            <a:r>
              <a:rPr lang="en-US" sz="1400" dirty="0" smtClean="0">
                <a:latin typeface="Franklin Gothic Book" pitchFamily="34" charset="0"/>
              </a:rPr>
              <a:t> teaches us, </a:t>
            </a:r>
            <a:r>
              <a:rPr lang="en-US" sz="1400" dirty="0" smtClean="0">
                <a:solidFill>
                  <a:srgbClr val="FF0000"/>
                </a:solidFill>
                <a:latin typeface="Franklin Gothic Book" pitchFamily="34" charset="0"/>
                <a:sym typeface="Wingdings"/>
              </a:rPr>
              <a:t>() </a:t>
            </a:r>
          </a:p>
          <a:p>
            <a:pPr marL="0" lvl="2"/>
            <a:endParaRPr lang="en-US" sz="1400" b="1" dirty="0">
              <a:solidFill>
                <a:srgbClr val="FF0000"/>
              </a:solidFill>
              <a:latin typeface="Franklin Gothic Book" pitchFamily="34" charset="0"/>
              <a:cs typeface="Franklin Gothic Book"/>
              <a:sym typeface="Wingdings"/>
            </a:endParaRPr>
          </a:p>
          <a:p>
            <a:pPr marL="0" lvl="2"/>
            <a:r>
              <a:rPr lang="en-US" sz="1400" dirty="0" smtClean="0">
                <a:latin typeface="Franklin Gothic Book"/>
                <a:cs typeface="Franklin Gothic Book"/>
              </a:rPr>
              <a:t>“</a:t>
            </a:r>
            <a:r>
              <a:rPr lang="en-US" sz="1400" dirty="0">
                <a:latin typeface="Franklin Gothic Book"/>
                <a:cs typeface="Franklin Gothic Book"/>
              </a:rPr>
              <a:t>Christ, the Son of God made man, is the Father’s one, perfect, and unsurpassable Word.  In him, he has said everything; there will be no other word than this one” CCC #65.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endParaRPr lang="en-US" sz="1400" dirty="0" smtClean="0">
              <a:solidFill>
                <a:srgbClr val="000000"/>
              </a:solidFill>
              <a:latin typeface="Franklin Gothic Book" pitchFamily="34" charset="0"/>
              <a:sym typeface="Wingdings"/>
            </a:endParaRPr>
          </a:p>
          <a:p>
            <a:pPr marL="0" lvl="2"/>
            <a:endParaRPr lang="en-US" sz="1400" b="1" dirty="0">
              <a:solidFill>
                <a:srgbClr val="000000"/>
              </a:solidFill>
              <a:latin typeface="Franklin Gothic Book" pitchFamily="34" charset="0"/>
              <a:sym typeface="Wingdings"/>
            </a:endParaRPr>
          </a:p>
          <a:p>
            <a:pPr marL="0" lvl="2"/>
            <a:r>
              <a:rPr lang="en-US" sz="1400" dirty="0" smtClean="0">
                <a:solidFill>
                  <a:srgbClr val="000000"/>
                </a:solidFill>
                <a:latin typeface="Franklin Gothic Book" pitchFamily="34" charset="0"/>
                <a:sym typeface="Wingdings"/>
              </a:rPr>
              <a:t>It is important to realize that even though the readings of the Mass may have a particular theme or focus on an aspect of our Christian faith, every Mass is </a:t>
            </a:r>
            <a:r>
              <a:rPr lang="en-US" sz="1400" dirty="0">
                <a:solidFill>
                  <a:srgbClr val="000000"/>
                </a:solidFill>
                <a:latin typeface="Franklin Gothic Book" pitchFamily="34" charset="0"/>
                <a:sym typeface="Wingdings"/>
              </a:rPr>
              <a:t>a celebration, sacrifice and memorial of Christ’s Paschal </a:t>
            </a:r>
            <a:r>
              <a:rPr lang="en-US" sz="1400" dirty="0" smtClean="0">
                <a:solidFill>
                  <a:srgbClr val="000000"/>
                </a:solidFill>
                <a:latin typeface="Franklin Gothic Book" pitchFamily="34" charset="0"/>
                <a:sym typeface="Wingdings"/>
              </a:rPr>
              <a:t>Mystery.  We don’t ignore the passion, death and resurrection of Christ at Advent or Christmastime, or during Ordinary Time.  Rather, we celebrate the totality of our salvation,</a:t>
            </a:r>
            <a:r>
              <a:rPr lang="en-US" sz="1400" dirty="0">
                <a:solidFill>
                  <a:srgbClr val="FF0000"/>
                </a:solidFill>
                <a:latin typeface="Franklin Gothic Book" pitchFamily="34" charset="0"/>
                <a:sym typeface="Wingdings"/>
              </a:rPr>
              <a:t> ()</a:t>
            </a:r>
            <a:r>
              <a:rPr lang="en-US" sz="1400" dirty="0" smtClean="0">
                <a:solidFill>
                  <a:srgbClr val="000000"/>
                </a:solidFill>
                <a:latin typeface="Franklin Gothic Book" pitchFamily="34" charset="0"/>
                <a:sym typeface="Wingdings"/>
              </a:rPr>
              <a:t> and there is always an association between the word of God proclaimed at Mass and all of our salvation history fulfilled in Christ. </a:t>
            </a:r>
            <a:r>
              <a:rPr lang="en-US" sz="1400" dirty="0">
                <a:solidFill>
                  <a:srgbClr val="FF0000"/>
                </a:solidFill>
                <a:latin typeface="Franklin Gothic Book" pitchFamily="34" charset="0"/>
                <a:sym typeface="Wingdings"/>
              </a:rPr>
              <a:t>()</a:t>
            </a:r>
            <a:endParaRPr lang="en-US" sz="1400" dirty="0" smtClean="0">
              <a:solidFill>
                <a:srgbClr val="FF0000"/>
              </a:solidFill>
              <a:latin typeface="Franklin Gothic Book" pitchFamily="34" charset="0"/>
              <a:sym typeface="Wingdings"/>
            </a:endParaRPr>
          </a:p>
          <a:p>
            <a:pPr marL="0" lvl="2"/>
            <a:endParaRPr lang="en-US" sz="1400" dirty="0" smtClean="0">
              <a:latin typeface="Franklin Gothic Book"/>
              <a:cs typeface="Franklin Gothic Book"/>
            </a:endParaRPr>
          </a:p>
          <a:p>
            <a:pPr marL="0" lvl="2"/>
            <a:endParaRPr lang="en-US" sz="1400" dirty="0">
              <a:latin typeface="Franklin Gothic Book"/>
              <a:cs typeface="Franklin Gothic Book"/>
            </a:endParaRPr>
          </a:p>
          <a:p>
            <a:pPr marL="0" lvl="2"/>
            <a:endParaRPr lang="en-US" sz="1400" dirty="0">
              <a:latin typeface="Franklin Gothic Book"/>
              <a:cs typeface="Franklin Gothic Book"/>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Thus, there is a inseparable bond between the </a:t>
            </a:r>
            <a:r>
              <a:rPr lang="en-US" sz="1400" b="1" dirty="0" smtClean="0">
                <a:latin typeface="Franklin Gothic Book" pitchFamily="34" charset="0"/>
              </a:rPr>
              <a:t>Liturgy of the Word </a:t>
            </a:r>
            <a:r>
              <a:rPr lang="en-US" sz="1400" dirty="0" smtClean="0">
                <a:latin typeface="Franklin Gothic Book" pitchFamily="34" charset="0"/>
              </a:rPr>
              <a:t>and the </a:t>
            </a:r>
            <a:r>
              <a:rPr lang="en-US" sz="1400" b="1" dirty="0" smtClean="0">
                <a:latin typeface="Franklin Gothic Book" pitchFamily="34" charset="0"/>
              </a:rPr>
              <a:t>Liturgy of the Eucharist </a:t>
            </a:r>
            <a:r>
              <a:rPr lang="en-US" sz="1400" dirty="0" smtClean="0">
                <a:latin typeface="Franklin Gothic Book" pitchFamily="34" charset="0"/>
              </a:rPr>
              <a:t>that form</a:t>
            </a:r>
            <a:r>
              <a:rPr lang="en-US" sz="1400" b="1" dirty="0" smtClean="0">
                <a:latin typeface="Franklin Gothic Book" pitchFamily="34" charset="0"/>
              </a:rPr>
              <a:t> one single act of worship</a:t>
            </a:r>
            <a:r>
              <a:rPr lang="en-US" sz="1400" dirty="0" smtClean="0">
                <a:latin typeface="Franklin Gothic Book" pitchFamily="34" charset="0"/>
              </a:rPr>
              <a:t>.</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In proclaiming God’s word at Mass, the Church recalls God’s revelation throughout salvation history, and through the Eucharist perpetuates the sacrifice Christ offered on the cross. </a:t>
            </a:r>
            <a:r>
              <a:rPr lang="en-US" sz="1400" dirty="0">
                <a:latin typeface="Franklin Gothic Book" pitchFamily="34" charset="0"/>
              </a:rPr>
              <a:t>B</a:t>
            </a:r>
            <a:r>
              <a:rPr lang="en-US" sz="1400" dirty="0" smtClean="0">
                <a:latin typeface="Franklin Gothic Book" pitchFamily="34" charset="0"/>
              </a:rPr>
              <a:t>y </a:t>
            </a:r>
            <a:r>
              <a:rPr lang="en-US" sz="1400" b="1" dirty="0" smtClean="0">
                <a:latin typeface="Franklin Gothic Book" pitchFamily="34" charset="0"/>
              </a:rPr>
              <a:t>memorializing God’s saving deeds</a:t>
            </a:r>
            <a:r>
              <a:rPr lang="en-US" sz="1400" dirty="0" smtClean="0">
                <a:latin typeface="Franklin Gothic Book" pitchFamily="34" charset="0"/>
              </a:rPr>
              <a:t> through Scripture and Eucharist, called </a:t>
            </a:r>
            <a:r>
              <a:rPr lang="en-US" sz="1400" b="1" i="1" dirty="0" smtClean="0">
                <a:latin typeface="Franklin Gothic Book" pitchFamily="34" charset="0"/>
              </a:rPr>
              <a:t>anamnesis</a:t>
            </a:r>
            <a:r>
              <a:rPr lang="en-US" sz="1400" dirty="0" smtClean="0">
                <a:latin typeface="Franklin Gothic Book" pitchFamily="34" charset="0"/>
              </a:rPr>
              <a:t>,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Christ’s saving act is made present to us in his Body and Blood so that we can be nourished in wisdom and holiness now.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By our participation in this liturgy, we also </a:t>
            </a:r>
            <a:r>
              <a:rPr lang="en-US" sz="1400" dirty="0" smtClean="0">
                <a:solidFill>
                  <a:srgbClr val="1C1C1C"/>
                </a:solidFill>
                <a:latin typeface="Franklin Gothic Book" pitchFamily="34" charset="0"/>
              </a:rPr>
              <a:t>join the angels and saints in heaven in praising God, looking forward to what is to come. </a:t>
            </a:r>
            <a:r>
              <a:rPr lang="en-US" sz="1400" dirty="0">
                <a:solidFill>
                  <a:srgbClr val="FF0000"/>
                </a:solidFill>
                <a:latin typeface="Franklin Gothic Book" pitchFamily="34" charset="0"/>
                <a:sym typeface="Wingdings"/>
              </a:rPr>
              <a:t>()</a:t>
            </a:r>
            <a:endParaRPr lang="en-US" sz="1400" dirty="0" smtClean="0">
              <a:solidFill>
                <a:srgbClr val="1C1C1C"/>
              </a:solidFill>
              <a:latin typeface="Franklin Gothic Book" pitchFamily="34" charset="0"/>
            </a:endParaRPr>
          </a:p>
          <a:p>
            <a:endParaRPr lang="en-US" sz="1400" dirty="0">
              <a:solidFill>
                <a:srgbClr val="1C1C1C"/>
              </a:solidFill>
              <a:latin typeface="Franklin Gothic Book" pitchFamily="34" charset="0"/>
            </a:endParaRPr>
          </a:p>
          <a:p>
            <a:r>
              <a:rPr lang="en-US" sz="1400" dirty="0" smtClean="0">
                <a:solidFill>
                  <a:srgbClr val="1C1C1C"/>
                </a:solidFill>
                <a:latin typeface="Franklin Gothic Book" pitchFamily="34" charset="0"/>
              </a:rPr>
              <a:t>For this reason, in the </a:t>
            </a:r>
            <a:r>
              <a:rPr lang="en-US" sz="1400" i="1" dirty="0" smtClean="0">
                <a:solidFill>
                  <a:srgbClr val="1C1C1C"/>
                </a:solidFill>
                <a:latin typeface="Franklin Gothic Book" pitchFamily="34" charset="0"/>
              </a:rPr>
              <a:t>Constitution on the Sacred Liturgy</a:t>
            </a:r>
            <a:r>
              <a:rPr lang="en-US" sz="1400" dirty="0" smtClean="0">
                <a:solidFill>
                  <a:srgbClr val="1C1C1C"/>
                </a:solidFill>
                <a:latin typeface="Franklin Gothic Book" pitchFamily="34" charset="0"/>
              </a:rPr>
              <a:t>, the Church teaches that “It is Christ himself who speaks when the Holy Scriptures are read in the Church, but he is present especially under the Eucharistic elements” (CSL 7).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p>
          <a:p>
            <a:endParaRPr lang="en-US" sz="1400" b="1" dirty="0" smtClean="0">
              <a:solidFill>
                <a:srgbClr val="1C1C1C"/>
              </a:solidFill>
              <a:latin typeface="Franklin Gothic Book" pitchFamily="34" charset="0"/>
              <a:sym typeface="Wingdings"/>
            </a:endParaRPr>
          </a:p>
          <a:p>
            <a:endParaRPr lang="en-US" sz="1400" dirty="0" smtClean="0">
              <a:solidFill>
                <a:srgbClr val="1C1C1C"/>
              </a:solidFill>
              <a:latin typeface="Franklin Gothic Book" pitchFamily="34" charset="0"/>
            </a:endParaRPr>
          </a:p>
          <a:p>
            <a:endParaRPr lang="en-US" sz="1400" b="1" dirty="0" smtClean="0">
              <a:solidFill>
                <a:srgbClr val="1C1C1C"/>
              </a:solidFill>
              <a:latin typeface="Franklin Gothic Book" pitchFamily="34" charset="0"/>
              <a:sym typeface="Wingdings"/>
            </a:endParaRPr>
          </a:p>
          <a:p>
            <a:endParaRPr lang="en-US" sz="1400" dirty="0" smtClean="0">
              <a:solidFill>
                <a:srgbClr val="1C1C1C"/>
              </a:solidFill>
              <a:latin typeface="Franklin Gothic Book" pitchFamily="34" charset="0"/>
              <a:sym typeface="Wingdings"/>
            </a:endParaRPr>
          </a:p>
          <a:p>
            <a:endParaRPr lang="en-US" sz="1400" b="1" dirty="0">
              <a:solidFill>
                <a:srgbClr val="1C1C1C"/>
              </a:solidFill>
              <a:latin typeface="Franklin Gothic Book" pitchFamily="34" charset="0"/>
              <a:sym typeface="Wingdings"/>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In their ministry, lectors should reflect on the </a:t>
            </a:r>
            <a:r>
              <a:rPr lang="en-US" sz="1400" b="1" dirty="0" smtClean="0">
                <a:latin typeface="Franklin Gothic Book" pitchFamily="34" charset="0"/>
              </a:rPr>
              <a:t>“</a:t>
            </a:r>
            <a:r>
              <a:rPr lang="en-US" sz="1400" b="1" dirty="0" err="1" smtClean="0">
                <a:latin typeface="Franklin Gothic Book" pitchFamily="34" charset="0"/>
              </a:rPr>
              <a:t>sacramentality</a:t>
            </a:r>
            <a:r>
              <a:rPr lang="en-US" sz="1400" b="1" dirty="0" smtClean="0">
                <a:latin typeface="Franklin Gothic Book" pitchFamily="34" charset="0"/>
              </a:rPr>
              <a:t>” of God’s word. </a:t>
            </a:r>
          </a:p>
          <a:p>
            <a:endParaRPr lang="en-US" sz="1400" dirty="0">
              <a:latin typeface="Franklin Gothic Book" pitchFamily="34" charset="0"/>
            </a:endParaRPr>
          </a:p>
          <a:p>
            <a:r>
              <a:rPr lang="en-US" sz="1400" dirty="0" smtClean="0">
                <a:latin typeface="Franklin Gothic Book" pitchFamily="34" charset="0"/>
              </a:rPr>
              <a:t>Catholics are taught that a sacrament is “an outward sign instituted by Christ to give grace.”</a:t>
            </a:r>
            <a:r>
              <a:rPr lang="en-US" sz="1400" dirty="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 words proclaimed by the lector are the outward sign of the inward reality of God speaking to his people. </a:t>
            </a:r>
            <a:r>
              <a:rPr lang="en-US" sz="1400" dirty="0">
                <a:solidFill>
                  <a:srgbClr val="FF0000"/>
                </a:solidFill>
                <a:latin typeface="Franklin Gothic Book" pitchFamily="34" charset="0"/>
                <a:sym typeface="Wingdings"/>
              </a:rPr>
              <a:t>()</a:t>
            </a:r>
            <a:r>
              <a:rPr lang="en-US" sz="1400" dirty="0">
                <a:latin typeface="Franklin Gothic Book" pitchFamily="34" charset="0"/>
              </a:rPr>
              <a:t> </a:t>
            </a:r>
            <a:r>
              <a:rPr lang="en-US" sz="1400" dirty="0" smtClean="0">
                <a:latin typeface="Franklin Gothic Book" pitchFamily="34" charset="0"/>
              </a:rPr>
              <a:t>The word of God goes forth from the reader, and finds its fulfillment in the hearing of the assembly,</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just as Jesus informed those gathered in the synagogue,</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“Today this scripture passage is fulfilled in your hearing (</a:t>
            </a:r>
            <a:r>
              <a:rPr lang="en-US" sz="1400" dirty="0" err="1" smtClean="0">
                <a:latin typeface="Franklin Gothic Book" pitchFamily="34" charset="0"/>
              </a:rPr>
              <a:t>Lk</a:t>
            </a:r>
            <a:r>
              <a:rPr lang="en-US" sz="1400" dirty="0" smtClean="0">
                <a:latin typeface="Franklin Gothic Book" pitchFamily="34" charset="0"/>
              </a:rPr>
              <a:t> 4:2).  </a:t>
            </a:r>
          </a:p>
          <a:p>
            <a:endParaRPr lang="en-US" sz="1400" dirty="0">
              <a:latin typeface="Franklin Gothic Book" pitchFamily="34" charset="0"/>
            </a:endParaRPr>
          </a:p>
          <a:p>
            <a:r>
              <a:rPr lang="en-US" sz="1400" dirty="0" smtClean="0">
                <a:latin typeface="Franklin Gothic Book" pitchFamily="34" charset="0"/>
              </a:rPr>
              <a:t>This word does not return to God empty, but achieves the end for which God sent it: </a:t>
            </a:r>
            <a:r>
              <a:rPr lang="en-US" sz="1400" dirty="0" smtClean="0">
                <a:solidFill>
                  <a:srgbClr val="FF0000"/>
                </a:solidFill>
                <a:latin typeface="Franklin Gothic Book" pitchFamily="34" charset="0"/>
                <a:sym typeface="Wingdings"/>
              </a:rPr>
              <a:t>(</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 </a:t>
            </a:r>
            <a:r>
              <a:rPr lang="en-US" sz="1400" b="1" dirty="0" smtClean="0">
                <a:latin typeface="Franklin Gothic Book" pitchFamily="34" charset="0"/>
              </a:rPr>
              <a:t>sanctification of the faithful</a:t>
            </a:r>
            <a:r>
              <a:rPr lang="en-US" sz="1400" dirty="0" smtClean="0">
                <a:latin typeface="Franklin Gothic Book" pitchFamily="34" charset="0"/>
              </a:rPr>
              <a:t>.  This is expressed in the Introduction to the </a:t>
            </a:r>
            <a:r>
              <a:rPr lang="en-US" sz="1400" i="1" dirty="0" smtClean="0">
                <a:latin typeface="Franklin Gothic Book" pitchFamily="34" charset="0"/>
              </a:rPr>
              <a:t>Lectionary for Mass</a:t>
            </a:r>
            <a:r>
              <a:rPr lang="en-US" sz="1400" dirty="0" smtClean="0">
                <a:latin typeface="Franklin Gothic Book" pitchFamily="34" charset="0"/>
              </a:rPr>
              <a:t>: “Always, however, Christ is present in his word, as he carries out the mystery of salvation, he sanctifies humanity and offers the Father perfect worship” (#4).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Therefore, the Lector is called to be an </a:t>
            </a:r>
            <a:r>
              <a:rPr lang="en-US" sz="1400" b="1" dirty="0" smtClean="0">
                <a:latin typeface="Franklin Gothic Book" pitchFamily="34" charset="0"/>
              </a:rPr>
              <a:t>instrument for God’s word</a:t>
            </a:r>
            <a:r>
              <a:rPr lang="en-US" sz="1400" dirty="0" smtClean="0">
                <a:latin typeface="Franklin Gothic Book" pitchFamily="34" charset="0"/>
              </a:rPr>
              <a:t>.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This responsibility requires “diving deeper” into the mystery of God’s presence and action in the world.</a:t>
            </a:r>
            <a:r>
              <a:rPr lang="en-US" sz="1400" dirty="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As Christians, we believe that “the word of the Lord” we hear proclaimed at Mass is made perfect in Christ,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r>
              <a:rPr lang="en-US" sz="1400" b="1" dirty="0" smtClean="0">
                <a:solidFill>
                  <a:srgbClr val="FF0000"/>
                </a:solidFill>
                <a:latin typeface="Franklin Gothic Book" pitchFamily="34" charset="0"/>
                <a:sym typeface="Wingdings"/>
              </a:rPr>
              <a:t> </a:t>
            </a:r>
            <a:r>
              <a:rPr lang="en-US" sz="1400" dirty="0" smtClean="0">
                <a:latin typeface="Franklin Gothic Book" pitchFamily="34" charset="0"/>
              </a:rPr>
              <a:t>and by listening to the word of God, we are disciples taught by the Master himself.</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We are continually </a:t>
            </a:r>
            <a:r>
              <a:rPr lang="en-US" sz="1400" b="1" dirty="0" smtClean="0">
                <a:latin typeface="Franklin Gothic Book" pitchFamily="34" charset="0"/>
              </a:rPr>
              <a:t>instructed and formed through Christ</a:t>
            </a:r>
            <a:r>
              <a:rPr lang="en-US" sz="1400" dirty="0" smtClean="0">
                <a:latin typeface="Franklin Gothic Book" pitchFamily="34" charset="0"/>
              </a:rPr>
              <a:t> to become better disciples in building the Kingdom of God.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As Lectors, our participation in that mystery of God’s Kingdom </a:t>
            </a:r>
            <a:r>
              <a:rPr lang="en-US" sz="1400" dirty="0" smtClean="0">
                <a:solidFill>
                  <a:srgbClr val="FF0000"/>
                </a:solidFill>
                <a:latin typeface="Franklin Gothic Book" pitchFamily="34" charset="0"/>
                <a:sym typeface="Wingdings"/>
              </a:rPr>
              <a:t>(</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means having an </a:t>
            </a:r>
            <a:r>
              <a:rPr lang="en-US" sz="1400" b="1" dirty="0" smtClean="0">
                <a:latin typeface="Franklin Gothic Book" pitchFamily="34" charset="0"/>
              </a:rPr>
              <a:t>awareness of the struggles</a:t>
            </a:r>
            <a:r>
              <a:rPr lang="en-US" sz="1400" dirty="0" smtClean="0">
                <a:latin typeface="Franklin Gothic Book" pitchFamily="34" charset="0"/>
              </a:rPr>
              <a:t> and needs of others so that we may announce the </a:t>
            </a:r>
            <a:r>
              <a:rPr lang="en-US" sz="1400" b="1" dirty="0" smtClean="0">
                <a:latin typeface="Franklin Gothic Book" pitchFamily="34" charset="0"/>
              </a:rPr>
              <a:t>Universal Prayer</a:t>
            </a:r>
            <a:r>
              <a:rPr lang="en-US" sz="1400" dirty="0" smtClean="0">
                <a:latin typeface="Franklin Gothic Book" pitchFamily="34" charset="0"/>
              </a:rPr>
              <a:t> or Intercessions with sincerity and empathy.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It means also being </a:t>
            </a:r>
            <a:r>
              <a:rPr lang="en-US" sz="1400" b="1" dirty="0" smtClean="0">
                <a:latin typeface="Franklin Gothic Book" pitchFamily="34" charset="0"/>
              </a:rPr>
              <a:t>attuned to the ongoing mission </a:t>
            </a:r>
            <a:r>
              <a:rPr lang="en-US" sz="1400" dirty="0" smtClean="0">
                <a:latin typeface="Franklin Gothic Book" pitchFamily="34" charset="0"/>
              </a:rPr>
              <a:t>of the parish if we are called upon to read the announcements at Mass.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As Lectors, then, </a:t>
            </a:r>
            <a:r>
              <a:rPr lang="en-US" sz="1400" b="1" dirty="0" smtClean="0">
                <a:latin typeface="Franklin Gothic Book" pitchFamily="34" charset="0"/>
              </a:rPr>
              <a:t>God’s word is the focus</a:t>
            </a:r>
            <a:r>
              <a:rPr lang="en-US" sz="1400" dirty="0" smtClean="0">
                <a:latin typeface="Franklin Gothic Book" pitchFamily="34" charset="0"/>
              </a:rPr>
              <a:t>, and </a:t>
            </a:r>
            <a:r>
              <a:rPr lang="en-US" sz="1400" b="1" dirty="0" smtClean="0">
                <a:latin typeface="Franklin Gothic Book" pitchFamily="34" charset="0"/>
              </a:rPr>
              <a:t>we are its servants</a:t>
            </a:r>
            <a:r>
              <a:rPr lang="en-US" sz="1400" dirty="0" smtClean="0">
                <a:latin typeface="Franklin Gothic Book" pitchFamily="34" charset="0"/>
              </a:rPr>
              <a:t>.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p>
          <a:p>
            <a:r>
              <a:rPr lang="en-US" sz="1400" dirty="0" smtClean="0">
                <a:latin typeface="Franklin Gothic Book" pitchFamily="34" charset="0"/>
              </a:rPr>
              <a:t>As mentioned earlier, through his Word proclaimed, God speaks to us here and now.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p>
          <a:p>
            <a:r>
              <a:rPr lang="en-US" sz="1400" dirty="0" smtClean="0">
                <a:latin typeface="Franklin Gothic Book" pitchFamily="34" charset="0"/>
              </a:rPr>
              <a:t> </a:t>
            </a:r>
          </a:p>
          <a:p>
            <a:r>
              <a:rPr lang="en-US" sz="1400" dirty="0" smtClean="0">
                <a:latin typeface="Franklin Gothic Book" pitchFamily="34" charset="0"/>
              </a:rPr>
              <a:t>The </a:t>
            </a:r>
            <a:r>
              <a:rPr lang="en-US" sz="1400" i="1" dirty="0" smtClean="0">
                <a:latin typeface="Franklin Gothic Book" pitchFamily="34" charset="0"/>
              </a:rPr>
              <a:t>General Instruction of the Roman Missal </a:t>
            </a:r>
            <a:r>
              <a:rPr lang="en-US" sz="1400" dirty="0" smtClean="0">
                <a:latin typeface="Franklin Gothic Book" pitchFamily="34" charset="0"/>
              </a:rPr>
              <a:t>explains that “When the Sacred Scriptures are read in the Church, God himself speaks to his people, and </a:t>
            </a:r>
            <a:r>
              <a:rPr lang="en-US" sz="1400" b="1" dirty="0" smtClean="0">
                <a:latin typeface="Franklin Gothic Book" pitchFamily="34" charset="0"/>
              </a:rPr>
              <a:t>Christ, present in his own word</a:t>
            </a:r>
            <a:r>
              <a:rPr lang="en-US" sz="1400" dirty="0" smtClean="0">
                <a:latin typeface="Franklin Gothic Book" pitchFamily="34" charset="0"/>
              </a:rPr>
              <a:t>, proclaims the Gospel” (#29).</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It is the </a:t>
            </a:r>
            <a:r>
              <a:rPr lang="en-US" sz="1400" b="1" dirty="0" smtClean="0">
                <a:latin typeface="Franklin Gothic Book" pitchFamily="34" charset="0"/>
              </a:rPr>
              <a:t>working of the Holy Spirit </a:t>
            </a:r>
            <a:r>
              <a:rPr lang="en-US" sz="1400" dirty="0" smtClean="0">
                <a:latin typeface="Franklin Gothic Book" pitchFamily="34" charset="0"/>
              </a:rPr>
              <a:t>that makes what we hear proclaimed at Mass take root and have an impact on us internally,</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and, although listening to God’s word unites the members of the Church gathered,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 </a:t>
            </a:r>
            <a:r>
              <a:rPr lang="en-US" sz="1400" b="1" dirty="0" smtClean="0">
                <a:latin typeface="Franklin Gothic Book" pitchFamily="34" charset="0"/>
              </a:rPr>
              <a:t>each person will hear the word uniquely</a:t>
            </a:r>
            <a:r>
              <a:rPr lang="en-US" sz="1400" dirty="0" smtClean="0">
                <a:latin typeface="Franklin Gothic Book" pitchFamily="34" charset="0"/>
              </a:rPr>
              <a:t> and be affected differently: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“For their part, the faithful at the celebration of Mass are to listen to the word of God with an inward and outward reverence that will bring them continuous growth in the spiritual life and draw them more deeply into the mystery which is celebrated” </a:t>
            </a:r>
            <a:r>
              <a:rPr lang="en-US" sz="1400" dirty="0">
                <a:latin typeface="Franklin Gothic Book" pitchFamily="34" charset="0"/>
              </a:rPr>
              <a:t>(</a:t>
            </a:r>
            <a:r>
              <a:rPr lang="en-US" sz="1400" i="1" dirty="0" smtClean="0">
                <a:latin typeface="Franklin Gothic Book" pitchFamily="34" charset="0"/>
              </a:rPr>
              <a:t>Lectionary for Mass </a:t>
            </a:r>
            <a:r>
              <a:rPr lang="en-US" sz="1400" dirty="0" smtClean="0">
                <a:latin typeface="Franklin Gothic Book" pitchFamily="34" charset="0"/>
              </a:rPr>
              <a:t>#45).</a:t>
            </a:r>
            <a:r>
              <a:rPr lang="en-US" sz="1400" dirty="0">
                <a:solidFill>
                  <a:srgbClr val="FF0000"/>
                </a:solidFill>
                <a:latin typeface="Franklin Gothic Book" pitchFamily="34" charset="0"/>
                <a:sym typeface="Wingdings"/>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Thus, having first encountered God in the Word themselves, lectors become the means by which God, through the Holy Spirit, speaks to the faithful. </a:t>
            </a:r>
            <a:r>
              <a:rPr lang="en-US" sz="1400" dirty="0">
                <a:solidFill>
                  <a:srgbClr val="FF0000"/>
                </a:solidFill>
                <a:latin typeface="Franklin Gothic Book" pitchFamily="34" charset="0"/>
                <a:sym typeface="Wingdings"/>
              </a:rPr>
              <a:t>(</a:t>
            </a:r>
            <a:r>
              <a:rPr lang="en-US" sz="1400" b="1" dirty="0">
                <a:solidFill>
                  <a:srgbClr val="FF0000"/>
                </a:solidFill>
                <a:latin typeface="Franklin Gothic Book" pitchFamily="34" charset="0"/>
                <a:sym typeface="Wingdings"/>
              </a:rPr>
              <a:t>)</a:t>
            </a:r>
            <a:r>
              <a:rPr lang="en-US" sz="1400" b="1" dirty="0">
                <a:latin typeface="Franklin Gothic Book" pitchFamily="34" charset="0"/>
              </a:rPr>
              <a:t> </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Bishop </a:t>
            </a:r>
            <a:r>
              <a:rPr lang="en-US" sz="1400" dirty="0" err="1" smtClean="0">
                <a:latin typeface="Franklin Gothic Book" pitchFamily="34" charset="0"/>
              </a:rPr>
              <a:t>Bambera</a:t>
            </a:r>
            <a:r>
              <a:rPr lang="en-US" sz="1400" dirty="0" smtClean="0">
                <a:latin typeface="Franklin Gothic Book" pitchFamily="34" charset="0"/>
              </a:rPr>
              <a:t>, in his pastoral vision, </a:t>
            </a:r>
            <a:r>
              <a:rPr lang="en-US" sz="1400" i="1" dirty="0" smtClean="0">
                <a:latin typeface="Franklin Gothic Book" pitchFamily="34" charset="0"/>
              </a:rPr>
              <a:t>Wounded and Loved, </a:t>
            </a:r>
            <a:r>
              <a:rPr lang="en-US" sz="1400" i="1" dirty="0" err="1" smtClean="0">
                <a:latin typeface="Franklin Gothic Book" pitchFamily="34" charset="0"/>
              </a:rPr>
              <a:t>Regathering</a:t>
            </a:r>
            <a:r>
              <a:rPr lang="en-US" sz="1400" i="1" dirty="0" smtClean="0">
                <a:latin typeface="Franklin Gothic Book" pitchFamily="34" charset="0"/>
              </a:rPr>
              <a:t> the Scattered</a:t>
            </a:r>
            <a:r>
              <a:rPr lang="en-US" sz="1400" dirty="0" smtClean="0">
                <a:latin typeface="Franklin Gothic Book" pitchFamily="34" charset="0"/>
              </a:rPr>
              <a:t> emphasizes the role of the Holy Spirit at work in the liturgy. </a:t>
            </a:r>
            <a:r>
              <a:rPr lang="en-US" sz="1400" dirty="0">
                <a:solidFill>
                  <a:srgbClr val="FF0000"/>
                </a:solidFill>
                <a:latin typeface="Franklin Gothic Book" pitchFamily="34" charset="0"/>
                <a:sym typeface="Wingdings"/>
              </a:rPr>
              <a:t>(</a:t>
            </a:r>
            <a:r>
              <a:rPr lang="en-US" sz="1400" b="1" dirty="0" smtClean="0">
                <a:solidFill>
                  <a:srgbClr val="FF0000"/>
                </a:solidFill>
                <a:latin typeface="Franklin Gothic Book" pitchFamily="34" charset="0"/>
                <a:sym typeface="Wingdings"/>
              </a:rPr>
              <a:t>)</a:t>
            </a:r>
            <a:r>
              <a:rPr lang="en-US" sz="1400" dirty="0" smtClean="0">
                <a:latin typeface="Franklin Gothic Book" pitchFamily="34" charset="0"/>
              </a:rPr>
              <a:t> As servant leaders who worship, he invites us to “help parishioners understand that the same </a:t>
            </a:r>
            <a:r>
              <a:rPr lang="en-US" sz="1400" b="1" dirty="0" smtClean="0">
                <a:latin typeface="Franklin Gothic Book" pitchFamily="34" charset="0"/>
              </a:rPr>
              <a:t>‘Spirit’ of the God </a:t>
            </a:r>
            <a:r>
              <a:rPr lang="en-US" sz="1400" dirty="0" smtClean="0">
                <a:latin typeface="Franklin Gothic Book" pitchFamily="34" charset="0"/>
              </a:rPr>
              <a:t>transforming the bread and wine at Eucharist is also </a:t>
            </a:r>
            <a:r>
              <a:rPr lang="en-US" sz="1400" b="1" dirty="0" smtClean="0">
                <a:latin typeface="Franklin Gothic Book" pitchFamily="34" charset="0"/>
              </a:rPr>
              <a:t>breathing life into our scripture </a:t>
            </a:r>
            <a:r>
              <a:rPr lang="en-US" sz="1400" dirty="0" smtClean="0">
                <a:latin typeface="Franklin Gothic Book" pitchFamily="34" charset="0"/>
              </a:rPr>
              <a:t>readings at Mass.” </a:t>
            </a:r>
            <a:r>
              <a:rPr lang="en-US" sz="1400" dirty="0" smtClean="0">
                <a:solidFill>
                  <a:srgbClr val="FF0000"/>
                </a:solidFill>
                <a:latin typeface="Franklin Gothic Book" pitchFamily="34" charset="0"/>
                <a:sym typeface="Wingdings"/>
              </a:rPr>
              <a:t>(</a:t>
            </a:r>
            <a:r>
              <a:rPr lang="en-US" sz="1400" b="1" dirty="0" smtClean="0">
                <a:solidFill>
                  <a:srgbClr val="FF0000"/>
                </a:solidFill>
                <a:latin typeface="Franklin Gothic Book" pitchFamily="34" charset="0"/>
                <a:sym typeface="Wingdings"/>
              </a:rPr>
              <a:t>)</a:t>
            </a:r>
            <a:r>
              <a:rPr lang="en-US" sz="1400" b="1" dirty="0" smtClean="0">
                <a:latin typeface="Franklin Gothic Book" pitchFamily="34" charset="0"/>
              </a:rPr>
              <a:t> </a:t>
            </a:r>
          </a:p>
          <a:p>
            <a:endParaRPr lang="en-US" sz="1400" b="1" dirty="0">
              <a:latin typeface="Franklin Gothic Book" pitchFamily="34" charset="0"/>
            </a:endParaRPr>
          </a:p>
          <a:p>
            <a:r>
              <a:rPr lang="en-US" sz="1400" dirty="0" smtClean="0">
                <a:latin typeface="Franklin Gothic Book" pitchFamily="34" charset="0"/>
              </a:rPr>
              <a:t>Finally, through the working of the Holy Spirit, “the word of God becomes the foundation of the liturgical celebration and the rule and support of all our life” </a:t>
            </a:r>
            <a:r>
              <a:rPr lang="en-US" sz="1400" dirty="0">
                <a:latin typeface="Franklin Gothic Book" pitchFamily="34" charset="0"/>
              </a:rPr>
              <a:t>(</a:t>
            </a:r>
            <a:r>
              <a:rPr lang="en-US" sz="1400" i="1" dirty="0" smtClean="0">
                <a:latin typeface="Franklin Gothic Book" pitchFamily="34" charset="0"/>
              </a:rPr>
              <a:t>Lectionary for Mass</a:t>
            </a:r>
            <a:r>
              <a:rPr lang="en-US" sz="1400" dirty="0" smtClean="0">
                <a:latin typeface="Franklin Gothic Book" pitchFamily="34" charset="0"/>
              </a:rPr>
              <a:t> #9.) </a:t>
            </a:r>
            <a:r>
              <a:rPr lang="en-US" sz="1400" dirty="0">
                <a:solidFill>
                  <a:srgbClr val="FF0000"/>
                </a:solidFill>
                <a:latin typeface="Franklin Gothic Book" pitchFamily="34" charset="0"/>
                <a:sym typeface="Wingdings"/>
              </a:rPr>
              <a:t>()</a:t>
            </a:r>
            <a:r>
              <a:rPr lang="en-US" sz="1400" dirty="0">
                <a:latin typeface="Franklin Gothic Book" pitchFamily="34" charset="0"/>
              </a:rPr>
              <a:t> </a:t>
            </a:r>
          </a:p>
          <a:p>
            <a:r>
              <a:rPr lang="en-US" sz="1400" b="1" dirty="0" smtClean="0">
                <a:latin typeface="Franklin Gothic Book" pitchFamily="34" charset="0"/>
              </a:rPr>
              <a:t> </a:t>
            </a:r>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latin typeface="Franklin Gothic Book" pitchFamily="34" charset="0"/>
              </a:rPr>
              <a:t>The </a:t>
            </a:r>
            <a:r>
              <a:rPr lang="en-US" sz="1400" b="1" dirty="0" smtClean="0">
                <a:latin typeface="Franklin Gothic Book" pitchFamily="34" charset="0"/>
              </a:rPr>
              <a:t>challenge today</a:t>
            </a:r>
            <a:r>
              <a:rPr lang="en-US" sz="1400" dirty="0" smtClean="0">
                <a:latin typeface="Franklin Gothic Book" pitchFamily="34" charset="0"/>
              </a:rPr>
              <a:t>, of course, is proclaiming the word of God effectively in a world bombarded with </a:t>
            </a:r>
            <a:r>
              <a:rPr lang="en-US" sz="1400" b="1" dirty="0" smtClean="0">
                <a:latin typeface="Franklin Gothic Book" pitchFamily="34" charset="0"/>
              </a:rPr>
              <a:t>nonstop media</a:t>
            </a:r>
            <a:r>
              <a:rPr lang="en-US" sz="1400" dirty="0" smtClean="0">
                <a:latin typeface="Franklin Gothic Book" pitchFamily="34" charset="0"/>
              </a:rPr>
              <a:t>. </a:t>
            </a:r>
            <a:r>
              <a:rPr lang="en-US" sz="1400" dirty="0">
                <a:solidFill>
                  <a:srgbClr val="FF0000"/>
                </a:solidFill>
                <a:latin typeface="Franklin Gothic Book" pitchFamily="34" charset="0"/>
                <a:sym typeface="Wingdings"/>
              </a:rPr>
              <a:t>(</a:t>
            </a:r>
            <a:r>
              <a:rPr lang="en-US" sz="1400" b="1" dirty="0" smtClean="0">
                <a:solidFill>
                  <a:srgbClr val="FF0000"/>
                </a:solidFill>
                <a:latin typeface="Franklin Gothic Book" pitchFamily="34" charset="0"/>
                <a:sym typeface="Wingdings"/>
              </a:rPr>
              <a:t>) </a:t>
            </a:r>
          </a:p>
          <a:p>
            <a:endParaRPr lang="en-US" sz="1400" b="1" dirty="0">
              <a:solidFill>
                <a:srgbClr val="FF0000"/>
              </a:solidFill>
              <a:latin typeface="Franklin Gothic Book" pitchFamily="34" charset="0"/>
              <a:sym typeface="Wingdings"/>
            </a:endParaRPr>
          </a:p>
          <a:p>
            <a:r>
              <a:rPr lang="en-US" sz="1400" dirty="0" smtClean="0">
                <a:latin typeface="Franklin Gothic Book" pitchFamily="34" charset="0"/>
              </a:rPr>
              <a:t>We’ve grown accustomed to professionals speaking in the news, television and cable programs, radio and online videos accessible at any hour of the day, </a:t>
            </a:r>
            <a:r>
              <a:rPr lang="en-US" sz="1400" dirty="0">
                <a:solidFill>
                  <a:srgbClr val="FF0000"/>
                </a:solidFill>
                <a:latin typeface="Franklin Gothic Book" pitchFamily="34" charset="0"/>
                <a:sym typeface="Wingdings"/>
              </a:rPr>
              <a:t>(</a:t>
            </a:r>
            <a:r>
              <a:rPr lang="en-US" sz="1400" b="1" dirty="0" smtClean="0">
                <a:solidFill>
                  <a:srgbClr val="FF0000"/>
                </a:solidFill>
                <a:latin typeface="Franklin Gothic Book" pitchFamily="34" charset="0"/>
                <a:sym typeface="Wingdings"/>
              </a:rPr>
              <a:t>) </a:t>
            </a:r>
            <a:r>
              <a:rPr lang="en-US" sz="1400" dirty="0" smtClean="0">
                <a:latin typeface="Franklin Gothic Book" pitchFamily="34" charset="0"/>
              </a:rPr>
              <a:t>not to mention the attention drawn to visuals of graphics and computer animation and fast-paced entertainment.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Despite all advances in technology and communication, </a:t>
            </a:r>
            <a:r>
              <a:rPr lang="en-US" sz="1400" b="1" dirty="0" smtClean="0">
                <a:latin typeface="Franklin Gothic Book" pitchFamily="34" charset="0"/>
              </a:rPr>
              <a:t>language spoken </a:t>
            </a:r>
            <a:r>
              <a:rPr lang="en-US" sz="1400" dirty="0" smtClean="0">
                <a:latin typeface="Franklin Gothic Book" pitchFamily="34" charset="0"/>
              </a:rPr>
              <a:t>is still the </a:t>
            </a:r>
            <a:r>
              <a:rPr lang="en-US" sz="1400" b="1" dirty="0" smtClean="0">
                <a:latin typeface="Franklin Gothic Book" pitchFamily="34" charset="0"/>
              </a:rPr>
              <a:t>primary form of communication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 human voice to the human ear is still the most significant and profound communication, and the power and significance of human speech is exemplified </a:t>
            </a:r>
            <a:r>
              <a:rPr lang="en-US" sz="1400" dirty="0" smtClean="0">
                <a:solidFill>
                  <a:srgbClr val="FF0000"/>
                </a:solidFill>
                <a:latin typeface="Franklin Gothic Book" pitchFamily="34" charset="0"/>
                <a:sym typeface="Wingdings"/>
              </a:rPr>
              <a:t>(</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whenever the words “Will you marry me?” are uttered,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whenever the news that a loved one has died is revealed,</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or a couple announces to their immediate family that they are expecting a child. </a:t>
            </a:r>
          </a:p>
          <a:p>
            <a:endParaRPr lang="en-US" sz="1400" dirty="0">
              <a:latin typeface="Franklin Gothic Book" pitchFamily="34" charset="0"/>
            </a:endParaRPr>
          </a:p>
          <a:p>
            <a:r>
              <a:rPr lang="en-US" sz="1400" dirty="0" smtClean="0">
                <a:latin typeface="Franklin Gothic Book" pitchFamily="34" charset="0"/>
              </a:rPr>
              <a:t>These are all intimate moments that must be shared “in person” and the word of God is no different.</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a:t>
            </a:r>
            <a:r>
              <a:rPr lang="en-US" sz="1400" b="1" dirty="0" smtClean="0">
                <a:latin typeface="Franklin Gothic Book" pitchFamily="34" charset="0"/>
              </a:rPr>
              <a:t>The immediacy of the word proclaimed</a:t>
            </a:r>
            <a:r>
              <a:rPr lang="en-US" sz="1400" dirty="0" smtClean="0">
                <a:latin typeface="Franklin Gothic Book" pitchFamily="34" charset="0"/>
              </a:rPr>
              <a:t> in liturgy is God speaking directly to the hearts and minds of his people through the power of the Holy Spirit.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Turning then to the </a:t>
            </a:r>
            <a:r>
              <a:rPr lang="en-US" sz="1400" b="1" dirty="0" smtClean="0">
                <a:latin typeface="Franklin Gothic Book" pitchFamily="34" charset="0"/>
              </a:rPr>
              <a:t>history of the ministry </a:t>
            </a:r>
            <a:r>
              <a:rPr lang="en-US" sz="1400" dirty="0" smtClean="0">
                <a:latin typeface="Franklin Gothic Book" pitchFamily="34" charset="0"/>
              </a:rPr>
              <a:t>of lector,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we find that, in early Christianity,</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the various roles of bishops, deacons and other ministries began to evolve.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There are several documents that reference an </a:t>
            </a:r>
            <a:r>
              <a:rPr lang="en-US" sz="1400" b="1" dirty="0" smtClean="0">
                <a:latin typeface="Franklin Gothic Book" pitchFamily="34" charset="0"/>
              </a:rPr>
              <a:t>“order” and installation of lectors </a:t>
            </a:r>
            <a:r>
              <a:rPr lang="en-US" sz="1400" dirty="0" smtClean="0">
                <a:latin typeface="Franklin Gothic Book" pitchFamily="34" charset="0"/>
              </a:rPr>
              <a:t>in the Church at this time.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Similar to the  Jewish synagogue worship, </a:t>
            </a:r>
            <a:r>
              <a:rPr lang="en-US" sz="1400" b="1" dirty="0" smtClean="0">
                <a:latin typeface="Franklin Gothic Book" pitchFamily="34" charset="0"/>
              </a:rPr>
              <a:t>readings were probably “</a:t>
            </a:r>
            <a:r>
              <a:rPr lang="en-US" sz="1400" b="1" dirty="0" err="1" smtClean="0">
                <a:latin typeface="Franklin Gothic Book" pitchFamily="34" charset="0"/>
              </a:rPr>
              <a:t>cantillated</a:t>
            </a:r>
            <a:r>
              <a:rPr lang="en-US" sz="1400" b="1" dirty="0" smtClean="0">
                <a:latin typeface="Franklin Gothic Book" pitchFamily="34" charset="0"/>
              </a:rPr>
              <a:t>”</a:t>
            </a:r>
            <a:r>
              <a:rPr lang="en-US" sz="1400" dirty="0" smtClean="0">
                <a:latin typeface="Franklin Gothic Book" pitchFamily="34" charset="0"/>
              </a:rPr>
              <a:t> meaning they were proclaimed using a form heightened speech, similar to chanting, but not as musical.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During this period, </a:t>
            </a:r>
            <a:r>
              <a:rPr lang="en-US" sz="1400" b="1" dirty="0" smtClean="0">
                <a:latin typeface="Franklin Gothic Book" pitchFamily="34" charset="0"/>
              </a:rPr>
              <a:t>the canon of Scripture</a:t>
            </a:r>
            <a:r>
              <a:rPr lang="en-US" sz="1400" dirty="0" smtClean="0">
                <a:latin typeface="Franklin Gothic Book" pitchFamily="34" charset="0"/>
              </a:rPr>
              <a:t>, or those books and letters considered genuine and divinely inspired were officially recognized by the Church.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5253" y="4570730"/>
            <a:ext cx="5997787" cy="4028440"/>
          </a:xfrm>
        </p:spPr>
        <p:txBody>
          <a:bodyPr>
            <a:normAutofit/>
          </a:bodyPr>
          <a:lstStyle/>
          <a:p>
            <a:r>
              <a:rPr lang="en-US" sz="1400" dirty="0" smtClean="0">
                <a:latin typeface="Franklin Gothic Book" pitchFamily="34" charset="0"/>
              </a:rPr>
              <a:t>In Part II,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we will examine the </a:t>
            </a:r>
            <a:r>
              <a:rPr lang="en-US" sz="1400" b="1" dirty="0" smtClean="0">
                <a:latin typeface="Franklin Gothic Book" pitchFamily="34" charset="0"/>
                <a:sym typeface="Wingdings"/>
              </a:rPr>
              <a:t>procedures for serving</a:t>
            </a:r>
            <a:r>
              <a:rPr lang="en-US" sz="1400" dirty="0" smtClean="0">
                <a:latin typeface="Franklin Gothic Book" pitchFamily="34" charset="0"/>
                <a:sym typeface="Wingdings"/>
              </a:rPr>
              <a:t> as a Lector at Mass, that includes ways to </a:t>
            </a:r>
            <a:r>
              <a:rPr lang="en-US" sz="1400" b="1" dirty="0" smtClean="0">
                <a:latin typeface="Franklin Gothic Book" pitchFamily="34" charset="0"/>
                <a:sym typeface="Wingdings"/>
              </a:rPr>
              <a:t>prepare for </a:t>
            </a:r>
            <a:r>
              <a:rPr lang="en-US" sz="1400" dirty="0" smtClean="0">
                <a:latin typeface="Franklin Gothic Book" pitchFamily="34" charset="0"/>
                <a:sym typeface="Wingdings"/>
              </a:rPr>
              <a:t>your ministry, general practices </a:t>
            </a:r>
            <a:r>
              <a:rPr lang="en-US" sz="1400" b="1" dirty="0" smtClean="0">
                <a:latin typeface="Franklin Gothic Book" pitchFamily="34" charset="0"/>
                <a:sym typeface="Wingdings"/>
              </a:rPr>
              <a:t>before and during Mass</a:t>
            </a:r>
            <a:r>
              <a:rPr lang="en-US" sz="1400" dirty="0" smtClean="0">
                <a:latin typeface="Franklin Gothic Book" pitchFamily="34" charset="0"/>
                <a:sym typeface="Wingdings"/>
              </a:rPr>
              <a:t> that may be adapted in your particular parish as well as potential “problems” or issues you may encounter when serving as a Lector.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We will cover </a:t>
            </a:r>
            <a:r>
              <a:rPr lang="en-US" sz="1400" b="1" dirty="0" smtClean="0">
                <a:latin typeface="Franklin Gothic Book" pitchFamily="34" charset="0"/>
                <a:sym typeface="Wingdings"/>
              </a:rPr>
              <a:t>other aspects of the ministry </a:t>
            </a:r>
            <a:r>
              <a:rPr lang="en-US" sz="1400" dirty="0" smtClean="0">
                <a:latin typeface="Franklin Gothic Book" pitchFamily="34" charset="0"/>
                <a:sym typeface="Wingdings"/>
              </a:rPr>
              <a:t>that you will need to know about and then continue with the practicum. </a:t>
            </a:r>
            <a:r>
              <a:rPr lang="en-US" sz="1400" dirty="0" smtClean="0">
                <a:solidFill>
                  <a:srgbClr val="FF0000"/>
                </a:solidFill>
                <a:latin typeface="Franklin Gothic Book" pitchFamily="34" charset="0"/>
                <a:sym typeface="Wingdings"/>
              </a:rPr>
              <a:t>()</a:t>
            </a:r>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During this time, Christians </a:t>
            </a:r>
            <a:r>
              <a:rPr lang="en-US" sz="1400" b="1" dirty="0" smtClean="0">
                <a:latin typeface="Franklin Gothic Book" pitchFamily="34" charset="0"/>
              </a:rPr>
              <a:t>venerated Scripture </a:t>
            </a:r>
            <a:r>
              <a:rPr lang="en-US" sz="1400" dirty="0" smtClean="0">
                <a:latin typeface="Franklin Gothic Book" pitchFamily="34" charset="0"/>
              </a:rPr>
              <a:t>similar to the way the Torah scrolls were venerated in the Jewish tradition.</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There are references to </a:t>
            </a:r>
            <a:r>
              <a:rPr lang="en-US" sz="1400" b="1" dirty="0" smtClean="0">
                <a:latin typeface="Franklin Gothic Book" pitchFamily="34" charset="0"/>
              </a:rPr>
              <a:t>lectors</a:t>
            </a:r>
            <a:r>
              <a:rPr lang="en-US" sz="1400" dirty="0" smtClean="0">
                <a:latin typeface="Franklin Gothic Book" pitchFamily="34" charset="0"/>
              </a:rPr>
              <a:t> entrusted with keeping and protecting the word of God, so that they were </a:t>
            </a:r>
            <a:r>
              <a:rPr lang="en-US" sz="1400" b="1" dirty="0" smtClean="0">
                <a:latin typeface="Franklin Gothic Book" pitchFamily="34" charset="0"/>
              </a:rPr>
              <a:t>considered the “guardians” of the Scripture</a:t>
            </a:r>
            <a:r>
              <a:rPr lang="en-US" sz="1400" dirty="0" smtClean="0">
                <a:latin typeface="Franklin Gothic Book" pitchFamily="34" charset="0"/>
              </a:rPr>
              <a:t>.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These texts were also kept in special chests or cabinets called </a:t>
            </a:r>
            <a:r>
              <a:rPr lang="en-US" sz="1400" i="1" dirty="0" err="1" smtClean="0">
                <a:latin typeface="Franklin Gothic Book" pitchFamily="34" charset="0"/>
              </a:rPr>
              <a:t>amaria</a:t>
            </a:r>
            <a:r>
              <a:rPr lang="en-US" sz="1400" dirty="0" smtClean="0">
                <a:latin typeface="Franklin Gothic Book" pitchFamily="34" charset="0"/>
              </a:rPr>
              <a:t>.</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One of the earliest accounts of the Eucharist during this time comes to us from St. Justin Martyr in his </a:t>
            </a:r>
            <a:r>
              <a:rPr lang="en-US" sz="1400" i="1" dirty="0" smtClean="0">
                <a:latin typeface="Franklin Gothic Book" pitchFamily="34" charset="0"/>
              </a:rPr>
              <a:t>First Apology</a:t>
            </a:r>
            <a:r>
              <a:rPr lang="en-US" sz="1400" dirty="0" smtClean="0">
                <a:latin typeface="Franklin Gothic Book" pitchFamily="34" charset="0"/>
              </a:rPr>
              <a:t>.  In describing the first part of Eucharist, he writes,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“The records of the apostles or writings of the prophets are read for as long as time allows.  Then, when the reader has finished, the president in a discourse admonishes [us] to imitate these good things.”  Even from the earliest days of Christianity, the word of God was proclaimed by a reader, and the presider would break open God’s word to instruct and form the faithful.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smtClean="0">
              <a:solidFill>
                <a:srgbClr val="FF0000"/>
              </a:solidFill>
              <a:latin typeface="Franklin Gothic Book" pitchFamily="34" charset="0"/>
              <a:sym typeface="Wingdings"/>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Following the legalization of Christianity in the Roman Empire under Constantine,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 </a:t>
            </a:r>
            <a:r>
              <a:rPr lang="en-US" sz="1400" b="1" dirty="0" smtClean="0">
                <a:latin typeface="Franklin Gothic Book" pitchFamily="34" charset="0"/>
              </a:rPr>
              <a:t>the fixed ministry of lector </a:t>
            </a:r>
            <a:r>
              <a:rPr lang="en-US" sz="1400" dirty="0" smtClean="0">
                <a:latin typeface="Franklin Gothic Book" pitchFamily="34" charset="0"/>
              </a:rPr>
              <a:t>is documented in a number of sources.</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The readings were still proclaimed as </a:t>
            </a:r>
            <a:r>
              <a:rPr lang="en-US" sz="1400" dirty="0" err="1" smtClean="0">
                <a:latin typeface="Franklin Gothic Book" pitchFamily="34" charset="0"/>
              </a:rPr>
              <a:t>cantillation</a:t>
            </a:r>
            <a:r>
              <a:rPr lang="en-US" sz="1400" dirty="0" smtClean="0">
                <a:latin typeface="Franklin Gothic Book" pitchFamily="34" charset="0"/>
              </a:rPr>
              <a:t>, but now is referred to distinctively as </a:t>
            </a:r>
            <a:r>
              <a:rPr lang="en-US" sz="1400" b="1" dirty="0" smtClean="0">
                <a:latin typeface="Franklin Gothic Book" pitchFamily="34" charset="0"/>
              </a:rPr>
              <a:t>“lector chant” </a:t>
            </a:r>
            <a:r>
              <a:rPr lang="en-US" sz="1400" dirty="0" smtClean="0">
                <a:latin typeface="Franklin Gothic Book" pitchFamily="34" charset="0"/>
              </a:rPr>
              <a:t>to </a:t>
            </a:r>
            <a:r>
              <a:rPr lang="en-US" sz="1400" dirty="0" smtClean="0">
                <a:latin typeface="Franklin Gothic Book" pitchFamily="34" charset="0"/>
              </a:rPr>
              <a:t>separate </a:t>
            </a:r>
            <a:r>
              <a:rPr lang="en-US" sz="1400" dirty="0" smtClean="0">
                <a:latin typeface="Franklin Gothic Book" pitchFamily="34" charset="0"/>
              </a:rPr>
              <a:t>it from the other sung parts of the Eucharist.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Christianity would now inherit larger public buildings for worship called “basilicas” with cleared spaces and </a:t>
            </a:r>
            <a:r>
              <a:rPr lang="en-US" sz="1400" b="1" dirty="0" smtClean="0">
                <a:latin typeface="Franklin Gothic Book" pitchFamily="34" charset="0"/>
              </a:rPr>
              <a:t>“ambos” </a:t>
            </a:r>
            <a:r>
              <a:rPr lang="en-US" sz="1400" dirty="0" smtClean="0">
                <a:latin typeface="Franklin Gothic Book" pitchFamily="34" charset="0"/>
              </a:rPr>
              <a:t>reserved for the proclamation of God’s word.</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Psalms emerged as more musical than the other readings at Eucharist, and were reserved to the “psalmist.”</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Eventually, the </a:t>
            </a:r>
            <a:r>
              <a:rPr lang="en-US" sz="1400" b="1" dirty="0" smtClean="0">
                <a:latin typeface="Franklin Gothic Book" pitchFamily="34" charset="0"/>
              </a:rPr>
              <a:t>reverence for the Scriptures grew </a:t>
            </a:r>
            <a:r>
              <a:rPr lang="en-US" sz="1400" dirty="0" smtClean="0">
                <a:latin typeface="Franklin Gothic Book" pitchFamily="34" charset="0"/>
              </a:rPr>
              <a:t>so that the ministry of </a:t>
            </a:r>
            <a:r>
              <a:rPr lang="en-US" sz="1400" b="1" dirty="0" smtClean="0">
                <a:latin typeface="Franklin Gothic Book" pitchFamily="34" charset="0"/>
              </a:rPr>
              <a:t>lector was replaced by higher ranking clergy</a:t>
            </a:r>
            <a:r>
              <a:rPr lang="en-US" sz="1400" dirty="0" smtClean="0">
                <a:latin typeface="Franklin Gothic Book" pitchFamily="34" charset="0"/>
              </a:rPr>
              <a:t>, with the deacons responsible for reading the gospel.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p:txBody>
      </p:sp>
      <p:sp>
        <p:nvSpPr>
          <p:cNvPr id="4" name="Slide Number Placeholder 3"/>
          <p:cNvSpPr>
            <a:spLocks noGrp="1"/>
          </p:cNvSpPr>
          <p:nvPr>
            <p:ph type="sldNum" sz="quarter" idx="10"/>
          </p:nvPr>
        </p:nvSpPr>
        <p:spPr/>
        <p:txBody>
          <a:bodyPr/>
          <a:lstStyle/>
          <a:p>
            <a:fld id="{348F2FE7-9136-4846-9B73-0EE6960CF42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From the middle of the eighth century until the twentieth century,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the ministry of lector was </a:t>
            </a:r>
            <a:r>
              <a:rPr lang="en-US" sz="1400" b="1" dirty="0" smtClean="0">
                <a:latin typeface="Franklin Gothic Book" pitchFamily="34" charset="0"/>
              </a:rPr>
              <a:t>reserved exclusively to the clergy </a:t>
            </a:r>
            <a:r>
              <a:rPr lang="en-US" sz="1400" dirty="0" smtClean="0">
                <a:latin typeface="Franklin Gothic Book" pitchFamily="34" charset="0"/>
              </a:rPr>
              <a:t>or those in </a:t>
            </a:r>
            <a:r>
              <a:rPr lang="en-US" sz="1400" b="1" dirty="0" smtClean="0">
                <a:latin typeface="Franklin Gothic Book" pitchFamily="34" charset="0"/>
              </a:rPr>
              <a:t>minor orders</a:t>
            </a:r>
            <a:r>
              <a:rPr lang="en-US" sz="1400" dirty="0" smtClean="0">
                <a:latin typeface="Franklin Gothic Book" pitchFamily="34" charset="0"/>
              </a:rPr>
              <a:t>, serving as a gradual step towards ordained priesthood.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Following the reforms of the Second Vatican Council,</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a:t>
            </a:r>
            <a:r>
              <a:rPr lang="en-US" sz="1400" dirty="0" smtClean="0">
                <a:latin typeface="Franklin Gothic Book" pitchFamily="34" charset="0"/>
              </a:rPr>
              <a:t>Pope </a:t>
            </a:r>
            <a:r>
              <a:rPr lang="en-US" sz="1400" dirty="0" smtClean="0">
                <a:latin typeface="Franklin Gothic Book" pitchFamily="34" charset="0"/>
              </a:rPr>
              <a:t>Paul VI, in the document </a:t>
            </a:r>
            <a:r>
              <a:rPr lang="en-US" sz="1400" b="1" i="1" dirty="0" err="1" smtClean="0">
                <a:latin typeface="Franklin Gothic Book" pitchFamily="34" charset="0"/>
              </a:rPr>
              <a:t>Ministeria</a:t>
            </a:r>
            <a:r>
              <a:rPr lang="en-US" sz="1400" b="1" i="1" dirty="0" smtClean="0">
                <a:latin typeface="Franklin Gothic Book" pitchFamily="34" charset="0"/>
              </a:rPr>
              <a:t> </a:t>
            </a:r>
            <a:r>
              <a:rPr lang="en-US" sz="1400" b="1" i="1" dirty="0" err="1" smtClean="0">
                <a:latin typeface="Franklin Gothic Book" pitchFamily="34" charset="0"/>
              </a:rPr>
              <a:t>Quaedam</a:t>
            </a:r>
            <a:r>
              <a:rPr lang="en-US" sz="1400" dirty="0" smtClean="0">
                <a:latin typeface="Franklin Gothic Book" pitchFamily="34" charset="0"/>
              </a:rPr>
              <a:t>, declared that the </a:t>
            </a:r>
            <a:r>
              <a:rPr lang="en-US" sz="1400" b="1" dirty="0" smtClean="0">
                <a:latin typeface="Franklin Gothic Book" pitchFamily="34" charset="0"/>
              </a:rPr>
              <a:t>minor orders were now called </a:t>
            </a:r>
            <a:r>
              <a:rPr lang="en-US" sz="1400" b="1" i="1" dirty="0" smtClean="0">
                <a:latin typeface="Franklin Gothic Book" pitchFamily="34" charset="0"/>
              </a:rPr>
              <a:t>ministries</a:t>
            </a:r>
            <a:r>
              <a:rPr lang="en-US" sz="1400" dirty="0" smtClean="0">
                <a:latin typeface="Franklin Gothic Book" pitchFamily="34" charset="0"/>
              </a:rPr>
              <a:t>,</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and these ministries, including reader, are </a:t>
            </a:r>
            <a:r>
              <a:rPr lang="en-US" sz="1400" b="1" dirty="0" smtClean="0">
                <a:latin typeface="Franklin Gothic Book" pitchFamily="34" charset="0"/>
              </a:rPr>
              <a:t>open to lay Christians</a:t>
            </a:r>
            <a:r>
              <a:rPr lang="en-US" sz="1400" dirty="0" smtClean="0">
                <a:latin typeface="Franklin Gothic Book" pitchFamily="34" charset="0"/>
              </a:rPr>
              <a:t>.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However, Paul VI kept reader as </a:t>
            </a:r>
            <a:r>
              <a:rPr lang="en-US" sz="1400" b="1" dirty="0" smtClean="0">
                <a:latin typeface="Franklin Gothic Book" pitchFamily="34" charset="0"/>
              </a:rPr>
              <a:t>an instituted role for candidates pursuing ordained ministry</a:t>
            </a:r>
            <a:r>
              <a:rPr lang="en-US" sz="1400" dirty="0" smtClean="0">
                <a:latin typeface="Franklin Gothic Book" pitchFamily="34" charset="0"/>
              </a:rPr>
              <a:t>,</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and those who are instituted by the bishop for this role are the proper ministers at liturgy.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a:p>
            <a:r>
              <a:rPr lang="en-US" sz="1400" b="1" dirty="0" smtClean="0">
                <a:latin typeface="Franklin Gothic Book" pitchFamily="34" charset="0"/>
              </a:rPr>
              <a:t>Lay men and women </a:t>
            </a:r>
            <a:r>
              <a:rPr lang="en-US" sz="1400" dirty="0" smtClean="0">
                <a:latin typeface="Franklin Gothic Book" pitchFamily="34" charset="0"/>
              </a:rPr>
              <a:t>share in this ministry as </a:t>
            </a:r>
            <a:r>
              <a:rPr lang="en-US" sz="1400" b="1" dirty="0" smtClean="0">
                <a:latin typeface="Franklin Gothic Book" pitchFamily="34" charset="0"/>
              </a:rPr>
              <a:t>non-instituted lectors </a:t>
            </a:r>
            <a:r>
              <a:rPr lang="en-US" sz="1400" dirty="0" smtClean="0">
                <a:latin typeface="Franklin Gothic Book" pitchFamily="34" charset="0"/>
              </a:rPr>
              <a:t>commissioned for this service.</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a:t>
            </a:r>
          </a:p>
        </p:txBody>
      </p:sp>
      <p:sp>
        <p:nvSpPr>
          <p:cNvPr id="4" name="Slide Number Placeholder 3"/>
          <p:cNvSpPr>
            <a:spLocks noGrp="1"/>
          </p:cNvSpPr>
          <p:nvPr>
            <p:ph type="sldNum" sz="quarter" idx="10"/>
          </p:nvPr>
        </p:nvSpPr>
        <p:spPr/>
        <p:txBody>
          <a:bodyPr/>
          <a:lstStyle/>
          <a:p>
            <a:fld id="{348F2FE7-9136-4846-9B73-0EE6960CF42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The current </a:t>
            </a:r>
            <a:r>
              <a:rPr lang="en-US" sz="1400" i="1" dirty="0" smtClean="0">
                <a:latin typeface="Franklin Gothic Book" pitchFamily="34" charset="0"/>
              </a:rPr>
              <a:t>General Instruction of the Roman Missal</a:t>
            </a:r>
            <a:r>
              <a:rPr lang="en-US" sz="1400" dirty="0" smtClean="0">
                <a:latin typeface="Franklin Gothic Book" pitchFamily="34" charset="0"/>
              </a:rPr>
              <a:t>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emphasizes that the tradition of proclaiming the readings is </a:t>
            </a:r>
            <a:r>
              <a:rPr lang="en-US" sz="1400" b="1" dirty="0" smtClean="0">
                <a:latin typeface="Franklin Gothic Book" pitchFamily="34" charset="0"/>
              </a:rPr>
              <a:t>not a presidential function but a ministerial one</a:t>
            </a:r>
            <a:r>
              <a:rPr lang="en-US" sz="1400" dirty="0" smtClean="0">
                <a:latin typeface="Franklin Gothic Book" pitchFamily="34" charset="0"/>
              </a:rPr>
              <a:t>, but acknowledges the role of instituted and non-instituted lectors: </a:t>
            </a:r>
            <a:r>
              <a:rPr lang="en-US" sz="1400" dirty="0">
                <a:solidFill>
                  <a:srgbClr val="FF0000"/>
                </a:solidFill>
                <a:latin typeface="Franklin Gothic Book" pitchFamily="34" charset="0"/>
                <a:sym typeface="Wingdings"/>
              </a:rPr>
              <a:t>() </a:t>
            </a:r>
            <a:endParaRPr lang="en-US" sz="1400" dirty="0" smtClean="0">
              <a:solidFill>
                <a:srgbClr val="FF0000"/>
              </a:solidFill>
              <a:latin typeface="Franklin Gothic Book" pitchFamily="34" charset="0"/>
              <a:sym typeface="Wingdings"/>
            </a:endParaRPr>
          </a:p>
          <a:p>
            <a:endParaRPr lang="en-US" sz="1400" dirty="0">
              <a:solidFill>
                <a:srgbClr val="FF0000"/>
              </a:solidFill>
              <a:latin typeface="Franklin Gothic Book" pitchFamily="34" charset="0"/>
              <a:sym typeface="Wingdings"/>
            </a:endParaRPr>
          </a:p>
          <a:p>
            <a:r>
              <a:rPr lang="en-US" sz="1400" dirty="0" smtClean="0">
                <a:latin typeface="Franklin Gothic Book" pitchFamily="34" charset="0"/>
              </a:rPr>
              <a:t>“In the absence of an instituted lector, other laypersons may be commissioned to proclaim the readings from Sacred Scripture, people who are truly suited to carrying out this function and carefully prepared, so that by their hearing the readings from the sacred texts the faithful may conceive in their hearts a sweet and living affection for Sacred Scripture” (#101).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p>
          <a:p>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The Second Vatican Council in the 1960s had a profound impact on the use of </a:t>
            </a:r>
            <a:r>
              <a:rPr lang="en-US" sz="1400" b="1" dirty="0" smtClean="0">
                <a:latin typeface="Franklin Gothic Book" pitchFamily="34" charset="0"/>
              </a:rPr>
              <a:t>Scripture at Mass</a:t>
            </a:r>
            <a:r>
              <a:rPr lang="en-US" sz="1400" dirty="0" smtClean="0">
                <a:latin typeface="Franklin Gothic Book" pitchFamily="34" charset="0"/>
              </a:rPr>
              <a:t>.</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Previously, there were only two readings read at each Mass,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and the same cycle of readings was ready every year.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The reforms of the Council led to a </a:t>
            </a:r>
            <a:r>
              <a:rPr lang="en-US" sz="1400" b="1" dirty="0" smtClean="0">
                <a:latin typeface="Franklin Gothic Book" pitchFamily="34" charset="0"/>
              </a:rPr>
              <a:t>greater expansion </a:t>
            </a:r>
            <a:r>
              <a:rPr lang="en-US" sz="1400" dirty="0" smtClean="0">
                <a:latin typeface="Franklin Gothic Book" pitchFamily="34" charset="0"/>
              </a:rPr>
              <a:t>of the use of Scripture at Mass.  The goal of this reform is stated in the </a:t>
            </a:r>
            <a:r>
              <a:rPr lang="en-US" sz="1400" i="1" dirty="0" smtClean="0">
                <a:latin typeface="Franklin Gothic Book" pitchFamily="34" charset="0"/>
              </a:rPr>
              <a:t>Constitution on the Sacred Liturgy</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“The treasures of the bible are to be opened up more lavishly, so that richer fare may be provided for the faithful at the table of God’s word.  In this way a more representative portion of the holy scriptures will be read to the people in the course of a prescribed number of years” (51).</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This goal would result in a much larger perspective on the mysteries of our faith.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This expansion of the Church’s Lectionary cycle is based on the </a:t>
            </a:r>
            <a:r>
              <a:rPr lang="en-US" sz="1400" b="1" dirty="0" smtClean="0">
                <a:latin typeface="Franklin Gothic Book" pitchFamily="34" charset="0"/>
              </a:rPr>
              <a:t>liturgical year</a:t>
            </a:r>
            <a:r>
              <a:rPr lang="en-US" sz="1400" dirty="0" smtClean="0">
                <a:latin typeface="Franklin Gothic Book" pitchFamily="34" charset="0"/>
              </a:rPr>
              <a:t>, which celebrates the central mysteries of our faith in their fullness.</a:t>
            </a:r>
          </a:p>
          <a:p>
            <a:r>
              <a:rPr lang="en-US" sz="1400" dirty="0" smtClean="0">
                <a:latin typeface="Franklin Gothic Book" pitchFamily="34" charset="0"/>
              </a:rPr>
              <a:t>This year contains several seasons that each focus on a particular aspect of our faith: </a:t>
            </a:r>
            <a:r>
              <a:rPr lang="en-US" sz="1400" dirty="0" smtClean="0">
                <a:solidFill>
                  <a:srgbClr val="FF0000"/>
                </a:solidFill>
                <a:latin typeface="Franklin Gothic Book" pitchFamily="34" charset="0"/>
                <a:sym typeface="Wingdings"/>
              </a:rPr>
              <a:t>(</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The </a:t>
            </a:r>
            <a:r>
              <a:rPr lang="en-US" sz="1400" b="1" dirty="0" smtClean="0">
                <a:latin typeface="Franklin Gothic Book" pitchFamily="34" charset="0"/>
              </a:rPr>
              <a:t>Advent and Christmas seasons </a:t>
            </a:r>
            <a:r>
              <a:rPr lang="en-US" sz="1400" dirty="0" smtClean="0">
                <a:latin typeface="Franklin Gothic Book" pitchFamily="34" charset="0"/>
              </a:rPr>
              <a:t>center on Christ’s final coming and then shifts to remember Christ’s first coming in Bethlehem.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The season of </a:t>
            </a:r>
            <a:r>
              <a:rPr lang="en-US" sz="1400" b="1" dirty="0" smtClean="0">
                <a:latin typeface="Franklin Gothic Book" pitchFamily="34" charset="0"/>
              </a:rPr>
              <a:t>Ordinary Time </a:t>
            </a:r>
            <a:r>
              <a:rPr lang="en-US" sz="1400" dirty="0" smtClean="0">
                <a:latin typeface="Franklin Gothic Book" pitchFamily="34" charset="0"/>
              </a:rPr>
              <a:t>begins in the winter and lasts for a few weeks when the focus is on the beginning of the Kingdom of God.</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a:t>
            </a:r>
            <a:r>
              <a:rPr lang="en-US" sz="1400" b="1" dirty="0" smtClean="0">
                <a:latin typeface="Franklin Gothic Book" pitchFamily="34" charset="0"/>
              </a:rPr>
              <a:t>Lent</a:t>
            </a:r>
            <a:r>
              <a:rPr lang="en-US" sz="1400" dirty="0" smtClean="0">
                <a:latin typeface="Franklin Gothic Book" pitchFamily="34" charset="0"/>
              </a:rPr>
              <a:t> focuses our attention on the price of discipleship and our struggle with sin.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The </a:t>
            </a:r>
            <a:r>
              <a:rPr lang="en-US" sz="1400" b="1" dirty="0" smtClean="0">
                <a:latin typeface="Franklin Gothic Book" pitchFamily="34" charset="0"/>
              </a:rPr>
              <a:t>Easter season </a:t>
            </a:r>
            <a:r>
              <a:rPr lang="en-US" sz="1400" dirty="0" smtClean="0">
                <a:latin typeface="Franklin Gothic Book" pitchFamily="34" charset="0"/>
              </a:rPr>
              <a:t>concentrates on all of creation made new through the resurrection of Christ.</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Returning to Ordinary Time again in the summer, we celebrate the growth of the Kingdom of God and learn what it means to be Christ’s disciples in that Kingdom.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Throughout the Liturgical Year though, </a:t>
            </a:r>
            <a:r>
              <a:rPr lang="en-US" sz="1400" b="1" dirty="0" smtClean="0">
                <a:latin typeface="Franklin Gothic Book" pitchFamily="34" charset="0"/>
              </a:rPr>
              <a:t>Sunday is the primary day </a:t>
            </a:r>
            <a:r>
              <a:rPr lang="en-US" sz="1400" dirty="0" smtClean="0">
                <a:latin typeface="Franklin Gothic Book" pitchFamily="34" charset="0"/>
              </a:rPr>
              <a:t>for worship, since it is the day of the Lord’s Resurrection.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latin typeface="Franklin Gothic Book" pitchFamily="34" charset="0"/>
              </a:rPr>
              <a:t>Based on the liturgical year then, the </a:t>
            </a:r>
            <a:r>
              <a:rPr lang="en-US" sz="1400" b="1" dirty="0" smtClean="0">
                <a:latin typeface="Franklin Gothic Book" pitchFamily="34" charset="0"/>
              </a:rPr>
              <a:t>Lectionary Cycle </a:t>
            </a:r>
            <a:r>
              <a:rPr lang="en-US" sz="1400" dirty="0" smtClean="0">
                <a:latin typeface="Franklin Gothic Book" pitchFamily="34" charset="0"/>
              </a:rPr>
              <a:t>was expanded to a </a:t>
            </a:r>
            <a:r>
              <a:rPr lang="en-US" sz="1400" b="1" dirty="0" smtClean="0">
                <a:latin typeface="Franklin Gothic Book" pitchFamily="34" charset="0"/>
              </a:rPr>
              <a:t>three year cycle for Sundays</a:t>
            </a:r>
            <a:r>
              <a:rPr lang="en-US" sz="1400" dirty="0" smtClean="0">
                <a:latin typeface="Franklin Gothic Book" pitchFamily="34" charset="0"/>
              </a:rPr>
              <a:t>,</a:t>
            </a:r>
            <a:r>
              <a:rPr lang="en-US" sz="1400" dirty="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known as </a:t>
            </a:r>
            <a:r>
              <a:rPr lang="en-US" sz="1400" b="1" dirty="0" smtClean="0">
                <a:latin typeface="Franklin Gothic Book" pitchFamily="34" charset="0"/>
              </a:rPr>
              <a:t>Year A, Year B and Year C</a:t>
            </a:r>
            <a:r>
              <a:rPr lang="en-US" sz="1400" dirty="0" smtClean="0">
                <a:latin typeface="Franklin Gothic Book" pitchFamily="34" charset="0"/>
              </a:rPr>
              <a:t>.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r>
              <a:rPr lang="en-US" sz="1400" dirty="0">
                <a:latin typeface="Franklin Gothic Book" pitchFamily="34" charset="0"/>
                <a:sym typeface="Wingdings"/>
              </a:rPr>
              <a:t> </a:t>
            </a:r>
            <a:r>
              <a:rPr lang="en-US" sz="1400" dirty="0" smtClean="0">
                <a:latin typeface="Franklin Gothic Book" pitchFamily="34" charset="0"/>
              </a:rPr>
              <a:t>In order to figure out what cycle the Church is in, simply take the current year (Advent and Christmas seasons anticipate the new calendar year) and divide by 3.  If the year is evenly divisible by 3, we are in Year C.  If you divide by 3 and have 1 leftover, then Year A; if 2 leftover, then Year B. </a:t>
            </a:r>
            <a:r>
              <a:rPr lang="en-US" sz="1400" dirty="0">
                <a:solidFill>
                  <a:srgbClr val="FF0000"/>
                </a:solidFill>
                <a:latin typeface="Franklin Gothic Book" pitchFamily="34" charset="0"/>
                <a:sym typeface="Wingdings"/>
              </a:rPr>
              <a:t>()</a:t>
            </a:r>
            <a:r>
              <a:rPr lang="en-US" sz="1400" dirty="0">
                <a:latin typeface="Franklin Gothic Book" pitchFamily="34" charset="0"/>
              </a:rPr>
              <a:t> </a:t>
            </a:r>
            <a:r>
              <a:rPr lang="en-US" sz="1400" dirty="0" smtClean="0">
                <a:latin typeface="Franklin Gothic Book" pitchFamily="34" charset="0"/>
              </a:rPr>
              <a:t>All three cycles of Sunday readings can be found in Volume I of the Lectionary for Mass, although some publishers split this volume up according to cycle year.  </a:t>
            </a:r>
          </a:p>
          <a:p>
            <a:endParaRPr lang="en-US" sz="1400" dirty="0">
              <a:latin typeface="Franklin Gothic Book" pitchFamily="34" charset="0"/>
            </a:endParaRPr>
          </a:p>
          <a:p>
            <a:r>
              <a:rPr lang="en-US" sz="1400" dirty="0">
                <a:latin typeface="Franklin Gothic Book" pitchFamily="34" charset="0"/>
              </a:rPr>
              <a:t>Each year during the three year cycle, we hear from one of the </a:t>
            </a:r>
            <a:r>
              <a:rPr lang="en-US" sz="1400" b="1" dirty="0">
                <a:latin typeface="Franklin Gothic Book" pitchFamily="34" charset="0"/>
              </a:rPr>
              <a:t>Synoptic </a:t>
            </a:r>
            <a:r>
              <a:rPr lang="en-US" sz="1400" dirty="0">
                <a:latin typeface="Franklin Gothic Book" pitchFamily="34" charset="0"/>
              </a:rPr>
              <a:t>(meaning “same view”) </a:t>
            </a:r>
            <a:r>
              <a:rPr lang="en-US" sz="1400" b="1" dirty="0">
                <a:latin typeface="Franklin Gothic Book" pitchFamily="34" charset="0"/>
              </a:rPr>
              <a:t>Gospels—Matthew, Mark and Luke</a:t>
            </a:r>
            <a:r>
              <a:rPr lang="en-US" sz="1400" dirty="0">
                <a:latin typeface="Franklin Gothic Book" pitchFamily="34" charset="0"/>
              </a:rPr>
              <a:t>. While these gospels may seem similar in many ways, they are unique in certain ways and in their audiences, or whom the author is writing for.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John’s </a:t>
            </a:r>
            <a:r>
              <a:rPr lang="en-US" sz="1400" dirty="0">
                <a:latin typeface="Franklin Gothic Book" pitchFamily="34" charset="0"/>
              </a:rPr>
              <a:t>Gospel has a very different perspective from the Synoptic Gospels which we will discover later.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They </a:t>
            </a:r>
            <a:r>
              <a:rPr lang="en-US" sz="1400" dirty="0">
                <a:latin typeface="Franklin Gothic Book" pitchFamily="34" charset="0"/>
              </a:rPr>
              <a:t>are traditionally symbolized by one of the characters mentioned in the Book of Revelation (4:7) </a:t>
            </a:r>
            <a:r>
              <a:rPr lang="en-US" sz="1400" dirty="0">
                <a:solidFill>
                  <a:srgbClr val="FF0000"/>
                </a:solidFill>
                <a:latin typeface="Franklin Gothic Book" pitchFamily="34" charset="0"/>
                <a:sym typeface="Wingdings"/>
              </a:rPr>
              <a:t>()</a:t>
            </a:r>
            <a:r>
              <a:rPr lang="en-US" sz="1400" dirty="0">
                <a:latin typeface="Franklin Gothic Book" pitchFamily="34" charset="0"/>
              </a:rPr>
              <a:t> </a:t>
            </a: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During Year A, we hear mostly from </a:t>
            </a:r>
            <a:r>
              <a:rPr lang="en-US" sz="1400" b="1" dirty="0" smtClean="0">
                <a:latin typeface="Franklin Gothic Book" pitchFamily="34" charset="0"/>
              </a:rPr>
              <a:t>Matthew</a:t>
            </a:r>
            <a:r>
              <a:rPr lang="en-US" sz="1400" dirty="0" smtClean="0">
                <a:latin typeface="Franklin Gothic Book" pitchFamily="34" charset="0"/>
              </a:rPr>
              <a:t>’s Gospel which is symbolized by a human or an angel. </a:t>
            </a:r>
            <a:r>
              <a:rPr lang="en-US" sz="1400" dirty="0">
                <a:solidFill>
                  <a:srgbClr val="FF0000"/>
                </a:solidFill>
                <a:latin typeface="Franklin Gothic Book" pitchFamily="34" charset="0"/>
                <a:sym typeface="Wingdings"/>
              </a:rPr>
              <a:t>()</a:t>
            </a:r>
            <a:r>
              <a:rPr lang="en-US" sz="1400" dirty="0">
                <a:latin typeface="Franklin Gothic Book" pitchFamily="34" charset="0"/>
              </a:rPr>
              <a:t>  </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The author of this gospel is writing for a </a:t>
            </a:r>
            <a:r>
              <a:rPr lang="en-US" sz="1400" b="1" dirty="0" smtClean="0">
                <a:latin typeface="Franklin Gothic Book" pitchFamily="34" charset="0"/>
              </a:rPr>
              <a:t>Jewish audience </a:t>
            </a:r>
            <a:r>
              <a:rPr lang="en-US" sz="1400" dirty="0" smtClean="0">
                <a:solidFill>
                  <a:srgbClr val="FF0000"/>
                </a:solidFill>
                <a:latin typeface="Franklin Gothic Book" pitchFamily="34" charset="0"/>
                <a:sym typeface="Wingdings"/>
              </a:rPr>
              <a:t>(</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and argues for faith in Christ based on his </a:t>
            </a:r>
            <a:r>
              <a:rPr lang="en-US" sz="1400" b="1" dirty="0" smtClean="0">
                <a:latin typeface="Franklin Gothic Book" pitchFamily="34" charset="0"/>
              </a:rPr>
              <a:t>fulfillment of Old Testament </a:t>
            </a:r>
            <a:r>
              <a:rPr lang="en-US" sz="1400" dirty="0" smtClean="0">
                <a:latin typeface="Franklin Gothic Book" pitchFamily="34" charset="0"/>
              </a:rPr>
              <a:t>prophesies. </a:t>
            </a:r>
          </a:p>
          <a:p>
            <a:r>
              <a:rPr lang="en-US" sz="1400" dirty="0" smtClean="0">
                <a:solidFill>
                  <a:srgbClr val="FF0000"/>
                </a:solidFill>
                <a:latin typeface="Franklin Gothic Book" pitchFamily="34" charset="0"/>
                <a:sym typeface="Wingdings"/>
              </a:rPr>
              <a:t>(</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Matthew’s Gospel also presents the </a:t>
            </a:r>
            <a:r>
              <a:rPr lang="en-US" sz="1400" b="1" dirty="0" smtClean="0">
                <a:latin typeface="Franklin Gothic Book" pitchFamily="34" charset="0"/>
              </a:rPr>
              <a:t>Kingdom of God </a:t>
            </a:r>
            <a:r>
              <a:rPr lang="en-US" sz="1400" dirty="0" smtClean="0">
                <a:latin typeface="Franklin Gothic Book" pitchFamily="34" charset="0"/>
              </a:rPr>
              <a:t>which involves a new way of seeing and valuing the world.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Franklin Gothic Book" pitchFamily="34" charset="0"/>
              </a:rPr>
              <a:t>In Year B, we hear predominantly from </a:t>
            </a:r>
            <a:r>
              <a:rPr lang="en-US" sz="1400" b="1" dirty="0">
                <a:latin typeface="Franklin Gothic Book" pitchFamily="34" charset="0"/>
              </a:rPr>
              <a:t>Mark</a:t>
            </a:r>
            <a:r>
              <a:rPr lang="en-US" sz="1400" dirty="0">
                <a:latin typeface="Franklin Gothic Book" pitchFamily="34" charset="0"/>
              </a:rPr>
              <a:t>’s Gospel, which is the shortest of the gospels and symbolized by the lion</a:t>
            </a:r>
            <a:r>
              <a:rPr lang="en-US" sz="1400" dirty="0" smtClean="0">
                <a:latin typeface="Franklin Gothic Book" pitchFamily="34" charset="0"/>
              </a:rPr>
              <a:t>.</a:t>
            </a:r>
            <a:r>
              <a:rPr lang="en-US" sz="1400" dirty="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p>
          <a:p>
            <a:endParaRPr lang="en-US" sz="1400" dirty="0">
              <a:latin typeface="Franklin Gothic Book" pitchFamily="34" charset="0"/>
            </a:endParaRPr>
          </a:p>
          <a:p>
            <a:r>
              <a:rPr lang="en-US" sz="1400" dirty="0" smtClean="0">
                <a:latin typeface="Franklin Gothic Book" pitchFamily="34" charset="0"/>
              </a:rPr>
              <a:t>Unique </a:t>
            </a:r>
            <a:r>
              <a:rPr lang="en-US" sz="1400" dirty="0">
                <a:latin typeface="Franklin Gothic Book" pitchFamily="34" charset="0"/>
              </a:rPr>
              <a:t>to this gospel is “</a:t>
            </a:r>
            <a:r>
              <a:rPr lang="en-US" sz="1400" b="1" dirty="0">
                <a:latin typeface="Franklin Gothic Book" pitchFamily="34" charset="0"/>
              </a:rPr>
              <a:t>The </a:t>
            </a:r>
            <a:r>
              <a:rPr lang="en-US" sz="1400" b="1" dirty="0" err="1">
                <a:latin typeface="Franklin Gothic Book" pitchFamily="34" charset="0"/>
              </a:rPr>
              <a:t>Marcan</a:t>
            </a:r>
            <a:r>
              <a:rPr lang="en-US" sz="1400" b="1" dirty="0">
                <a:latin typeface="Franklin Gothic Book" pitchFamily="34" charset="0"/>
              </a:rPr>
              <a:t> Secret</a:t>
            </a:r>
            <a:r>
              <a:rPr lang="en-US" sz="1400" dirty="0">
                <a:latin typeface="Franklin Gothic Book" pitchFamily="34" charset="0"/>
              </a:rPr>
              <a:t>.”  Anytime someone in this gospel identifies Jesus, he instructs them not to reveal who he is.  The exception to this is the Roman centurion, an outsider to the faith, who is the first to publicly Jesus as the Son of God</a:t>
            </a:r>
            <a:r>
              <a:rPr lang="en-US" sz="1400" dirty="0" smtClean="0">
                <a:latin typeface="Franklin Gothic Book" pitchFamily="34" charset="0"/>
              </a:rPr>
              <a:t>.</a:t>
            </a:r>
            <a:r>
              <a:rPr lang="en-US" sz="1400" dirty="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p>
          <a:p>
            <a:endParaRPr lang="en-US" sz="1400" dirty="0">
              <a:latin typeface="Franklin Gothic Book" pitchFamily="34" charset="0"/>
            </a:endParaRPr>
          </a:p>
          <a:p>
            <a:r>
              <a:rPr lang="en-US" sz="1400" dirty="0" smtClean="0">
                <a:latin typeface="Franklin Gothic Book" pitchFamily="34" charset="0"/>
              </a:rPr>
              <a:t>This </a:t>
            </a:r>
            <a:r>
              <a:rPr lang="en-US" sz="1400" dirty="0">
                <a:latin typeface="Franklin Gothic Book" pitchFamily="34" charset="0"/>
              </a:rPr>
              <a:t>should lead us to question, “Who is Jesus for us?</a:t>
            </a:r>
            <a:r>
              <a:rPr lang="en-US" sz="1400" dirty="0" smtClean="0">
                <a:latin typeface="Franklin Gothic Book" pitchFamily="34" charset="0"/>
              </a:rPr>
              <a:t>”</a:t>
            </a:r>
            <a:r>
              <a:rPr lang="en-US" sz="1400" dirty="0">
                <a:solidFill>
                  <a:srgbClr val="FF0000"/>
                </a:solidFill>
                <a:latin typeface="Franklin Gothic Book" pitchFamily="34" charset="0"/>
                <a:sym typeface="Wingdings"/>
              </a:rPr>
              <a:t> ()</a:t>
            </a:r>
          </a:p>
          <a:p>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In Year C, we hear mostly from the Gospel of </a:t>
            </a:r>
            <a:r>
              <a:rPr lang="en-US" sz="1400" b="1" dirty="0" smtClean="0">
                <a:latin typeface="Franklin Gothic Book" pitchFamily="34" charset="0"/>
              </a:rPr>
              <a:t>Luke</a:t>
            </a:r>
            <a:r>
              <a:rPr lang="en-US" sz="1400" dirty="0" smtClean="0">
                <a:latin typeface="Franklin Gothic Book" pitchFamily="34" charset="0"/>
              </a:rPr>
              <a:t> and the symbol for this gospel is an ox or bull.  </a:t>
            </a:r>
            <a:r>
              <a:rPr lang="en-US" sz="1400" dirty="0" smtClean="0">
                <a:solidFill>
                  <a:srgbClr val="FF0000"/>
                </a:solidFill>
                <a:latin typeface="Franklin Gothic Book" pitchFamily="34" charset="0"/>
                <a:sym typeface="Wingdings"/>
              </a:rPr>
              <a:t>(</a:t>
            </a:r>
            <a:r>
              <a:rPr lang="en-US" sz="1400" dirty="0">
                <a:solidFill>
                  <a:srgbClr val="FF0000"/>
                </a:solidFill>
                <a:latin typeface="Franklin Gothic Book" pitchFamily="34" charset="0"/>
                <a:sym typeface="Wingdings"/>
              </a:rPr>
              <a:t>)</a:t>
            </a:r>
            <a:r>
              <a:rPr lang="en-US" sz="1400" dirty="0">
                <a:latin typeface="Franklin Gothic Book" pitchFamily="34" charset="0"/>
              </a:rPr>
              <a:t> </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The author of this gospel conveys the message that </a:t>
            </a:r>
            <a:r>
              <a:rPr lang="en-US" sz="1400" b="1" dirty="0" smtClean="0">
                <a:latin typeface="Franklin Gothic Book" pitchFamily="34" charset="0"/>
              </a:rPr>
              <a:t>salvation is offered to the entire world</a:t>
            </a:r>
            <a:r>
              <a:rPr lang="en-US" sz="1400" dirty="0" smtClean="0">
                <a:latin typeface="Franklin Gothic Book" pitchFamily="34" charset="0"/>
              </a:rPr>
              <a:t>.</a:t>
            </a:r>
            <a:r>
              <a:rPr lang="en-US" sz="1400" dirty="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p>
          <a:p>
            <a:endParaRPr lang="en-US" sz="1400" dirty="0">
              <a:latin typeface="Franklin Gothic Book" pitchFamily="34" charset="0"/>
            </a:endParaRPr>
          </a:p>
          <a:p>
            <a:r>
              <a:rPr lang="en-US" sz="1400" dirty="0" smtClean="0">
                <a:latin typeface="Franklin Gothic Book" pitchFamily="34" charset="0"/>
              </a:rPr>
              <a:t>To exemplify this, Jesus welcomes the outcasts in Luke’s gospel, and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women play a major role and are on the same level as men in this account.</a:t>
            </a:r>
            <a:r>
              <a:rPr lang="en-US" sz="1400" dirty="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p>
          <a:p>
            <a:endParaRPr lang="en-US" sz="1400" dirty="0">
              <a:latin typeface="Franklin Gothic Book" pitchFamily="34" charset="0"/>
              <a:sym typeface="Wingdings"/>
            </a:endParaRPr>
          </a:p>
          <a:p>
            <a:r>
              <a:rPr lang="en-US" sz="1400" dirty="0" smtClean="0">
                <a:latin typeface="Franklin Gothic Book" pitchFamily="34" charset="0"/>
              </a:rPr>
              <a:t>Thus, embracing all of humanity is the measure of discipleship for Luke.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During these formation sessions,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we will be using this </a:t>
            </a:r>
            <a:r>
              <a:rPr lang="en-US" sz="1400" b="1" dirty="0" smtClean="0">
                <a:latin typeface="Franklin Gothic Book" pitchFamily="34" charset="0"/>
              </a:rPr>
              <a:t>Power Point presentation</a:t>
            </a:r>
            <a:r>
              <a:rPr lang="en-US" sz="1400" dirty="0" smtClean="0">
                <a:latin typeface="Franklin Gothic Book" pitchFamily="34" charset="0"/>
              </a:rPr>
              <a:t> that includes opportunities for prayer and discussion.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There will also be various </a:t>
            </a:r>
            <a:r>
              <a:rPr lang="en-US" sz="1400" b="1" dirty="0" smtClean="0">
                <a:latin typeface="Franklin Gothic Book" pitchFamily="34" charset="0"/>
              </a:rPr>
              <a:t>handouts </a:t>
            </a:r>
            <a:r>
              <a:rPr lang="en-US" sz="1400" dirty="0" smtClean="0">
                <a:latin typeface="Franklin Gothic Book" pitchFamily="34" charset="0"/>
              </a:rPr>
              <a:t>that will help further your understanding of this ministry and the terminology used. </a:t>
            </a:r>
            <a:r>
              <a:rPr lang="en-US" sz="1400" dirty="0" smtClean="0">
                <a:solidFill>
                  <a:srgbClr val="FF0000"/>
                </a:solidFill>
                <a:latin typeface="Franklin Gothic Book" pitchFamily="34" charset="0"/>
                <a:sym typeface="Wingdings"/>
              </a:rPr>
              <a:t>()</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rPr>
              <a:t>During the practicum, we will make use of Lectionary for Mass and the Book of the Gospels. </a:t>
            </a:r>
            <a:r>
              <a:rPr lang="en-US" sz="1400" dirty="0" smtClean="0">
                <a:solidFill>
                  <a:srgbClr val="FF0000"/>
                </a:solidFill>
                <a:latin typeface="Franklin Gothic Book" pitchFamily="34" charset="0"/>
                <a:sym typeface="Wingdings"/>
              </a:rPr>
              <a:t>() </a:t>
            </a:r>
          </a:p>
          <a:p>
            <a:endParaRPr lang="en-US" sz="1400" dirty="0" smtClean="0">
              <a:latin typeface="Franklin Gothic Book" pitchFamily="34" charset="0"/>
            </a:endParaRPr>
          </a:p>
          <a:p>
            <a:r>
              <a:rPr lang="en-US" sz="1400" dirty="0" smtClean="0">
                <a:latin typeface="Franklin Gothic Book" pitchFamily="34" charset="0"/>
                <a:sym typeface="Wingdings"/>
              </a:rPr>
              <a:t>Does anyone have any questions?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	</a:t>
            </a:r>
            <a:r>
              <a:rPr lang="en-US" sz="1400" i="1" dirty="0" smtClean="0">
                <a:solidFill>
                  <a:schemeClr val="bg2">
                    <a:lumMod val="50000"/>
                  </a:schemeClr>
                </a:solidFill>
                <a:latin typeface="Franklin Gothic Book" pitchFamily="34" charset="0"/>
                <a:sym typeface="Wingdings"/>
              </a:rPr>
              <a:t>After questions, continue on…</a:t>
            </a:r>
            <a:r>
              <a:rPr lang="en-US" sz="1400" dirty="0" smtClean="0">
                <a:solidFill>
                  <a:schemeClr val="bg2">
                    <a:lumMod val="50000"/>
                  </a:schemeClr>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endParaRPr lang="en-US" sz="1400" dirty="0" smtClean="0">
              <a:solidFill>
                <a:srgbClr val="FF0000"/>
              </a:solidFill>
            </a:endParaRPr>
          </a:p>
          <a:p>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As mentioned earlier, the Gospel of John,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symbolized </a:t>
            </a:r>
            <a:r>
              <a:rPr lang="en-US" sz="1400" dirty="0">
                <a:latin typeface="Franklin Gothic Book" pitchFamily="34" charset="0"/>
              </a:rPr>
              <a:t>by an </a:t>
            </a:r>
            <a:r>
              <a:rPr lang="en-US" sz="1400" dirty="0" smtClean="0">
                <a:latin typeface="Franklin Gothic Book" pitchFamily="34" charset="0"/>
              </a:rPr>
              <a:t>eagle, presents a </a:t>
            </a:r>
            <a:r>
              <a:rPr lang="en-US" sz="1400" b="1" dirty="0" smtClean="0">
                <a:latin typeface="Franklin Gothic Book" pitchFamily="34" charset="0"/>
              </a:rPr>
              <a:t>different perspective of Jesus</a:t>
            </a:r>
            <a:r>
              <a:rPr lang="en-US" sz="1400" dirty="0" smtClean="0">
                <a:latin typeface="Franklin Gothic Book" pitchFamily="34" charset="0"/>
              </a:rPr>
              <a:t>, and for that reason,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a:p>
            <a:r>
              <a:rPr lang="en-US" sz="1400" dirty="0" smtClean="0">
                <a:latin typeface="Franklin Gothic Book" pitchFamily="34" charset="0"/>
              </a:rPr>
              <a:t>portions of it are interspersed </a:t>
            </a:r>
            <a:r>
              <a:rPr lang="en-US" sz="1400" dirty="0" smtClean="0">
                <a:latin typeface="Franklin Gothic Book" pitchFamily="34" charset="0"/>
              </a:rPr>
              <a:t>throughout </a:t>
            </a:r>
            <a:r>
              <a:rPr lang="en-US" sz="1400" dirty="0" smtClean="0">
                <a:latin typeface="Franklin Gothic Book" pitchFamily="34" charset="0"/>
              </a:rPr>
              <a:t>all three years of the Lectionary Cycle.</a:t>
            </a:r>
            <a:r>
              <a:rPr lang="en-US" sz="1400" dirty="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a:latin typeface="Franklin Gothic Book" pitchFamily="34" charset="0"/>
                <a:sym typeface="Wingdings"/>
              </a:rPr>
              <a:t> </a:t>
            </a:r>
            <a:endParaRPr lang="en-US" sz="1400" dirty="0" smtClean="0">
              <a:latin typeface="Franklin Gothic Book" pitchFamily="34" charset="0"/>
              <a:sym typeface="Wingdings"/>
            </a:endParaRPr>
          </a:p>
          <a:p>
            <a:endParaRPr lang="en-US" sz="1400" dirty="0">
              <a:latin typeface="Franklin Gothic Book" pitchFamily="34" charset="0"/>
              <a:sym typeface="Wingdings"/>
            </a:endParaRPr>
          </a:p>
          <a:p>
            <a:r>
              <a:rPr lang="en-US" sz="1400" dirty="0" smtClean="0">
                <a:latin typeface="Franklin Gothic Book" pitchFamily="34" charset="0"/>
              </a:rPr>
              <a:t>John’s Gospel is also used to supplement the brevity of Mark’s Gospel in Year B.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John offers an </a:t>
            </a:r>
            <a:r>
              <a:rPr lang="en-US" sz="1400" b="1" dirty="0" smtClean="0">
                <a:latin typeface="Franklin Gothic Book" pitchFamily="34" charset="0"/>
              </a:rPr>
              <a:t>advanced theological reflection </a:t>
            </a:r>
            <a:r>
              <a:rPr lang="en-US" sz="1400" dirty="0" smtClean="0">
                <a:latin typeface="Franklin Gothic Book" pitchFamily="34" charset="0"/>
              </a:rPr>
              <a:t>of Jesus by showing more of his authority and divinity.</a:t>
            </a:r>
            <a:r>
              <a:rPr lang="en-US" sz="1400" dirty="0">
                <a:solidFill>
                  <a:srgbClr val="FF0000"/>
                </a:solidFill>
                <a:latin typeface="Franklin Gothic Book" pitchFamily="34" charset="0"/>
                <a:sym typeface="Wingdings"/>
              </a:rPr>
              <a:t> ()</a:t>
            </a:r>
            <a:endParaRPr lang="en-US" sz="1400" dirty="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Miracles performed by Jesus are called </a:t>
            </a:r>
            <a:r>
              <a:rPr lang="en-US" sz="1400" b="1" dirty="0" smtClean="0">
                <a:latin typeface="Franklin Gothic Book" pitchFamily="34" charset="0"/>
              </a:rPr>
              <a:t>“signs” </a:t>
            </a:r>
            <a:r>
              <a:rPr lang="en-US" sz="1400" dirty="0" smtClean="0">
                <a:latin typeface="Franklin Gothic Book" pitchFamily="34" charset="0"/>
              </a:rPr>
              <a:t>revealing who he is.</a:t>
            </a:r>
            <a:r>
              <a:rPr lang="en-US" sz="1400" dirty="0">
                <a:solidFill>
                  <a:srgbClr val="FF0000"/>
                </a:solidFill>
                <a:latin typeface="Franklin Gothic Book" pitchFamily="34" charset="0"/>
                <a:sym typeface="Wingdings"/>
              </a:rPr>
              <a:t> ()</a:t>
            </a:r>
            <a:endParaRPr lang="en-US" sz="1400" dirty="0">
              <a:latin typeface="Franklin Gothic Book" pitchFamily="34" charset="0"/>
            </a:endParaRPr>
          </a:p>
          <a:p>
            <a:r>
              <a:rPr lang="en-US" sz="1400" dirty="0" smtClean="0">
                <a:latin typeface="Franklin Gothic Book" pitchFamily="34" charset="0"/>
              </a:rPr>
              <a:t>Throughout the gospel, Jesus is in charge and fully accepts his passion and death on the cross as the fulfillment of his mission (thus, no agony in the garden).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p>
          <a:p>
            <a:endParaRPr lang="en-US" sz="1400" dirty="0" smtClean="0">
              <a:latin typeface="Franklin Gothic Book" pitchFamily="34" charset="0"/>
              <a:sym typeface="Wingdings"/>
            </a:endParaRPr>
          </a:p>
          <a:p>
            <a:r>
              <a:rPr lang="en-US" sz="1400" dirty="0" smtClean="0">
                <a:latin typeface="Franklin Gothic Book" pitchFamily="34" charset="0"/>
              </a:rPr>
              <a:t>The Gospel of John challenges us to set our personal agenda aside for the “greater glory of God.”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latin typeface="Franklin Gothic Book" pitchFamily="34" charset="0"/>
              </a:rPr>
              <a:t>There is also </a:t>
            </a:r>
            <a:r>
              <a:rPr lang="en-US" sz="1400" b="1" dirty="0" smtClean="0">
                <a:latin typeface="Franklin Gothic Book" pitchFamily="34" charset="0"/>
              </a:rPr>
              <a:t>a two-year Lectionary Cycle for weekdays</a:t>
            </a:r>
            <a:r>
              <a:rPr lang="en-US" sz="1400" dirty="0" smtClean="0">
                <a:latin typeface="Franklin Gothic Book" pitchFamily="34" charset="0"/>
              </a:rPr>
              <a:t>,</a:t>
            </a:r>
            <a:r>
              <a:rPr lang="en-US" sz="1400" dirty="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referred to as Year I and Year II with odd-numbered years being Year I (again, remember that Advent and Christmas season anticipate the next calendar year) and even-numbered years being Year II.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p>
          <a:p>
            <a:endParaRPr lang="en-US" sz="1400" dirty="0">
              <a:latin typeface="Franklin Gothic Book" pitchFamily="34" charset="0"/>
            </a:endParaRPr>
          </a:p>
          <a:p>
            <a:r>
              <a:rPr lang="en-US" sz="1400" dirty="0" smtClean="0">
                <a:latin typeface="Franklin Gothic Book" pitchFamily="34" charset="0"/>
              </a:rPr>
              <a:t>Although slightly confusing, Year I readings can be found in </a:t>
            </a:r>
            <a:r>
              <a:rPr lang="en-US" sz="1400" i="1" dirty="0" smtClean="0">
                <a:latin typeface="Franklin Gothic Book" pitchFamily="34" charset="0"/>
              </a:rPr>
              <a:t>Volume II </a:t>
            </a:r>
            <a:r>
              <a:rPr lang="en-US" sz="1400" dirty="0" smtClean="0">
                <a:latin typeface="Franklin Gothic Book" pitchFamily="34" charset="0"/>
              </a:rPr>
              <a:t>of the Lectionary for Mass, and Year II readings can be found in </a:t>
            </a:r>
            <a:r>
              <a:rPr lang="en-US" sz="1400" i="1" dirty="0" smtClean="0">
                <a:latin typeface="Franklin Gothic Book" pitchFamily="34" charset="0"/>
              </a:rPr>
              <a:t>Volume III</a:t>
            </a:r>
            <a:r>
              <a:rPr lang="en-US" sz="1400" dirty="0" smtClean="0">
                <a:latin typeface="Franklin Gothic Book" pitchFamily="34" charset="0"/>
              </a:rPr>
              <a:t>.</a:t>
            </a:r>
            <a:r>
              <a:rPr lang="en-US" sz="1400" dirty="0" smtClean="0">
                <a:latin typeface="Franklin Gothic Book" pitchFamily="34" charset="0"/>
                <a:sym typeface="Wingdings"/>
              </a:rPr>
              <a:t>  </a:t>
            </a:r>
            <a:r>
              <a:rPr lang="en-US" sz="1400" dirty="0" smtClean="0">
                <a:latin typeface="Franklin Gothic Book" pitchFamily="34" charset="0"/>
              </a:rPr>
              <a:t>Weekday Masses typically do not have a Second Reading, unless a solemnity.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p>
          <a:p>
            <a:endParaRPr lang="en-US" sz="1400" dirty="0">
              <a:latin typeface="Franklin Gothic Book" pitchFamily="34" charset="0"/>
              <a:sym typeface="Wingdings"/>
            </a:endParaRPr>
          </a:p>
          <a:p>
            <a:r>
              <a:rPr lang="en-US" sz="1400" dirty="0" smtClean="0">
                <a:latin typeface="Franklin Gothic Book" pitchFamily="34" charset="0"/>
              </a:rPr>
              <a:t>The two cycles of Year I and II have a different First Reading and Responsorial Psalm for each year,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but the Gospel Reading is the same for both cycles.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a:p>
            <a:r>
              <a:rPr lang="en-US" sz="1400" b="1" dirty="0" smtClean="0">
                <a:latin typeface="Franklin Gothic Book" pitchFamily="34" charset="0"/>
              </a:rPr>
              <a:t>Readings for certain occasions</a:t>
            </a:r>
            <a:r>
              <a:rPr lang="en-US" sz="1400" dirty="0" smtClean="0">
                <a:latin typeface="Franklin Gothic Book" pitchFamily="34" charset="0"/>
              </a:rPr>
              <a:t>, such as weddings, funerals, Confirmation, etc.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are taken from </a:t>
            </a:r>
            <a:r>
              <a:rPr lang="en-US" sz="1400" b="1" dirty="0" smtClean="0">
                <a:latin typeface="Franklin Gothic Book" pitchFamily="34" charset="0"/>
              </a:rPr>
              <a:t>Volume IV </a:t>
            </a:r>
            <a:r>
              <a:rPr lang="en-US" sz="1400" dirty="0" smtClean="0">
                <a:latin typeface="Franklin Gothic Book" pitchFamily="34" charset="0"/>
              </a:rPr>
              <a:t>which includes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a:p>
            <a:r>
              <a:rPr lang="en-US" sz="1400" dirty="0" smtClean="0">
                <a:latin typeface="Franklin Gothic Book" pitchFamily="34" charset="0"/>
              </a:rPr>
              <a:t>the Proper and Common of Saints,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Votive and Ritual Masses,</a:t>
            </a:r>
            <a:r>
              <a:rPr lang="en-US" sz="1400" dirty="0">
                <a:solidFill>
                  <a:srgbClr val="FF0000"/>
                </a:solidFill>
                <a:latin typeface="Franklin Gothic Book" pitchFamily="34" charset="0"/>
                <a:sym typeface="Wingdings"/>
              </a:rPr>
              <a:t> ()</a:t>
            </a:r>
            <a:endParaRPr lang="en-US" sz="1400" dirty="0">
              <a:latin typeface="Franklin Gothic Book" pitchFamily="34" charset="0"/>
            </a:endParaRPr>
          </a:p>
          <a:p>
            <a:r>
              <a:rPr lang="en-US" sz="1400" dirty="0" smtClean="0">
                <a:latin typeface="Franklin Gothic Book" pitchFamily="34" charset="0"/>
              </a:rPr>
              <a:t>Masses for Various Needs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and Masses for the Dead.  If you are asked to read for any special occasion or circumstance, chances are the readings will be found in this volume.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Looking closer at the readings at Mass, </a:t>
            </a:r>
            <a:r>
              <a:rPr lang="en-US" sz="1400" dirty="0">
                <a:latin typeface="Franklin Gothic Book"/>
                <a:cs typeface="Franklin Gothic Book"/>
              </a:rPr>
              <a:t>y</a:t>
            </a:r>
            <a:r>
              <a:rPr lang="en-US" sz="1400" dirty="0" smtClean="0">
                <a:latin typeface="Franklin Gothic Book"/>
                <a:cs typeface="Franklin Gothic Book"/>
              </a:rPr>
              <a:t>ou’ve </a:t>
            </a:r>
            <a:r>
              <a:rPr lang="en-US" sz="1400" dirty="0">
                <a:latin typeface="Franklin Gothic Book"/>
                <a:cs typeface="Franklin Gothic Book"/>
              </a:rPr>
              <a:t>probably noticed similar themes or connections between the readings. </a:t>
            </a:r>
            <a:r>
              <a:rPr lang="en-US" sz="1400" dirty="0">
                <a:solidFill>
                  <a:srgbClr val="FF0000"/>
                </a:solidFill>
                <a:latin typeface="Franklin Gothic Book" pitchFamily="34" charset="0"/>
                <a:sym typeface="Wingdings"/>
              </a:rPr>
              <a:t>()</a:t>
            </a:r>
            <a:r>
              <a:rPr lang="en-US" sz="1400" dirty="0" smtClean="0">
                <a:latin typeface="Franklin Gothic Book"/>
                <a:cs typeface="Franklin Gothic Book"/>
              </a:rPr>
              <a:t> </a:t>
            </a:r>
          </a:p>
          <a:p>
            <a:endParaRPr lang="en-US" sz="1400" dirty="0">
              <a:latin typeface="Franklin Gothic Book"/>
              <a:cs typeface="Franklin Gothic Book"/>
            </a:endParaRPr>
          </a:p>
          <a:p>
            <a:r>
              <a:rPr lang="en-US" sz="1400" dirty="0" smtClean="0">
                <a:latin typeface="Franklin Gothic Book"/>
                <a:cs typeface="Franklin Gothic Book"/>
              </a:rPr>
              <a:t>The </a:t>
            </a:r>
            <a:r>
              <a:rPr lang="en-US" sz="1400" b="1" dirty="0">
                <a:latin typeface="Franklin Gothic Book"/>
                <a:cs typeface="Franklin Gothic Book"/>
              </a:rPr>
              <a:t>gospel </a:t>
            </a:r>
            <a:r>
              <a:rPr lang="en-US" sz="1400" b="1" dirty="0" smtClean="0">
                <a:latin typeface="Franklin Gothic Book"/>
                <a:cs typeface="Franklin Gothic Book"/>
              </a:rPr>
              <a:t>passage </a:t>
            </a:r>
            <a:r>
              <a:rPr lang="en-US" sz="1400" dirty="0" smtClean="0">
                <a:latin typeface="Franklin Gothic Book"/>
                <a:cs typeface="Franklin Gothic Book"/>
              </a:rPr>
              <a:t>was assigned </a:t>
            </a:r>
            <a:r>
              <a:rPr lang="en-US" sz="1400" dirty="0">
                <a:latin typeface="Franklin Gothic Book"/>
                <a:cs typeface="Franklin Gothic Book"/>
              </a:rPr>
              <a:t>to each Sunday </a:t>
            </a:r>
            <a:r>
              <a:rPr lang="en-US" sz="1400" dirty="0" smtClean="0">
                <a:latin typeface="Franklin Gothic Book"/>
                <a:cs typeface="Franklin Gothic Book"/>
              </a:rPr>
              <a:t>first as the high point of the Liturgy of the Word,</a:t>
            </a:r>
            <a:r>
              <a:rPr lang="en-US" sz="1400" dirty="0">
                <a:solidFill>
                  <a:srgbClr val="FF0000"/>
                </a:solidFill>
                <a:latin typeface="Franklin Gothic Book" pitchFamily="34" charset="0"/>
                <a:sym typeface="Wingdings"/>
              </a:rPr>
              <a:t> ()</a:t>
            </a:r>
            <a:r>
              <a:rPr lang="en-US" sz="1400" dirty="0" smtClean="0">
                <a:latin typeface="Franklin Gothic Book"/>
                <a:cs typeface="Franklin Gothic Book"/>
              </a:rPr>
              <a:t> </a:t>
            </a:r>
            <a:r>
              <a:rPr lang="en-US" sz="1400" dirty="0">
                <a:latin typeface="Franklin Gothic Book"/>
                <a:cs typeface="Franklin Gothic Book"/>
              </a:rPr>
              <a:t>and then the </a:t>
            </a:r>
            <a:r>
              <a:rPr lang="en-US" sz="1400" b="1" dirty="0" smtClean="0">
                <a:latin typeface="Franklin Gothic Book"/>
                <a:cs typeface="Franklin Gothic Book"/>
              </a:rPr>
              <a:t>First Reading </a:t>
            </a:r>
            <a:r>
              <a:rPr lang="en-US" sz="1400" dirty="0">
                <a:latin typeface="Franklin Gothic Book"/>
                <a:cs typeface="Franklin Gothic Book"/>
              </a:rPr>
              <a:t>was chosen because of its connection to or fulfillment in the gospel</a:t>
            </a:r>
            <a:r>
              <a:rPr lang="en-US" sz="1400" dirty="0" smtClean="0">
                <a:latin typeface="Franklin Gothic Book"/>
                <a:cs typeface="Franklin Gothic Book"/>
              </a:rPr>
              <a:t>.</a:t>
            </a:r>
            <a:r>
              <a:rPr lang="en-US" sz="1400" dirty="0">
                <a:solidFill>
                  <a:srgbClr val="FF0000"/>
                </a:solidFill>
                <a:latin typeface="Franklin Gothic Book" pitchFamily="34" charset="0"/>
                <a:sym typeface="Wingdings"/>
              </a:rPr>
              <a:t> ()</a:t>
            </a:r>
            <a:r>
              <a:rPr lang="en-US" sz="1400" dirty="0" smtClean="0">
                <a:latin typeface="Franklin Gothic Book"/>
                <a:cs typeface="Franklin Gothic Book"/>
              </a:rPr>
              <a:t> </a:t>
            </a:r>
            <a:r>
              <a:rPr lang="en-US" sz="1400" dirty="0">
                <a:latin typeface="Franklin Gothic Book"/>
                <a:cs typeface="Franklin Gothic Book"/>
              </a:rPr>
              <a:t> The first reading and the psalm come from the Old Testament, except during the Easter season when the first reading comes from the Acts of the Apostles</a:t>
            </a:r>
            <a:r>
              <a:rPr lang="en-US" sz="1400" dirty="0" smtClean="0">
                <a:latin typeface="Franklin Gothic Book"/>
                <a:cs typeface="Franklin Gothic Book"/>
              </a:rPr>
              <a:t>.</a:t>
            </a:r>
            <a:r>
              <a:rPr lang="en-US" sz="1400" dirty="0">
                <a:solidFill>
                  <a:srgbClr val="FF0000"/>
                </a:solidFill>
                <a:latin typeface="Franklin Gothic Book" pitchFamily="34" charset="0"/>
                <a:sym typeface="Wingdings"/>
              </a:rPr>
              <a:t> ()</a:t>
            </a:r>
            <a:r>
              <a:rPr lang="en-US" sz="1400" dirty="0" smtClean="0">
                <a:latin typeface="Franklin Gothic Book"/>
                <a:cs typeface="Franklin Gothic Book"/>
              </a:rPr>
              <a:t> The </a:t>
            </a:r>
            <a:r>
              <a:rPr lang="en-US" sz="1400" b="1" dirty="0" smtClean="0">
                <a:latin typeface="Franklin Gothic Book"/>
                <a:cs typeface="Franklin Gothic Book"/>
              </a:rPr>
              <a:t>Responsorial Psalm </a:t>
            </a:r>
            <a:r>
              <a:rPr lang="en-US" sz="1400" dirty="0">
                <a:latin typeface="Franklin Gothic Book"/>
                <a:cs typeface="Franklin Gothic Book"/>
              </a:rPr>
              <a:t>is not called “responsorial” because of the sung response to verses;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rather</a:t>
            </a:r>
            <a:r>
              <a:rPr lang="en-US" sz="1400" dirty="0">
                <a:latin typeface="Franklin Gothic Book"/>
                <a:cs typeface="Franklin Gothic Book"/>
              </a:rPr>
              <a:t>, </a:t>
            </a:r>
            <a:r>
              <a:rPr lang="en-US" sz="1400" dirty="0" smtClean="0">
                <a:latin typeface="Franklin Gothic Book"/>
                <a:cs typeface="Franklin Gothic Book"/>
              </a:rPr>
              <a:t>one of the psalms or canticles from the Old Testament </a:t>
            </a:r>
            <a:r>
              <a:rPr lang="en-US" sz="1400" dirty="0" smtClean="0">
                <a:solidFill>
                  <a:srgbClr val="FF0000"/>
                </a:solidFill>
                <a:latin typeface="Franklin Gothic Book" pitchFamily="34" charset="0"/>
                <a:sym typeface="Wingdings"/>
              </a:rPr>
              <a:t>(</a:t>
            </a:r>
            <a:r>
              <a:rPr lang="en-US" sz="1400" dirty="0">
                <a:solidFill>
                  <a:srgbClr val="FF0000"/>
                </a:solidFill>
                <a:latin typeface="Franklin Gothic Book" pitchFamily="34" charset="0"/>
                <a:sym typeface="Wingdings"/>
              </a:rPr>
              <a:t>)</a:t>
            </a:r>
            <a:r>
              <a:rPr lang="en-US" sz="1400" dirty="0" smtClean="0">
                <a:latin typeface="Franklin Gothic Book"/>
                <a:cs typeface="Franklin Gothic Book"/>
              </a:rPr>
              <a:t> serves </a:t>
            </a:r>
            <a:r>
              <a:rPr lang="en-US" sz="1400" dirty="0">
                <a:latin typeface="Franklin Gothic Book"/>
                <a:cs typeface="Franklin Gothic Book"/>
              </a:rPr>
              <a:t>as our “response” to the </a:t>
            </a:r>
            <a:r>
              <a:rPr lang="en-US" sz="1400" dirty="0" smtClean="0">
                <a:latin typeface="Franklin Gothic Book"/>
                <a:cs typeface="Franklin Gothic Book"/>
              </a:rPr>
              <a:t>First </a:t>
            </a:r>
            <a:r>
              <a:rPr lang="en-US" sz="1400" dirty="0">
                <a:latin typeface="Franklin Gothic Book"/>
                <a:cs typeface="Franklin Gothic Book"/>
              </a:rPr>
              <a:t>R</a:t>
            </a:r>
            <a:r>
              <a:rPr lang="en-US" sz="1400" dirty="0" smtClean="0">
                <a:latin typeface="Franklin Gothic Book"/>
                <a:cs typeface="Franklin Gothic Book"/>
              </a:rPr>
              <a:t>eading </a:t>
            </a:r>
            <a:r>
              <a:rPr lang="en-US" sz="1400" dirty="0">
                <a:latin typeface="Franklin Gothic Book"/>
                <a:cs typeface="Franklin Gothic Book"/>
              </a:rPr>
              <a:t>just </a:t>
            </a:r>
            <a:r>
              <a:rPr lang="en-US" sz="1400" dirty="0" smtClean="0">
                <a:latin typeface="Franklin Gothic Book"/>
                <a:cs typeface="Franklin Gothic Book"/>
              </a:rPr>
              <a:t>proclaimed, reflecting its theme. </a:t>
            </a:r>
            <a:r>
              <a:rPr lang="en-US" sz="1400" dirty="0">
                <a:solidFill>
                  <a:srgbClr val="FF0000"/>
                </a:solidFill>
                <a:latin typeface="Franklin Gothic Book" pitchFamily="34" charset="0"/>
                <a:sym typeface="Wingdings"/>
              </a:rPr>
              <a:t>()</a:t>
            </a:r>
            <a:r>
              <a:rPr lang="en-US" sz="1400" dirty="0" smtClean="0">
                <a:latin typeface="Franklin Gothic Book"/>
                <a:cs typeface="Franklin Gothic Book"/>
              </a:rPr>
              <a:t> </a:t>
            </a:r>
            <a:r>
              <a:rPr lang="en-US" sz="1400" dirty="0">
                <a:latin typeface="Franklin Gothic Book"/>
                <a:cs typeface="Franklin Gothic Book"/>
              </a:rPr>
              <a:t>The </a:t>
            </a:r>
            <a:r>
              <a:rPr lang="en-US" sz="1400" b="1" dirty="0" smtClean="0">
                <a:latin typeface="Franklin Gothic Book"/>
                <a:cs typeface="Franklin Gothic Book"/>
              </a:rPr>
              <a:t>Second Reading</a:t>
            </a:r>
            <a:r>
              <a:rPr lang="en-US" sz="1400" dirty="0" smtClean="0">
                <a:latin typeface="Franklin Gothic Book"/>
                <a:cs typeface="Franklin Gothic Book"/>
              </a:rPr>
              <a:t> is taken from one of the Epistles or letters to one of the early Christian communities, and is </a:t>
            </a:r>
            <a:r>
              <a:rPr lang="en-US" sz="1400" dirty="0">
                <a:latin typeface="Franklin Gothic Book"/>
                <a:cs typeface="Franklin Gothic Book"/>
              </a:rPr>
              <a:t>not necessarily connected to the other </a:t>
            </a:r>
            <a:r>
              <a:rPr lang="en-US" sz="1400" dirty="0" smtClean="0">
                <a:latin typeface="Franklin Gothic Book"/>
                <a:cs typeface="Franklin Gothic Book"/>
              </a:rPr>
              <a:t>readings. Portions of an epistle may </a:t>
            </a:r>
            <a:r>
              <a:rPr lang="en-US" sz="1400" dirty="0">
                <a:latin typeface="Franklin Gothic Book"/>
                <a:cs typeface="Franklin Gothic Book"/>
              </a:rPr>
              <a:t>be read </a:t>
            </a:r>
            <a:r>
              <a:rPr lang="en-US" sz="1400" dirty="0" smtClean="0">
                <a:latin typeface="Franklin Gothic Book"/>
                <a:cs typeface="Franklin Gothic Book"/>
              </a:rPr>
              <a:t>continuously at the liturgy </a:t>
            </a:r>
            <a:r>
              <a:rPr lang="en-US" sz="1400" dirty="0">
                <a:latin typeface="Franklin Gothic Book"/>
                <a:cs typeface="Franklin Gothic Book"/>
              </a:rPr>
              <a:t>over the course of several </a:t>
            </a:r>
            <a:r>
              <a:rPr lang="en-US" sz="1400" dirty="0" smtClean="0">
                <a:latin typeface="Franklin Gothic Book"/>
                <a:cs typeface="Franklin Gothic Book"/>
              </a:rPr>
              <a:t>weeks.</a:t>
            </a:r>
            <a:r>
              <a:rPr lang="en-US" sz="1400" dirty="0" smtClean="0">
                <a:solidFill>
                  <a:srgbClr val="FF0000"/>
                </a:solidFill>
                <a:latin typeface="Franklin Gothic Book" pitchFamily="34" charset="0"/>
                <a:sym typeface="Wingdings"/>
              </a:rPr>
              <a:t> </a:t>
            </a:r>
            <a:r>
              <a:rPr lang="en-US" sz="1400" dirty="0">
                <a:solidFill>
                  <a:srgbClr val="FF0000"/>
                </a:solidFill>
                <a:latin typeface="Franklin Gothic Book" pitchFamily="34" charset="0"/>
                <a:sym typeface="Wingdings"/>
              </a:rPr>
              <a:t>()</a:t>
            </a:r>
            <a:endParaRPr lang="en-US" sz="1400" dirty="0">
              <a:latin typeface="Franklin Gothic Book"/>
              <a:cs typeface="Franklin Gothic Book"/>
            </a:endParaRPr>
          </a:p>
          <a:p>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Using the </a:t>
            </a:r>
            <a:r>
              <a:rPr lang="en-US" sz="1400" b="1" i="1" dirty="0" smtClean="0">
                <a:latin typeface="Franklin Gothic Book" pitchFamily="34" charset="0"/>
              </a:rPr>
              <a:t>Book of the Gospels </a:t>
            </a:r>
            <a:r>
              <a:rPr lang="en-US" sz="1400" dirty="0" smtClean="0">
                <a:latin typeface="Franklin Gothic Book" pitchFamily="34" charset="0"/>
              </a:rPr>
              <a:t>at Mass today is based on the earlier tradition in the Church of utilizing a separate book for the gospel readings at Mass, and is a sign of Christ’s presence in the liturgy.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Because the </a:t>
            </a:r>
            <a:r>
              <a:rPr lang="en-US" sz="1400" b="1" i="1" dirty="0" smtClean="0">
                <a:latin typeface="Franklin Gothic Book" pitchFamily="34" charset="0"/>
              </a:rPr>
              <a:t>Lectionary </a:t>
            </a:r>
            <a:r>
              <a:rPr lang="en-US" sz="1400" dirty="0" smtClean="0">
                <a:latin typeface="Franklin Gothic Book" pitchFamily="34" charset="0"/>
              </a:rPr>
              <a:t>and the </a:t>
            </a:r>
            <a:r>
              <a:rPr lang="en-US" sz="1400" i="1" dirty="0" smtClean="0">
                <a:latin typeface="Franklin Gothic Book" pitchFamily="34" charset="0"/>
              </a:rPr>
              <a:t>Book of the Gospels </a:t>
            </a:r>
            <a:r>
              <a:rPr lang="en-US" sz="1400" dirty="0" smtClean="0">
                <a:latin typeface="Franklin Gothic Book" pitchFamily="34" charset="0"/>
              </a:rPr>
              <a:t>contain the word of the Lord and have a sacred function within the liturgy, these books should be worthy, dignified and beautiful.</a:t>
            </a:r>
            <a:r>
              <a:rPr lang="en-US" sz="1400" dirty="0">
                <a:solidFill>
                  <a:srgbClr val="FF0000"/>
                </a:solidFill>
                <a:latin typeface="Franklin Gothic Book" pitchFamily="34" charset="0"/>
                <a:sym typeface="Wingdings"/>
              </a:rPr>
              <a:t> ()</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Therefore, proclaiming the word of the Lord from any type of worship aid, workbook, or paper is strongly discouraged as the </a:t>
            </a:r>
            <a:r>
              <a:rPr lang="en-US" sz="1400" i="1" dirty="0" smtClean="0">
                <a:latin typeface="Franklin Gothic Book" pitchFamily="34" charset="0"/>
              </a:rPr>
              <a:t>Lectionary for Mass </a:t>
            </a:r>
            <a:r>
              <a:rPr lang="en-US" sz="1400" dirty="0" smtClean="0">
                <a:latin typeface="Franklin Gothic Book" pitchFamily="34" charset="0"/>
              </a:rPr>
              <a:t>points out,</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“Because of the dignity of the word of God, the books of readings used in the celebration are not to be replaced by other pastoral aids, for example, by leaflets printed for the preparation of the readings by the faithful or for their personal meditations” (#37). </a:t>
            </a:r>
            <a:r>
              <a:rPr lang="en-US" sz="1400" dirty="0">
                <a:solidFill>
                  <a:srgbClr val="FF0000"/>
                </a:solidFill>
                <a:latin typeface="Franklin Gothic Book" pitchFamily="34" charset="0"/>
                <a:sym typeface="Wingdings"/>
              </a:rPr>
              <a:t>()</a:t>
            </a:r>
            <a:r>
              <a:rPr lang="en-US" sz="1400" dirty="0">
                <a:latin typeface="Franklin Gothic Book" pitchFamily="34" charset="0"/>
              </a:rPr>
              <a:t> </a:t>
            </a:r>
          </a:p>
        </p:txBody>
      </p:sp>
      <p:sp>
        <p:nvSpPr>
          <p:cNvPr id="4" name="Slide Number Placeholder 3"/>
          <p:cNvSpPr>
            <a:spLocks noGrp="1"/>
          </p:cNvSpPr>
          <p:nvPr>
            <p:ph type="sldNum" sz="quarter" idx="10"/>
          </p:nvPr>
        </p:nvSpPr>
        <p:spPr/>
        <p:txBody>
          <a:bodyPr/>
          <a:lstStyle/>
          <a:p>
            <a:fld id="{348F2FE7-9136-4846-9B73-0EE6960CF42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Some additional questions for our reflection and discussion: </a:t>
            </a:r>
            <a:r>
              <a:rPr lang="en-US" sz="1400" dirty="0" smtClean="0">
                <a:solidFill>
                  <a:srgbClr val="FF0000"/>
                </a:solidFill>
                <a:latin typeface="Franklin Gothic Book" pitchFamily="34" charset="0"/>
                <a:sym typeface="Wingdings"/>
              </a:rPr>
              <a:t>()</a:t>
            </a:r>
            <a:endParaRPr lang="en-US" sz="1400" dirty="0" smtClean="0"/>
          </a:p>
          <a:p>
            <a:r>
              <a:rPr lang="en-US" sz="1400" dirty="0" smtClean="0">
                <a:latin typeface="Franklin Gothic Book" pitchFamily="34" charset="0"/>
              </a:rPr>
              <a:t>  </a:t>
            </a:r>
          </a:p>
          <a:p>
            <a:pPr>
              <a:spcBef>
                <a:spcPts val="600"/>
              </a:spcBef>
              <a:spcAft>
                <a:spcPts val="600"/>
              </a:spcAft>
            </a:pPr>
            <a:endParaRPr lang="en-US" sz="1400" dirty="0" smtClean="0">
              <a:latin typeface="Franklin Gothic Book" pitchFamily="34" charset="0"/>
            </a:endParaRPr>
          </a:p>
          <a:p>
            <a:pPr marL="470740" indent="-236179">
              <a:spcBef>
                <a:spcPts val="600"/>
              </a:spcBef>
              <a:spcAft>
                <a:spcPts val="600"/>
              </a:spcAft>
              <a:buFont typeface="Arial" pitchFamily="34" charset="0"/>
              <a:buChar char="•"/>
            </a:pPr>
            <a:r>
              <a:rPr lang="en-US" sz="1400" dirty="0" smtClean="0">
                <a:latin typeface="Franklin Gothic Book" pitchFamily="34" charset="0"/>
              </a:rPr>
              <a:t>Who are your models for this ministry?</a:t>
            </a:r>
          </a:p>
          <a:p>
            <a:pPr marL="470740" indent="-236179">
              <a:spcBef>
                <a:spcPts val="600"/>
              </a:spcBef>
              <a:spcAft>
                <a:spcPts val="600"/>
              </a:spcAft>
              <a:buFont typeface="Arial" pitchFamily="34" charset="0"/>
              <a:buChar char="•"/>
            </a:pPr>
            <a:r>
              <a:rPr lang="en-US" sz="1400" dirty="0" smtClean="0">
                <a:latin typeface="Franklin Gothic Book" pitchFamily="34" charset="0"/>
              </a:rPr>
              <a:t>Whom have you seen perform this ministry well?</a:t>
            </a:r>
          </a:p>
          <a:p>
            <a:pPr marL="470740" indent="-236179"/>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r>
              <a:rPr lang="en-US" sz="1400" i="1" dirty="0" smtClean="0">
                <a:solidFill>
                  <a:schemeClr val="bg2">
                    <a:lumMod val="50000"/>
                  </a:schemeClr>
                </a:solidFill>
                <a:latin typeface="Franklin Gothic Book" pitchFamily="34" charset="0"/>
                <a:sym typeface="Wingdings"/>
              </a:rPr>
              <a:t>		After discussion, continue 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Next,  we will examine the requirements to serve as Lector.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Basic requirements to serve as a Lector include:</a:t>
            </a:r>
            <a:r>
              <a:rPr lang="en-US" sz="1400" dirty="0" smtClean="0">
                <a:solidFill>
                  <a:srgbClr val="FF0000"/>
                </a:solidFill>
                <a:latin typeface="Franklin Gothic Book" pitchFamily="34" charset="0"/>
                <a:sym typeface="Wingdings"/>
              </a:rPr>
              <a:t>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rPr>
              <a:t>Must be a </a:t>
            </a:r>
            <a:r>
              <a:rPr lang="en-US" sz="1400" b="1" dirty="0" smtClean="0">
                <a:latin typeface="Franklin Gothic Book" pitchFamily="34" charset="0"/>
              </a:rPr>
              <a:t>fully initiated Catholic in good standing</a:t>
            </a:r>
            <a:r>
              <a:rPr lang="en-US" sz="1400" dirty="0" smtClean="0">
                <a:latin typeface="Franklin Gothic Book" pitchFamily="34" charset="0"/>
              </a:rPr>
              <a:t>.  This means that, in order to be a Lector, an individual would have to receive all the sacraments of Initiation,</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including the sacrament of Confirmation.</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Typically, Lectors are at least of high school age, around 14 or 15.  The exception is at Masses with </a:t>
            </a:r>
            <a:r>
              <a:rPr lang="en-US" sz="1400" dirty="0" smtClean="0">
                <a:latin typeface="Franklin Gothic Book" pitchFamily="34" charset="0"/>
              </a:rPr>
              <a:t>Children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rPr>
              <a:t>Must be a </a:t>
            </a:r>
            <a:r>
              <a:rPr lang="en-US" sz="1400" b="1" dirty="0" smtClean="0">
                <a:latin typeface="Franklin Gothic Book" pitchFamily="34" charset="0"/>
              </a:rPr>
              <a:t>registered and active member </a:t>
            </a:r>
            <a:r>
              <a:rPr lang="en-US" sz="1400" dirty="0" smtClean="0">
                <a:latin typeface="Franklin Gothic Book" pitchFamily="34" charset="0"/>
              </a:rPr>
              <a:t>of the parish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rPr>
              <a:t>If married, he or she must be in </a:t>
            </a:r>
            <a:r>
              <a:rPr lang="en-US" sz="1400" b="1" dirty="0" smtClean="0">
                <a:latin typeface="Franklin Gothic Book" pitchFamily="34" charset="0"/>
              </a:rPr>
              <a:t>a valid marriage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marL="684213" indent="-222250">
              <a:spcBef>
                <a:spcPts val="600"/>
              </a:spcBef>
              <a:spcAft>
                <a:spcPts val="600"/>
              </a:spcAft>
              <a:buFont typeface="Arial" pitchFamily="34" charset="0"/>
              <a:buChar char="•"/>
            </a:pPr>
            <a:r>
              <a:rPr lang="en-US" sz="1400" dirty="0" smtClean="0">
                <a:latin typeface="Franklin Gothic Book" pitchFamily="34" charset="0"/>
              </a:rPr>
              <a:t>And his or her </a:t>
            </a:r>
            <a:r>
              <a:rPr lang="en-US" sz="1400" b="1" dirty="0" smtClean="0">
                <a:latin typeface="Franklin Gothic Book" pitchFamily="34" charset="0"/>
              </a:rPr>
              <a:t>life must be led according to the values and morals of the Church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23410"/>
          </a:xfrm>
        </p:spPr>
        <p:txBody>
          <a:bodyPr>
            <a:noAutofit/>
          </a:bodyPr>
          <a:lstStyle/>
          <a:p>
            <a:r>
              <a:rPr lang="en-US" sz="1400" dirty="0" smtClean="0">
                <a:latin typeface="Franklin Gothic Book"/>
                <a:cs typeface="Franklin Gothic Book"/>
              </a:rPr>
              <a:t>Serving as a Lector at Mass also </a:t>
            </a:r>
            <a:r>
              <a:rPr lang="en-US" sz="1400" b="1" dirty="0" smtClean="0">
                <a:latin typeface="Franklin Gothic Book"/>
                <a:cs typeface="Franklin Gothic Book"/>
              </a:rPr>
              <a:t>requires both a spiritual and liturgical formation</a:t>
            </a:r>
            <a:r>
              <a:rPr lang="en-US" sz="1400" dirty="0" smtClean="0">
                <a:latin typeface="Franklin Gothic Book"/>
                <a:cs typeface="Franklin Gothic Book"/>
              </a:rPr>
              <a:t>.  The </a:t>
            </a:r>
            <a:r>
              <a:rPr lang="en-US" sz="1400" i="1" dirty="0" smtClean="0">
                <a:latin typeface="Franklin Gothic Book"/>
                <a:cs typeface="Franklin Gothic Book"/>
              </a:rPr>
              <a:t>Lectionary for Mass </a:t>
            </a:r>
            <a:r>
              <a:rPr lang="en-US" sz="1400" dirty="0" smtClean="0">
                <a:latin typeface="Franklin Gothic Book"/>
                <a:cs typeface="Franklin Gothic Book"/>
              </a:rPr>
              <a:t>explains this preparation:</a:t>
            </a:r>
            <a:r>
              <a:rPr lang="en-US" sz="1400" dirty="0">
                <a:solidFill>
                  <a:srgbClr val="FF0000"/>
                </a:solidFill>
                <a:latin typeface="Franklin Gothic Book" pitchFamily="34" charset="0"/>
                <a:sym typeface="Wingdings"/>
              </a:rPr>
              <a:t>()</a:t>
            </a:r>
            <a:r>
              <a:rPr lang="en-US" sz="1400" dirty="0" smtClean="0">
                <a:latin typeface="Franklin Gothic Book"/>
                <a:cs typeface="Franklin Gothic Book"/>
              </a:rPr>
              <a:t> </a:t>
            </a:r>
          </a:p>
          <a:p>
            <a:endParaRPr lang="en-US" sz="1400" dirty="0">
              <a:latin typeface="Franklin Gothic Book"/>
              <a:cs typeface="Franklin Gothic Book"/>
            </a:endParaRPr>
          </a:p>
          <a:p>
            <a:r>
              <a:rPr lang="en-US" sz="1400" dirty="0" smtClean="0">
                <a:latin typeface="Franklin Gothic Book"/>
                <a:cs typeface="Franklin Gothic Book"/>
              </a:rPr>
              <a:t>“</a:t>
            </a:r>
            <a:r>
              <a:rPr lang="en-US" sz="1400" dirty="0">
                <a:latin typeface="Franklin Gothic Book"/>
                <a:cs typeface="Franklin Gothic Book"/>
              </a:rPr>
              <a:t>It is necessary that those who exercise the ministry of reader…be truly suited and carefully prepared, so that the faithful may develop a warm and living love for Sacred Scripture from listening to the sacred readings. </a:t>
            </a:r>
            <a:r>
              <a:rPr lang="en-US" sz="1400" dirty="0">
                <a:solidFill>
                  <a:srgbClr val="FF0000"/>
                </a:solidFill>
                <a:latin typeface="Franklin Gothic Book" pitchFamily="34" charset="0"/>
                <a:sym typeface="Wingdings"/>
              </a:rPr>
              <a:t>()</a:t>
            </a:r>
            <a:endParaRPr lang="en-US" sz="1400" dirty="0">
              <a:latin typeface="Franklin Gothic Book"/>
              <a:cs typeface="Franklin Gothic Book"/>
            </a:endParaRPr>
          </a:p>
          <a:p>
            <a:pPr marL="0" lvl="1">
              <a:spcBef>
                <a:spcPts val="1200"/>
              </a:spcBef>
            </a:pPr>
            <a:r>
              <a:rPr lang="en-US" sz="1400" dirty="0">
                <a:latin typeface="Franklin Gothic Book"/>
                <a:cs typeface="Franklin Gothic Book"/>
              </a:rPr>
              <a:t>Their preparation must above all be spiritual, but what may be called a technical preparation is also needed. The spiritual preparation presupposes at least a biblical and liturgical formation. The purpose of their biblical formation is to give readers the ability to understand the readings in context and to perceive by the light of faith the central point of the revealed message. </a:t>
            </a:r>
            <a:r>
              <a:rPr lang="en-US" sz="1400" dirty="0">
                <a:solidFill>
                  <a:srgbClr val="FF0000"/>
                </a:solidFill>
                <a:latin typeface="Franklin Gothic Book" pitchFamily="34" charset="0"/>
                <a:sym typeface="Wingdings"/>
              </a:rPr>
              <a:t>()</a:t>
            </a:r>
            <a:endParaRPr lang="en-US" sz="1400" dirty="0">
              <a:latin typeface="Franklin Gothic Book"/>
              <a:cs typeface="Franklin Gothic Book"/>
            </a:endParaRPr>
          </a:p>
          <a:p>
            <a:pPr marL="0" lvl="1">
              <a:spcBef>
                <a:spcPts val="1200"/>
              </a:spcBef>
            </a:pPr>
            <a:r>
              <a:rPr lang="en-US" sz="1400" dirty="0">
                <a:latin typeface="Franklin Gothic Book"/>
                <a:cs typeface="Franklin Gothic Book"/>
              </a:rPr>
              <a:t>The liturgical formation ought to equip the readers to have some grasp of the meaning and structure of the Liturgy of the Word and of the significance of its connection with the Liturgy of the Eucharist. The technical preparation should make the readers more skilled in the art of reading publicly, either with the power of their own voice or with the help of sound equipment” (</a:t>
            </a:r>
            <a:r>
              <a:rPr lang="en-US" sz="1400" i="1" dirty="0">
                <a:latin typeface="Franklin Gothic Book"/>
                <a:cs typeface="Franklin Gothic Book"/>
              </a:rPr>
              <a:t>Lectionary for Mass </a:t>
            </a:r>
            <a:r>
              <a:rPr lang="en-US" sz="1400" dirty="0">
                <a:latin typeface="Franklin Gothic Book"/>
                <a:cs typeface="Franklin Gothic Book"/>
              </a:rPr>
              <a:t>#55)</a:t>
            </a:r>
            <a:r>
              <a:rPr lang="en-US" sz="1400" dirty="0" smtClean="0">
                <a:latin typeface="Franklin Gothic Book"/>
                <a:cs typeface="Franklin Gothic Book"/>
              </a:rPr>
              <a:t>.</a:t>
            </a:r>
            <a:r>
              <a:rPr lang="en-US" sz="1400" dirty="0">
                <a:solidFill>
                  <a:srgbClr val="FF0000"/>
                </a:solidFill>
                <a:latin typeface="Franklin Gothic Book" pitchFamily="34" charset="0"/>
                <a:sym typeface="Wingdings"/>
              </a:rPr>
              <a:t> ()</a:t>
            </a:r>
            <a:endParaRPr lang="en-US" sz="1400" dirty="0">
              <a:latin typeface="Franklin Gothic Book"/>
              <a:cs typeface="Franklin Gothic Book"/>
            </a:endParaRPr>
          </a:p>
          <a:p>
            <a:endParaRPr lang="en-US" sz="18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Of course, developed communication skills are also necessary.  These skills are mentioned briefly here:</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rPr>
              <a:t>Articulation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rPr>
              <a:t>Phrasing and breathing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rPr>
              <a:t>Dynamics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rPr>
              <a:t>Rhythm and </a:t>
            </a:r>
            <a:r>
              <a:rPr lang="en-US" sz="1400" dirty="0" smtClean="0">
                <a:latin typeface="Franklin Gothic Book" pitchFamily="34" charset="0"/>
              </a:rPr>
              <a:t>pace </a:t>
            </a:r>
            <a:r>
              <a:rPr lang="en-US" sz="1400" dirty="0" smtClean="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rPr>
              <a:t>Vocal variety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marL="684213" indent="-222250">
              <a:spcBef>
                <a:spcPts val="600"/>
              </a:spcBef>
              <a:spcAft>
                <a:spcPts val="600"/>
              </a:spcAft>
              <a:buFont typeface="Arial" pitchFamily="34" charset="0"/>
              <a:buChar char="•"/>
            </a:pPr>
            <a:r>
              <a:rPr lang="en-US" sz="1400" dirty="0" smtClean="0">
                <a:latin typeface="Franklin Gothic Book" pitchFamily="34" charset="0"/>
              </a:rPr>
              <a:t>Emphasis or stressing certain words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pPr marL="684213" indent="-222250">
              <a:spcBef>
                <a:spcPts val="600"/>
              </a:spcBef>
              <a:spcAft>
                <a:spcPts val="600"/>
              </a:spcAft>
              <a:buFont typeface="Arial" pitchFamily="34" charset="0"/>
              <a:buChar char="•"/>
            </a:pPr>
            <a:r>
              <a:rPr lang="en-US" sz="1400" dirty="0" smtClean="0">
                <a:latin typeface="Franklin Gothic Book" pitchFamily="34" charset="0"/>
                <a:sym typeface="Wingdings"/>
              </a:rPr>
              <a:t>Establishing eye contact </a:t>
            </a:r>
            <a:r>
              <a:rPr lang="en-US" sz="1400" dirty="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pPr marL="684213" indent="-222250">
              <a:spcBef>
                <a:spcPts val="600"/>
              </a:spcBef>
              <a:spcAft>
                <a:spcPts val="600"/>
              </a:spcAft>
              <a:buFont typeface="Arial" pitchFamily="34" charset="0"/>
              <a:buChar char="•"/>
            </a:pPr>
            <a:r>
              <a:rPr lang="en-US" sz="1400" dirty="0" smtClean="0">
                <a:latin typeface="Franklin Gothic Book" pitchFamily="34" charset="0"/>
                <a:sym typeface="Wingdings"/>
              </a:rPr>
              <a:t>Maintain proper posture </a:t>
            </a:r>
            <a:r>
              <a:rPr lang="en-US" sz="1400" dirty="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pPr marL="684213" indent="-222250">
              <a:spcBef>
                <a:spcPts val="600"/>
              </a:spcBef>
              <a:spcAft>
                <a:spcPts val="600"/>
              </a:spcAft>
              <a:buFont typeface="Arial" pitchFamily="34" charset="0"/>
              <a:buChar char="•"/>
            </a:pPr>
            <a:r>
              <a:rPr lang="en-US" sz="1400" dirty="0" smtClean="0">
                <a:latin typeface="Franklin Gothic Book" pitchFamily="34" charset="0"/>
                <a:sym typeface="Wingdings"/>
              </a:rPr>
              <a:t>Overall presence</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Overall, Lectors, as with any liturgical ministry, are called to </a:t>
            </a:r>
            <a:r>
              <a:rPr lang="en-US" sz="1400" b="1" dirty="0" smtClean="0">
                <a:latin typeface="Franklin Gothic Book" pitchFamily="34" charset="0"/>
              </a:rPr>
              <a:t>live a holy and sacramental life</a:t>
            </a:r>
            <a:r>
              <a:rPr lang="en-US" sz="1400" dirty="0" smtClean="0">
                <a:latin typeface="Franklin Gothic Book" pitchFamily="34" charset="0"/>
              </a:rPr>
              <a:t>.</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This means that Lectors are individuals whose lives and morals reflect well upon the Catholic Church.</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Spiritual attributes needed or be willing to develop for this ministry include </a:t>
            </a:r>
            <a:r>
              <a:rPr lang="en-US" sz="1400" dirty="0">
                <a:latin typeface="Franklin Gothic Book" pitchFamily="34" charset="0"/>
              </a:rPr>
              <a:t> </a:t>
            </a:r>
            <a:r>
              <a:rPr lang="en-US" sz="1400" dirty="0" smtClean="0">
                <a:latin typeface="Franklin Gothic Book" pitchFamily="34" charset="0"/>
              </a:rPr>
              <a:t>humility,</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concern for the community you serve,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a sense of gratitude since thanksgiving is at the heart of Eucharist,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and reverence for both the Eucharistic elements of the Lord’s Body and Blood and for the ecclesial Body of Christ, the Church.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p>
          <a:p>
            <a:r>
              <a:rPr lang="en-US" sz="1400" dirty="0" smtClean="0">
                <a:latin typeface="Franklin Gothic Book"/>
              </a:rPr>
              <a:t>As a liturgical minister, you should be careful to avoid any grave sin,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 </a:t>
            </a:r>
            <a:r>
              <a:rPr lang="en-US" sz="1400" dirty="0" smtClean="0">
                <a:latin typeface="Franklin Gothic Book"/>
              </a:rPr>
              <a:t>failure to attend Mass on Sundays and Holy Days of Obligation </a:t>
            </a:r>
            <a:r>
              <a:rPr lang="en-US" sz="1400" dirty="0" smtClean="0">
                <a:solidFill>
                  <a:srgbClr val="FF0000"/>
                </a:solidFill>
                <a:latin typeface="Franklin Gothic Book" pitchFamily="34" charset="0"/>
                <a:sym typeface="Wingdings"/>
              </a:rPr>
              <a:t>(</a:t>
            </a:r>
            <a:r>
              <a:rPr lang="en-US" sz="1400" dirty="0">
                <a:solidFill>
                  <a:srgbClr val="FF0000"/>
                </a:solidFill>
                <a:latin typeface="Franklin Gothic Book" pitchFamily="34" charset="0"/>
                <a:sym typeface="Wingdings"/>
              </a:rPr>
              <a:t>)</a:t>
            </a:r>
            <a:r>
              <a:rPr lang="en-US" sz="1400" dirty="0" smtClean="0">
                <a:latin typeface="Franklin Gothic Book"/>
              </a:rPr>
              <a:t>  and a </a:t>
            </a:r>
            <a:r>
              <a:rPr lang="en-US" sz="1400" dirty="0" smtClean="0">
                <a:latin typeface="Franklin Gothic Book"/>
              </a:rPr>
              <a:t>choice </a:t>
            </a:r>
            <a:r>
              <a:rPr lang="en-US" sz="1400" dirty="0" smtClean="0">
                <a:latin typeface="Franklin Gothic Book"/>
              </a:rPr>
              <a:t>not to maintain communion with the teachings of the Church. </a:t>
            </a:r>
            <a:r>
              <a:rPr lang="en-US" sz="1400" dirty="0" smtClean="0">
                <a:solidFill>
                  <a:srgbClr val="FF0000"/>
                </a:solidFill>
                <a:latin typeface="Franklin Gothic Book" pitchFamily="34" charset="0"/>
                <a:sym typeface="Wingdings"/>
              </a:rPr>
              <a:t>(</a:t>
            </a:r>
            <a:r>
              <a:rPr lang="en-US" sz="1400" dirty="0">
                <a:solidFill>
                  <a:srgbClr val="FF0000"/>
                </a:solidFill>
                <a:latin typeface="Franklin Gothic Book" pitchFamily="34" charset="0"/>
                <a:sym typeface="Wingdings"/>
              </a:rPr>
              <a:t>)</a:t>
            </a:r>
            <a:r>
              <a:rPr lang="en-US" sz="1400" dirty="0" smtClean="0">
                <a:latin typeface="Franklin Gothic Book"/>
              </a:rPr>
              <a:t> </a:t>
            </a:r>
            <a:endParaRPr lang="en-US" sz="1400" dirty="0">
              <a:latin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Let’s begin our session with prayer.  </a:t>
            </a:r>
          </a:p>
          <a:p>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smtClean="0">
              <a:latin typeface="Franklin Gothic Book" pitchFamily="34" charset="0"/>
            </a:endParaRPr>
          </a:p>
          <a:p>
            <a:pPr algn="ctr"/>
            <a:r>
              <a:rPr lang="en-US" sz="1400" i="1" dirty="0" smtClean="0">
                <a:solidFill>
                  <a:schemeClr val="bg2">
                    <a:lumMod val="50000"/>
                  </a:schemeClr>
                </a:solidFill>
                <a:latin typeface="Franklin Gothic Book" pitchFamily="34" charset="0"/>
              </a:rPr>
              <a:t>At the conclusion of the song, advanced to the next slide…</a:t>
            </a:r>
            <a:r>
              <a:rPr lang="en-US" sz="1400" dirty="0" smtClean="0">
                <a:solidFill>
                  <a:schemeClr val="bg2">
                    <a:lumMod val="50000"/>
                  </a:schemeClr>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endParaRPr lang="en-US" sz="1400" i="1"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An important part of living out this sacramental life is taking advantage of the </a:t>
            </a:r>
            <a:r>
              <a:rPr lang="en-US" sz="1400" b="1" dirty="0" smtClean="0">
                <a:latin typeface="Franklin Gothic Book" pitchFamily="34" charset="0"/>
              </a:rPr>
              <a:t>Sacrament of Reconciliation</a:t>
            </a:r>
            <a:r>
              <a:rPr lang="en-US" sz="1400" dirty="0" smtClean="0">
                <a:latin typeface="Franklin Gothic Book" pitchFamily="34" charset="0"/>
              </a:rPr>
              <a:t>.  Going to confession is a great way of keeping us centered in God that results in a spirit of humility, gratitude and respect for others.  </a:t>
            </a:r>
            <a:r>
              <a:rPr lang="en-US" sz="1400" dirty="0" smtClean="0">
                <a:solidFill>
                  <a:srgbClr val="FF0000"/>
                </a:solidFill>
                <a:latin typeface="Franklin Gothic Book" pitchFamily="34" charset="0"/>
                <a:sym typeface="Wingdings"/>
              </a:rPr>
              <a:t>()</a:t>
            </a:r>
          </a:p>
          <a:p>
            <a:endParaRPr lang="en-US" sz="1400" dirty="0" smtClean="0">
              <a:latin typeface="Franklin Gothic Book" pitchFamily="34" charset="0"/>
            </a:endParaRPr>
          </a:p>
          <a:p>
            <a:r>
              <a:rPr lang="en-US" sz="1400" dirty="0">
                <a:latin typeface="Franklin Gothic Book" pitchFamily="34" charset="0"/>
              </a:rPr>
              <a:t>As part of this ministry, </a:t>
            </a:r>
            <a:r>
              <a:rPr lang="en-US" sz="1400" dirty="0" smtClean="0">
                <a:latin typeface="Franklin Gothic Book" pitchFamily="34" charset="0"/>
              </a:rPr>
              <a:t>you are called to proclaim the word of God to others, and that God speaks to the faithful gathered through the power of the Holy Spirit.  </a:t>
            </a:r>
            <a:r>
              <a:rPr lang="en-US" sz="1400" dirty="0">
                <a:solidFill>
                  <a:srgbClr val="FF0000"/>
                </a:solidFill>
                <a:latin typeface="Franklin Gothic Book" pitchFamily="34" charset="0"/>
                <a:sym typeface="Wingdings"/>
              </a:rPr>
              <a:t>()</a:t>
            </a:r>
            <a:r>
              <a:rPr lang="en-US" sz="1400" dirty="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Remember, serving as a Lector is not simply about fulfilling a function on Sunday morning but </a:t>
            </a:r>
            <a:r>
              <a:rPr lang="en-US" sz="1400" b="1" dirty="0" smtClean="0">
                <a:latin typeface="Franklin Gothic Book" pitchFamily="34" charset="0"/>
              </a:rPr>
              <a:t>sharing the very life of and building up the Body of Christ</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latin typeface="Franklin Gothic Book" pitchFamily="34" charset="0"/>
              </a:rPr>
              <a:t>As Lector at Mass, you should be setting an example to the rest of the church community of </a:t>
            </a:r>
            <a:r>
              <a:rPr lang="en-US" sz="1400" b="1" dirty="0" smtClean="0">
                <a:latin typeface="Franklin Gothic Book" pitchFamily="34" charset="0"/>
              </a:rPr>
              <a:t>full, conscious and active participation at Mass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This includes attentive listening to the Word of God proclaimed and the prayers said aloud, singing the hymns and acclamations, making responses confidently, engaging in silent prayer, and focused on the sacred action of the Mass. </a:t>
            </a:r>
            <a:r>
              <a:rPr lang="en-US" sz="1400" dirty="0" smtClean="0">
                <a:solidFill>
                  <a:srgbClr val="FF0000"/>
                </a:solidFill>
                <a:latin typeface="Franklin Gothic Book" pitchFamily="34" charset="0"/>
                <a:sym typeface="Wingdings"/>
              </a:rPr>
              <a:t>()  </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sym typeface="Wingdings"/>
              </a:rPr>
              <a:t>It is also important to understand the </a:t>
            </a:r>
            <a:r>
              <a:rPr lang="en-US" sz="1400" b="1" dirty="0" smtClean="0">
                <a:latin typeface="Franklin Gothic Book" pitchFamily="34" charset="0"/>
                <a:sym typeface="Wingdings"/>
              </a:rPr>
              <a:t>different gestures and postures that convey reverence</a:t>
            </a:r>
            <a:r>
              <a:rPr lang="en-US" sz="1400" dirty="0" smtClean="0">
                <a:latin typeface="Franklin Gothic Book" pitchFamily="34" charset="0"/>
                <a:sym typeface="Wingdings"/>
              </a:rPr>
              <a:t> for the Blessed Sacrament.  The proper form of reverence for the Blessed Sacrament is genuflecting; the proper form of reverence for the altar is bowing.  If an individual is physically unable to genuflect, bowing is also acceptable. </a:t>
            </a:r>
            <a:r>
              <a:rPr lang="en-US" sz="1400" dirty="0" smtClean="0">
                <a:solidFill>
                  <a:srgbClr val="FF0000"/>
                </a:solidFill>
                <a:latin typeface="Franklin Gothic Book" pitchFamily="34" charset="0"/>
                <a:sym typeface="Wingdings"/>
              </a:rPr>
              <a:t>()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Lectors </a:t>
            </a:r>
            <a:r>
              <a:rPr lang="en-US" sz="1400" b="1" dirty="0" smtClean="0">
                <a:latin typeface="Franklin Gothic Book" pitchFamily="34" charset="0"/>
                <a:sym typeface="Wingdings"/>
              </a:rPr>
              <a:t>must also be able to move </a:t>
            </a:r>
            <a:r>
              <a:rPr lang="en-US" sz="1400" dirty="0" smtClean="0">
                <a:latin typeface="Franklin Gothic Book" pitchFamily="34" charset="0"/>
                <a:sym typeface="Wingdings"/>
              </a:rPr>
              <a:t>from where they are seated in church to the sanctuary and then to the ambo,</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 as well as having the ability carry the Book of the Gospels reverently during the entrance procession.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endParaRPr lang="en-US" dirty="0" smtClean="0">
              <a:latin typeface="Franklin Gothic Book" pitchFamily="34" charset="0"/>
              <a:sym typeface="Wingdings"/>
            </a:endParaRPr>
          </a:p>
          <a:p>
            <a:endParaRPr lang="en-US" dirty="0" smtClean="0">
              <a:latin typeface="Franklin Gothic Book" pitchFamily="34" charset="0"/>
              <a:sym typeface="Wingdings"/>
            </a:endParaRPr>
          </a:p>
          <a:p>
            <a:endParaRPr lang="en-US" dirty="0" smtClean="0">
              <a:latin typeface="Franklin Gothic Book" pitchFamily="34" charset="0"/>
              <a:sym typeface="Wingdings"/>
            </a:endParaRPr>
          </a:p>
          <a:p>
            <a:r>
              <a:rPr lang="en-US" dirty="0" smtClean="0">
                <a:latin typeface="Franklin Gothic Book" pitchFamily="34" charset="0"/>
              </a:rPr>
              <a:t>  </a:t>
            </a:r>
            <a:endParaRPr lang="en-US"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5790"/>
            <a:ext cx="6019800" cy="4423410"/>
          </a:xfrm>
        </p:spPr>
        <p:txBody>
          <a:bodyPr>
            <a:noAutofit/>
          </a:bodyPr>
          <a:lstStyle/>
          <a:p>
            <a:r>
              <a:rPr lang="en-US" sz="1300" dirty="0" smtClean="0">
                <a:latin typeface="Franklin Gothic Book" pitchFamily="34" charset="0"/>
              </a:rPr>
              <a:t>Finally, you are encouraged to develop and </a:t>
            </a:r>
            <a:r>
              <a:rPr lang="en-US" sz="1300" b="1" dirty="0" smtClean="0">
                <a:latin typeface="Franklin Gothic Book" pitchFamily="34" charset="0"/>
              </a:rPr>
              <a:t>deepen your own personal spirituality </a:t>
            </a:r>
            <a:r>
              <a:rPr lang="en-US" sz="1300" dirty="0" smtClean="0">
                <a:latin typeface="Franklin Gothic Book" pitchFamily="34" charset="0"/>
              </a:rPr>
              <a:t>as part of your liturgical ministry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that includes spiritual reading, especially on the Scriptures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and popular and personal devotions, perhaps to a saint who was an evangelist or to St. Paul, the author of many of the epistles read at Mass.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You also want to allow personal time for quiet and reflection.  </a:t>
            </a:r>
          </a:p>
          <a:p>
            <a:endParaRPr lang="en-US" sz="1300" dirty="0" smtClean="0">
              <a:latin typeface="Franklin Gothic Book" pitchFamily="34" charset="0"/>
            </a:endParaRPr>
          </a:p>
          <a:p>
            <a:r>
              <a:rPr lang="en-US" sz="1300" dirty="0" smtClean="0">
                <a:latin typeface="Franklin Gothic Book" pitchFamily="34" charset="0"/>
              </a:rPr>
              <a:t>During your personal prayer,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offer </a:t>
            </a:r>
            <a:r>
              <a:rPr lang="en-US" sz="1300" b="1" dirty="0" smtClean="0">
                <a:latin typeface="Franklin Gothic Book" pitchFamily="34" charset="0"/>
              </a:rPr>
              <a:t>prayers for the community or parish </a:t>
            </a:r>
            <a:r>
              <a:rPr lang="en-US" sz="1300" dirty="0" smtClean="0">
                <a:latin typeface="Franklin Gothic Book" pitchFamily="34" charset="0"/>
              </a:rPr>
              <a:t>that you serve, because you are serving the very Body of Christ in this ministry.</a:t>
            </a:r>
            <a:r>
              <a:rPr lang="en-US" sz="1300" dirty="0" smtClean="0">
                <a:solidFill>
                  <a:srgbClr val="FF0000"/>
                </a:solidFill>
                <a:latin typeface="Franklin Gothic Book" pitchFamily="34" charset="0"/>
                <a:sym typeface="Wingdings"/>
              </a:rPr>
              <a:t> ()</a:t>
            </a:r>
            <a:endParaRPr lang="en-US" sz="1300" dirty="0" smtClean="0">
              <a:latin typeface="Franklin Gothic Book" pitchFamily="34" charset="0"/>
            </a:endParaRPr>
          </a:p>
          <a:p>
            <a:endParaRPr lang="en-US" sz="1300" dirty="0" smtClean="0">
              <a:latin typeface="Franklin Gothic Book" pitchFamily="34" charset="0"/>
            </a:endParaRPr>
          </a:p>
          <a:p>
            <a:r>
              <a:rPr lang="en-US" sz="1300" dirty="0" smtClean="0">
                <a:latin typeface="Franklin Gothic Book" pitchFamily="34" charset="0"/>
              </a:rPr>
              <a:t>And, as mentioned before, look for opportunities to </a:t>
            </a:r>
            <a:r>
              <a:rPr lang="en-US" sz="1300" b="1" dirty="0" smtClean="0">
                <a:latin typeface="Franklin Gothic Book" pitchFamily="34" charset="0"/>
              </a:rPr>
              <a:t>participate in ongoing and communal formation</a:t>
            </a:r>
            <a:r>
              <a:rPr lang="en-US" sz="1300" dirty="0" smtClean="0">
                <a:latin typeface="Franklin Gothic Book" pitchFamily="34" charset="0"/>
              </a:rPr>
              <a:t> for your ministry either in your parish or through the diocese.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a:t>
            </a:r>
          </a:p>
          <a:p>
            <a:endParaRPr lang="en-US" sz="1300" dirty="0" smtClean="0">
              <a:latin typeface="Franklin Gothic Book" pitchFamily="34" charset="0"/>
            </a:endParaRPr>
          </a:p>
          <a:p>
            <a:r>
              <a:rPr lang="en-US" sz="1300" dirty="0" smtClean="0">
                <a:latin typeface="Franklin Gothic Book" pitchFamily="34" charset="0"/>
              </a:rPr>
              <a:t>Are there any questions?  </a:t>
            </a:r>
          </a:p>
          <a:p>
            <a:endParaRPr lang="en-US" sz="1300" dirty="0" smtClean="0">
              <a:latin typeface="Franklin Gothic Book" pitchFamily="34" charset="0"/>
            </a:endParaRPr>
          </a:p>
          <a:p>
            <a:r>
              <a:rPr lang="en-US" sz="1300" i="1" dirty="0" smtClean="0">
                <a:solidFill>
                  <a:schemeClr val="bg2">
                    <a:lumMod val="50000"/>
                  </a:schemeClr>
                </a:solidFill>
                <a:latin typeface="Franklin Gothic Book" pitchFamily="34" charset="0"/>
                <a:sym typeface="Wingdings"/>
              </a:rPr>
              <a:t>After questions, continue on…</a:t>
            </a:r>
            <a:endParaRPr lang="en-US" sz="1300" dirty="0" smtClean="0">
              <a:solidFill>
                <a:schemeClr val="bg2">
                  <a:lumMod val="50000"/>
                </a:schemeClr>
              </a:solidFill>
              <a:latin typeface="Franklin Gothic Book" pitchFamily="34" charset="0"/>
            </a:endParaRPr>
          </a:p>
          <a:p>
            <a:endParaRPr lang="en-US" sz="1300" dirty="0" smtClean="0">
              <a:solidFill>
                <a:schemeClr val="bg2">
                  <a:lumMod val="50000"/>
                </a:schemeClr>
              </a:solidFill>
              <a:latin typeface="Franklin Gothic Book" pitchFamily="34" charset="0"/>
            </a:endParaRPr>
          </a:p>
          <a:p>
            <a:r>
              <a:rPr lang="en-US" sz="1300" b="1" dirty="0" smtClean="0">
                <a:solidFill>
                  <a:schemeClr val="bg2">
                    <a:lumMod val="50000"/>
                  </a:schemeClr>
                </a:solidFill>
                <a:latin typeface="Franklin Gothic Book" pitchFamily="34" charset="0"/>
              </a:rPr>
              <a:t>Distribute handouts on </a:t>
            </a:r>
            <a:r>
              <a:rPr lang="en-US" sz="1300" b="1" i="1" dirty="0" smtClean="0">
                <a:solidFill>
                  <a:schemeClr val="bg2">
                    <a:lumMod val="50000"/>
                  </a:schemeClr>
                </a:solidFill>
                <a:latin typeface="Franklin Gothic Book" pitchFamily="34" charset="0"/>
              </a:rPr>
              <a:t>Lector Definition of Terms</a:t>
            </a:r>
            <a:r>
              <a:rPr lang="en-US" sz="1300" b="1" dirty="0" smtClean="0">
                <a:solidFill>
                  <a:schemeClr val="bg2">
                    <a:lumMod val="50000"/>
                  </a:schemeClr>
                </a:solidFill>
                <a:latin typeface="Franklin Gothic Book" pitchFamily="34" charset="0"/>
              </a:rPr>
              <a:t>, and highlight some of the more important terms for this ministry, such as </a:t>
            </a:r>
            <a:r>
              <a:rPr lang="en-US" sz="1300" b="1" i="1" dirty="0" smtClean="0">
                <a:solidFill>
                  <a:schemeClr val="bg2">
                    <a:lumMod val="50000"/>
                  </a:schemeClr>
                </a:solidFill>
                <a:latin typeface="Franklin Gothic Book" pitchFamily="34" charset="0"/>
              </a:rPr>
              <a:t>ambo, lectionary, sanctuary </a:t>
            </a:r>
            <a:r>
              <a:rPr lang="en-US" sz="1300" b="1" dirty="0" smtClean="0">
                <a:solidFill>
                  <a:schemeClr val="bg2">
                    <a:lumMod val="50000"/>
                  </a:schemeClr>
                </a:solidFill>
                <a:latin typeface="Franklin Gothic Book" pitchFamily="34" charset="0"/>
              </a:rPr>
              <a:t>etc.</a:t>
            </a:r>
            <a:r>
              <a:rPr lang="en-US" sz="1300" dirty="0" smtClean="0">
                <a:solidFill>
                  <a:schemeClr val="bg2">
                    <a:lumMod val="50000"/>
                  </a:schemeClr>
                </a:solidFill>
                <a:latin typeface="Franklin Gothic Book" pitchFamily="34" charset="0"/>
              </a:rPr>
              <a:t> </a:t>
            </a:r>
          </a:p>
          <a:p>
            <a:pPr algn="ctr"/>
            <a:endParaRPr lang="en-US" sz="1300" dirty="0" smtClean="0">
              <a:solidFill>
                <a:schemeClr val="bg2">
                  <a:lumMod val="50000"/>
                </a:schemeClr>
              </a:solidFill>
              <a:latin typeface="Franklin Gothic Book" pitchFamily="34" charset="0"/>
            </a:endParaRPr>
          </a:p>
          <a:p>
            <a:pPr algn="ctr"/>
            <a:r>
              <a:rPr lang="en-US" sz="1300" dirty="0" smtClean="0">
                <a:solidFill>
                  <a:schemeClr val="bg2">
                    <a:lumMod val="50000"/>
                  </a:schemeClr>
                </a:solidFill>
                <a:latin typeface="Franklin Gothic Book" pitchFamily="34" charset="0"/>
              </a:rPr>
              <a:t>[END OF PART I]  </a:t>
            </a:r>
            <a:endParaRPr lang="en-US" sz="1300" dirty="0">
              <a:solidFill>
                <a:schemeClr val="bg2">
                  <a:lumMod val="50000"/>
                </a:schemeClr>
              </a:solidFill>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Next,  we will cover the details for serving as a Lector at Mass.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latin typeface="Franklin Gothic Book" pitchFamily="34" charset="0"/>
              </a:rPr>
              <a:t>Your ministry of proclaiming the word of the Lord begins well before you arrive at church for your scheduled liturgy.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As a Lector, you are expected to </a:t>
            </a:r>
            <a:r>
              <a:rPr lang="en-US" sz="1400" b="1" dirty="0" smtClean="0">
                <a:latin typeface="Franklin Gothic Book" pitchFamily="34" charset="0"/>
              </a:rPr>
              <a:t>spend time preparing </a:t>
            </a:r>
            <a:r>
              <a:rPr lang="en-US" sz="1400" dirty="0" smtClean="0">
                <a:latin typeface="Franklin Gothic Book" pitchFamily="34" charset="0"/>
              </a:rPr>
              <a:t>for your ministry at home.</a:t>
            </a:r>
            <a:r>
              <a:rPr lang="en-US" sz="1400" dirty="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This primarily involves reading the Scripture texts for Sunday well in advance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not only to develop a familiarity with the readings,</a:t>
            </a:r>
            <a:r>
              <a:rPr lang="en-US" sz="1400" dirty="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but to look up any unknown pronunciations and become comfortable with them.</a:t>
            </a:r>
            <a:r>
              <a:rPr lang="en-US" sz="1400" dirty="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Looking at the readings in advance also gives you the opportunity to think about and reflect on the reading during the week,</a:t>
            </a:r>
            <a:r>
              <a:rPr lang="en-US" sz="1400" dirty="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so that you can “experience” the world in light of God’s word.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It is also recommended for the Lector’s preparation to read more than the reading to which he or she is assigned. </a:t>
            </a:r>
            <a:r>
              <a:rPr lang="en-US" sz="1400" dirty="0">
                <a:solidFill>
                  <a:srgbClr val="FF0000"/>
                </a:solidFill>
                <a:latin typeface="Franklin Gothic Book" pitchFamily="34" charset="0"/>
                <a:sym typeface="Wingdings"/>
              </a:rPr>
              <a:t>(</a:t>
            </a:r>
            <a:r>
              <a:rPr lang="en-US" sz="1400" b="1" dirty="0" smtClean="0">
                <a:solidFill>
                  <a:srgbClr val="FF0000"/>
                </a:solidFill>
                <a:latin typeface="Franklin Gothic Book" pitchFamily="34" charset="0"/>
                <a:sym typeface="Wingdings"/>
              </a:rPr>
              <a:t>)</a:t>
            </a:r>
            <a:r>
              <a:rPr lang="en-US" sz="1400" b="1" dirty="0" smtClean="0">
                <a:latin typeface="Franklin Gothic Book" pitchFamily="34" charset="0"/>
              </a:rPr>
              <a:t> Consider reading all of the readings</a:t>
            </a:r>
            <a:r>
              <a:rPr lang="en-US" sz="1400" dirty="0" smtClean="0">
                <a:latin typeface="Franklin Gothic Book" pitchFamily="34" charset="0"/>
              </a:rPr>
              <a:t> for your scheduled liturgy to discern how your reading is related to the others.</a:t>
            </a:r>
            <a:r>
              <a:rPr lang="en-US" sz="1400" dirty="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You may even want to read all of the Scripture passages for the entire liturgical season to learn how your passage is related to the overall focus of the period.</a:t>
            </a:r>
            <a:r>
              <a:rPr lang="en-US" sz="1400" dirty="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Although every season focuses on a particular aspect of the life of Jesus,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we must remember that every sacrifice of the Mass is a celebration of the Paschal Mystery of Christ’s death and resurrection.</a:t>
            </a:r>
            <a:r>
              <a:rPr lang="en-US" sz="1400" dirty="0">
                <a:solidFill>
                  <a:srgbClr val="FF0000"/>
                </a:solidFill>
                <a:latin typeface="Franklin Gothic Book" pitchFamily="34" charset="0"/>
                <a:sym typeface="Wingdings"/>
              </a:rPr>
              <a:t> ()</a:t>
            </a:r>
            <a:endParaRPr lang="en-US" sz="1400" dirty="0">
              <a:latin typeface="Franklin Gothic Book" pitchFamily="34" charset="0"/>
            </a:endParaRPr>
          </a:p>
          <a:p>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normAutofit fontScale="92500" lnSpcReduction="20000"/>
          </a:bodyPr>
          <a:lstStyle/>
          <a:p>
            <a:pPr>
              <a:spcBef>
                <a:spcPts val="600"/>
              </a:spcBef>
              <a:spcAft>
                <a:spcPts val="600"/>
              </a:spcAft>
            </a:pPr>
            <a:r>
              <a:rPr lang="en-US" sz="1500" dirty="0" smtClean="0">
                <a:latin typeface="Franklin Gothic Book" pitchFamily="34" charset="0"/>
              </a:rPr>
              <a:t>Here are </a:t>
            </a:r>
            <a:r>
              <a:rPr lang="en-US" sz="1500" b="1" dirty="0" smtClean="0">
                <a:latin typeface="Franklin Gothic Book" pitchFamily="34" charset="0"/>
              </a:rPr>
              <a:t>some ideas to assist with your reflection </a:t>
            </a:r>
            <a:r>
              <a:rPr lang="en-US" sz="1500" dirty="0" smtClean="0">
                <a:latin typeface="Franklin Gothic Book" pitchFamily="34" charset="0"/>
              </a:rPr>
              <a:t>on the readings.  After an initial reading of the text(s), consider the following: </a:t>
            </a:r>
            <a:r>
              <a:rPr lang="en-US" sz="1600" dirty="0">
                <a:solidFill>
                  <a:srgbClr val="FF0000"/>
                </a:solidFill>
                <a:latin typeface="Franklin Gothic Book" pitchFamily="34" charset="0"/>
                <a:sym typeface="Wingdings"/>
              </a:rPr>
              <a:t>()</a:t>
            </a:r>
            <a:endParaRPr lang="en-US" sz="1500" dirty="0">
              <a:latin typeface="Franklin Gothic Book" pitchFamily="34" charset="0"/>
            </a:endParaRPr>
          </a:p>
          <a:p>
            <a:pPr marL="285750" indent="-285750">
              <a:spcBef>
                <a:spcPts val="600"/>
              </a:spcBef>
              <a:spcAft>
                <a:spcPts val="600"/>
              </a:spcAft>
              <a:buFont typeface="Arial"/>
              <a:buChar char="•"/>
            </a:pPr>
            <a:r>
              <a:rPr lang="en-US" sz="1500" dirty="0">
                <a:latin typeface="Franklin Gothic Book" pitchFamily="34" charset="0"/>
              </a:rPr>
              <a:t>A</a:t>
            </a:r>
            <a:r>
              <a:rPr lang="en-US" sz="1500" dirty="0" smtClean="0">
                <a:latin typeface="Franklin Gothic Book" pitchFamily="34" charset="0"/>
              </a:rPr>
              <a:t>sk yourself what </a:t>
            </a:r>
            <a:r>
              <a:rPr lang="en-US" sz="1500" b="1" dirty="0" smtClean="0">
                <a:latin typeface="Franklin Gothic Book" pitchFamily="34" charset="0"/>
              </a:rPr>
              <a:t>words or phrases “jumped” out </a:t>
            </a:r>
            <a:r>
              <a:rPr lang="en-US" sz="1500" dirty="0" smtClean="0">
                <a:latin typeface="Franklin Gothic Book" pitchFamily="34" charset="0"/>
              </a:rPr>
              <a:t>at you, or what struck you in the reading?</a:t>
            </a:r>
            <a:r>
              <a:rPr lang="en-US" sz="1600" dirty="0">
                <a:solidFill>
                  <a:srgbClr val="FF0000"/>
                </a:solidFill>
                <a:latin typeface="Franklin Gothic Book" pitchFamily="34" charset="0"/>
                <a:sym typeface="Wingdings"/>
              </a:rPr>
              <a:t> ()</a:t>
            </a:r>
            <a:r>
              <a:rPr lang="en-US" sz="1500" dirty="0" smtClean="0">
                <a:latin typeface="Franklin Gothic Book" pitchFamily="34" charset="0"/>
              </a:rPr>
              <a:t> </a:t>
            </a:r>
            <a:endParaRPr lang="en-US" sz="1500" dirty="0">
              <a:latin typeface="Franklin Gothic Book" pitchFamily="34" charset="0"/>
            </a:endParaRPr>
          </a:p>
          <a:p>
            <a:pPr marL="285750" indent="-285750">
              <a:spcBef>
                <a:spcPts val="600"/>
              </a:spcBef>
              <a:spcAft>
                <a:spcPts val="600"/>
              </a:spcAft>
              <a:buFont typeface="Arial"/>
              <a:buChar char="•"/>
            </a:pPr>
            <a:r>
              <a:rPr lang="en-US" sz="1500" dirty="0" smtClean="0">
                <a:latin typeface="Franklin Gothic Book" pitchFamily="34" charset="0"/>
              </a:rPr>
              <a:t>Even though you may have been familiar with the reading, did </a:t>
            </a:r>
            <a:r>
              <a:rPr lang="en-US" sz="1500" b="1" dirty="0" smtClean="0">
                <a:latin typeface="Franklin Gothic Book" pitchFamily="34" charset="0"/>
              </a:rPr>
              <a:t>anything strike you as new</a:t>
            </a:r>
            <a:r>
              <a:rPr lang="en-US" sz="1500" dirty="0" smtClean="0">
                <a:latin typeface="Franklin Gothic Book" pitchFamily="34" charset="0"/>
              </a:rPr>
              <a:t>, or is there something you heard in a different way?</a:t>
            </a:r>
            <a:r>
              <a:rPr lang="en-US" sz="1600" dirty="0">
                <a:solidFill>
                  <a:srgbClr val="FF0000"/>
                </a:solidFill>
                <a:latin typeface="Franklin Gothic Book" pitchFamily="34" charset="0"/>
                <a:sym typeface="Wingdings"/>
              </a:rPr>
              <a:t> ()</a:t>
            </a:r>
            <a:r>
              <a:rPr lang="en-US" sz="1500" dirty="0" smtClean="0">
                <a:latin typeface="Franklin Gothic Book" pitchFamily="34" charset="0"/>
              </a:rPr>
              <a:t> </a:t>
            </a:r>
            <a:endParaRPr lang="en-US" sz="1500" dirty="0">
              <a:latin typeface="Franklin Gothic Book" pitchFamily="34" charset="0"/>
            </a:endParaRPr>
          </a:p>
          <a:p>
            <a:pPr marL="285750" indent="-285750">
              <a:spcBef>
                <a:spcPts val="600"/>
              </a:spcBef>
              <a:spcAft>
                <a:spcPts val="600"/>
              </a:spcAft>
              <a:buFont typeface="Arial"/>
              <a:buChar char="•"/>
            </a:pPr>
            <a:r>
              <a:rPr lang="en-US" sz="1500" dirty="0" smtClean="0">
                <a:latin typeface="Franklin Gothic Book" pitchFamily="34" charset="0"/>
              </a:rPr>
              <a:t>Before proclaiming these readings at Mass, you should </a:t>
            </a:r>
            <a:r>
              <a:rPr lang="en-US" sz="1500" b="1" dirty="0" smtClean="0">
                <a:latin typeface="Franklin Gothic Book" pitchFamily="34" charset="0"/>
              </a:rPr>
              <a:t>pray through them yourself</a:t>
            </a:r>
            <a:r>
              <a:rPr lang="en-US" sz="1600" dirty="0" smtClean="0">
                <a:solidFill>
                  <a:srgbClr val="FF0000"/>
                </a:solidFill>
                <a:latin typeface="Franklin Gothic Book" pitchFamily="34" charset="0"/>
                <a:sym typeface="Wingdings"/>
              </a:rPr>
              <a:t> </a:t>
            </a:r>
            <a:r>
              <a:rPr lang="en-US" sz="1600" dirty="0">
                <a:solidFill>
                  <a:srgbClr val="FF0000"/>
                </a:solidFill>
                <a:latin typeface="Franklin Gothic Book" pitchFamily="34" charset="0"/>
                <a:sym typeface="Wingdings"/>
              </a:rPr>
              <a:t>()</a:t>
            </a:r>
            <a:endParaRPr lang="en-US" sz="1500" dirty="0">
              <a:latin typeface="Franklin Gothic Book" pitchFamily="34" charset="0"/>
            </a:endParaRPr>
          </a:p>
          <a:p>
            <a:pPr marL="285750" indent="-285750">
              <a:spcBef>
                <a:spcPts val="600"/>
              </a:spcBef>
              <a:spcAft>
                <a:spcPts val="600"/>
              </a:spcAft>
              <a:buFont typeface="Arial"/>
              <a:buChar char="•"/>
            </a:pPr>
            <a:r>
              <a:rPr lang="en-US" sz="1500" dirty="0" smtClean="0">
                <a:latin typeface="Franklin Gothic Book" pitchFamily="34" charset="0"/>
              </a:rPr>
              <a:t>Look up your reading in a bible and read </a:t>
            </a:r>
            <a:r>
              <a:rPr lang="en-US" sz="1500" b="1" dirty="0" smtClean="0">
                <a:latin typeface="Franklin Gothic Book" pitchFamily="34" charset="0"/>
              </a:rPr>
              <a:t>what comes before or after </a:t>
            </a:r>
            <a:r>
              <a:rPr lang="en-US" sz="1500" dirty="0" smtClean="0">
                <a:latin typeface="Franklin Gothic Book" pitchFamily="34" charset="0"/>
              </a:rPr>
              <a:t>so you have the proper context for proclaiming it at Mass </a:t>
            </a:r>
            <a:r>
              <a:rPr lang="en-US" sz="1600" dirty="0">
                <a:solidFill>
                  <a:srgbClr val="FF0000"/>
                </a:solidFill>
                <a:latin typeface="Franklin Gothic Book" pitchFamily="34" charset="0"/>
                <a:sym typeface="Wingdings"/>
              </a:rPr>
              <a:t>()</a:t>
            </a:r>
            <a:endParaRPr lang="en-US" sz="1500" dirty="0">
              <a:latin typeface="Franklin Gothic Book" pitchFamily="34" charset="0"/>
            </a:endParaRPr>
          </a:p>
          <a:p>
            <a:pPr marL="285750" indent="-285750">
              <a:spcBef>
                <a:spcPts val="600"/>
              </a:spcBef>
              <a:spcAft>
                <a:spcPts val="600"/>
              </a:spcAft>
              <a:buFont typeface="Arial"/>
              <a:buChar char="•"/>
            </a:pPr>
            <a:r>
              <a:rPr lang="en-US" sz="1500" dirty="0" smtClean="0">
                <a:latin typeface="Franklin Gothic Book" pitchFamily="34" charset="0"/>
              </a:rPr>
              <a:t>After prayerful reflection upon the readings, </a:t>
            </a:r>
            <a:r>
              <a:rPr lang="en-US" sz="1500" b="1" dirty="0" smtClean="0">
                <a:latin typeface="Franklin Gothic Book" pitchFamily="34" charset="0"/>
              </a:rPr>
              <a:t>establish connections between the readings and everyday life </a:t>
            </a:r>
            <a:r>
              <a:rPr lang="en-US" sz="1600" dirty="0">
                <a:solidFill>
                  <a:srgbClr val="FF0000"/>
                </a:solidFill>
                <a:latin typeface="Franklin Gothic Book" pitchFamily="34" charset="0"/>
                <a:sym typeface="Wingdings"/>
              </a:rPr>
              <a:t>()</a:t>
            </a:r>
            <a:endParaRPr lang="en-US" sz="1500" dirty="0">
              <a:latin typeface="Franklin Gothic Book" pitchFamily="34" charset="0"/>
            </a:endParaRPr>
          </a:p>
          <a:p>
            <a:pPr marL="285750" indent="-285750">
              <a:spcBef>
                <a:spcPts val="600"/>
              </a:spcBef>
              <a:spcAft>
                <a:spcPts val="600"/>
              </a:spcAft>
              <a:buFont typeface="Arial"/>
              <a:buChar char="•"/>
            </a:pPr>
            <a:r>
              <a:rPr lang="en-US" sz="1500" dirty="0" smtClean="0">
                <a:latin typeface="Franklin Gothic Book" pitchFamily="34" charset="0"/>
              </a:rPr>
              <a:t>Consider </a:t>
            </a:r>
            <a:r>
              <a:rPr lang="en-US" sz="1500" b="1" dirty="0" smtClean="0">
                <a:latin typeface="Franklin Gothic Book" pitchFamily="34" charset="0"/>
              </a:rPr>
              <a:t>using a Scriptural resource </a:t>
            </a:r>
            <a:r>
              <a:rPr lang="en-US" sz="1500" dirty="0" smtClean="0">
                <a:latin typeface="Franklin Gothic Book" pitchFamily="34" charset="0"/>
              </a:rPr>
              <a:t>to reflect deeper on the meaning of the Sunday readings </a:t>
            </a:r>
            <a:r>
              <a:rPr lang="en-US" sz="1600" dirty="0">
                <a:solidFill>
                  <a:srgbClr val="FF0000"/>
                </a:solidFill>
                <a:latin typeface="Franklin Gothic Book" pitchFamily="34" charset="0"/>
                <a:sym typeface="Wingdings"/>
              </a:rPr>
              <a:t>()</a:t>
            </a:r>
            <a:endParaRPr lang="en-US" sz="1500" dirty="0" smtClean="0">
              <a:latin typeface="Franklin Gothic Book" pitchFamily="34" charset="0"/>
            </a:endParaRPr>
          </a:p>
          <a:p>
            <a:pPr marL="285750" indent="-285750">
              <a:spcBef>
                <a:spcPts val="600"/>
              </a:spcBef>
              <a:spcAft>
                <a:spcPts val="600"/>
              </a:spcAft>
              <a:buFont typeface="Arial"/>
              <a:buChar char="•"/>
            </a:pPr>
            <a:r>
              <a:rPr lang="en-US" sz="1500" dirty="0" smtClean="0">
                <a:latin typeface="Franklin Gothic Book" pitchFamily="34" charset="0"/>
              </a:rPr>
              <a:t>You may even want to </a:t>
            </a:r>
            <a:r>
              <a:rPr lang="en-US" sz="1500" b="1" dirty="0" smtClean="0">
                <a:latin typeface="Franklin Gothic Book" pitchFamily="34" charset="0"/>
              </a:rPr>
              <a:t>participate in a lectionary based bible study </a:t>
            </a:r>
            <a:r>
              <a:rPr lang="en-US" sz="1500" dirty="0" smtClean="0">
                <a:latin typeface="Franklin Gothic Book" pitchFamily="34" charset="0"/>
              </a:rPr>
              <a:t>or faith-sharing group that discusses the weekly readings </a:t>
            </a:r>
            <a:r>
              <a:rPr lang="en-US" sz="1600" dirty="0">
                <a:solidFill>
                  <a:srgbClr val="FF0000"/>
                </a:solidFill>
                <a:latin typeface="Franklin Gothic Book" pitchFamily="34" charset="0"/>
                <a:sym typeface="Wingdings"/>
              </a:rPr>
              <a:t>()</a:t>
            </a:r>
            <a:endParaRPr lang="en-US" sz="15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Part of your preparation and reflection on the readings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involves discerning </a:t>
            </a:r>
            <a:r>
              <a:rPr lang="en-US" sz="1400" b="1" dirty="0" smtClean="0">
                <a:latin typeface="Franklin Gothic Book" pitchFamily="34" charset="0"/>
              </a:rPr>
              <a:t>what type of reading </a:t>
            </a:r>
            <a:r>
              <a:rPr lang="en-US" sz="1400" dirty="0" smtClean="0">
                <a:latin typeface="Franklin Gothic Book" pitchFamily="34" charset="0"/>
              </a:rPr>
              <a:t>a passage is. The Bible is a collection of different books with various styles of writing, so it is important to know what method the author is using to communicate God’s word so that you can proclaim it effectively.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p>
          <a:p>
            <a:endParaRPr lang="en-US" sz="1400" dirty="0" smtClean="0">
              <a:latin typeface="Franklin Gothic Book" pitchFamily="34" charset="0"/>
            </a:endParaRPr>
          </a:p>
          <a:p>
            <a:r>
              <a:rPr lang="en-US" sz="1400" b="1" dirty="0" smtClean="0">
                <a:latin typeface="Franklin Gothic Book" pitchFamily="34" charset="0"/>
              </a:rPr>
              <a:t>Narrative readings </a:t>
            </a:r>
            <a:r>
              <a:rPr lang="en-US" sz="1400" dirty="0" smtClean="0">
                <a:latin typeface="Franklin Gothic Book" pitchFamily="34" charset="0"/>
              </a:rPr>
              <a:t>are passages that tell a story or describe a situation.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r>
              <a:rPr lang="en-US" sz="1400" b="1" dirty="0" smtClean="0">
                <a:latin typeface="Franklin Gothic Book" pitchFamily="34" charset="0"/>
              </a:rPr>
              <a:t>Discourses</a:t>
            </a:r>
            <a:r>
              <a:rPr lang="en-US" sz="1400" dirty="0" smtClean="0">
                <a:latin typeface="Franklin Gothic Book" pitchFamily="34" charset="0"/>
              </a:rPr>
              <a:t> are speeches are letters presenting an argument or offering an explanation. </a:t>
            </a:r>
            <a:r>
              <a:rPr lang="en-US" sz="1400" dirty="0">
                <a:solidFill>
                  <a:srgbClr val="FF0000"/>
                </a:solidFill>
                <a:latin typeface="Franklin Gothic Book" pitchFamily="34" charset="0"/>
                <a:sym typeface="Wingdings"/>
              </a:rPr>
              <a:t>(</a:t>
            </a:r>
            <a:r>
              <a:rPr lang="en-US" sz="1400" b="1" dirty="0">
                <a:solidFill>
                  <a:srgbClr val="FF0000"/>
                </a:solidFill>
                <a:latin typeface="Franklin Gothic Book" pitchFamily="34" charset="0"/>
                <a:sym typeface="Wingdings"/>
              </a:rPr>
              <a:t>)</a:t>
            </a:r>
            <a:r>
              <a:rPr lang="en-US" sz="1400" b="1" dirty="0" smtClean="0">
                <a:latin typeface="Franklin Gothic Book" pitchFamily="34" charset="0"/>
              </a:rPr>
              <a:t> Poetic passages </a:t>
            </a:r>
            <a:r>
              <a:rPr lang="en-US" sz="1400" dirty="0" smtClean="0">
                <a:latin typeface="Franklin Gothic Book" pitchFamily="34" charset="0"/>
              </a:rPr>
              <a:t>use metaphors or repetitions that reveal a deeper truth about God and our lives.</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Some readings are also prayers addressed to God and are poetic in nature.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There are several resources that you can use to assist with your proclamation of God’s word.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One of the most popular are </a:t>
            </a:r>
            <a:r>
              <a:rPr lang="en-US" sz="1400" b="1" dirty="0" smtClean="0">
                <a:latin typeface="Franklin Gothic Book" pitchFamily="34" charset="0"/>
              </a:rPr>
              <a:t>annual lector resources</a:t>
            </a:r>
            <a:r>
              <a:rPr lang="en-US" sz="1400" dirty="0" smtClean="0">
                <a:latin typeface="Franklin Gothic Book" pitchFamily="34" charset="0"/>
              </a:rPr>
              <a:t> that can be found on the resources handout.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These books, published annually, provide you with the readings for every Sunday and Holy Day of Obligation throughout the current liturgical year.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They also provide Scriptural background on each readings,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offer pronunciation guides </a:t>
            </a:r>
            <a:r>
              <a:rPr lang="en-US" sz="1400" dirty="0" smtClean="0">
                <a:solidFill>
                  <a:srgbClr val="FF0000"/>
                </a:solidFill>
                <a:latin typeface="Franklin Gothic Book" pitchFamily="34" charset="0"/>
                <a:sym typeface="Wingdings"/>
              </a:rPr>
              <a:t>(</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and give suggestions for your tone, inflections and pace when proclaiming the texts at Mass.</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Many parishes provide this resource to their Lectors, and each edition begins with the First Sunday of Advent (usually the last Sunday in November or first Sunday in December).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Another resource is to practice proclaiming the word at home with an </a:t>
            </a:r>
            <a:r>
              <a:rPr lang="en-US" sz="1400" b="1" dirty="0" smtClean="0">
                <a:latin typeface="Franklin Gothic Book" pitchFamily="34" charset="0"/>
              </a:rPr>
              <a:t>objective listener</a:t>
            </a:r>
            <a:r>
              <a:rPr lang="en-US" sz="1400" dirty="0" smtClean="0">
                <a:latin typeface="Franklin Gothic Book" pitchFamily="34" charset="0"/>
              </a:rPr>
              <a:t>.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You may even want to record yourself proclaiming the passage using a digital audio or video recorder,</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or even try looking into a mirror while proclaiming since we sometimes tend to be our own worst critic.</a:t>
            </a:r>
            <a:r>
              <a:rPr lang="en-US" sz="1400" dirty="0">
                <a:solidFill>
                  <a:srgbClr val="FF0000"/>
                </a:solidFill>
                <a:latin typeface="Franklin Gothic Book" pitchFamily="34" charset="0"/>
                <a:sym typeface="Wingdings"/>
              </a:rPr>
              <a:t> ()</a:t>
            </a:r>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sym typeface="Wingdings"/>
              </a:rPr>
              <a:t>On the day of your scheduled Mass, consider your </a:t>
            </a:r>
            <a:r>
              <a:rPr lang="en-US" sz="1400" b="1" dirty="0" smtClean="0">
                <a:latin typeface="Franklin Gothic Book" pitchFamily="34" charset="0"/>
                <a:sym typeface="Wingdings"/>
              </a:rPr>
              <a:t>attire </a:t>
            </a:r>
            <a:r>
              <a:rPr lang="en-US" sz="1400" dirty="0" smtClean="0">
                <a:latin typeface="Franklin Gothic Book" pitchFamily="34" charset="0"/>
                <a:sym typeface="Wingdings"/>
              </a:rPr>
              <a:t>for your ministry. </a:t>
            </a:r>
            <a:r>
              <a:rPr lang="en-US" sz="1400" dirty="0" smtClean="0">
                <a:solidFill>
                  <a:srgbClr val="FF0000"/>
                </a:solidFill>
                <a:latin typeface="Franklin Gothic Book" pitchFamily="34" charset="0"/>
                <a:sym typeface="Wingdings"/>
              </a:rPr>
              <a:t>()</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sym typeface="Wingdings"/>
              </a:rPr>
              <a:t>The </a:t>
            </a:r>
            <a:r>
              <a:rPr lang="en-US" sz="1400" i="1" dirty="0" smtClean="0">
                <a:latin typeface="Franklin Gothic Book" pitchFamily="34" charset="0"/>
                <a:sym typeface="Wingdings"/>
              </a:rPr>
              <a:t>Catechism of the Catholic Church</a:t>
            </a:r>
            <a:r>
              <a:rPr lang="en-US" sz="1400" dirty="0" smtClean="0">
                <a:latin typeface="Franklin Gothic Book" pitchFamily="34" charset="0"/>
                <a:sym typeface="Wingdings"/>
              </a:rPr>
              <a:t> tells us that in regards to Mass, “Bodily demeanor (gestures, clothing) ought to convey the respect, solemnity and joy of the moment when Christ becomes our guest” (1387b). </a:t>
            </a:r>
            <a:r>
              <a:rPr lang="en-US" sz="1400" dirty="0" smtClean="0">
                <a:solidFill>
                  <a:srgbClr val="FF0000"/>
                </a:solidFill>
                <a:latin typeface="Franklin Gothic Book" pitchFamily="34" charset="0"/>
                <a:sym typeface="Wingdings"/>
              </a:rPr>
              <a:t>()</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sym typeface="Wingdings"/>
              </a:rPr>
              <a:t>In other words, you want to </a:t>
            </a:r>
            <a:r>
              <a:rPr lang="en-US" sz="1400" b="1" dirty="0" smtClean="0">
                <a:latin typeface="Franklin Gothic Book" pitchFamily="34" charset="0"/>
                <a:sym typeface="Wingdings"/>
              </a:rPr>
              <a:t>dress</a:t>
            </a:r>
            <a:r>
              <a:rPr lang="en-US" sz="1400" dirty="0" smtClean="0">
                <a:latin typeface="Franklin Gothic Book" pitchFamily="34" charset="0"/>
                <a:sym typeface="Wingdings"/>
              </a:rPr>
              <a:t> in a way that is dignified </a:t>
            </a:r>
            <a:r>
              <a:rPr lang="en-US" sz="1400" b="1" dirty="0" smtClean="0">
                <a:latin typeface="Franklin Gothic Book" pitchFamily="34" charset="0"/>
                <a:sym typeface="Wingdings"/>
              </a:rPr>
              <a:t>and shows respect</a:t>
            </a:r>
            <a:r>
              <a:rPr lang="en-US" sz="1400" dirty="0" smtClean="0">
                <a:latin typeface="Franklin Gothic Book" pitchFamily="34" charset="0"/>
                <a:sym typeface="Wingdings"/>
              </a:rPr>
              <a:t> for the Blessed Sacrament and your function as an Lector.  That would include: </a:t>
            </a:r>
            <a:r>
              <a:rPr lang="en-US" sz="1400" dirty="0" smtClean="0">
                <a:solidFill>
                  <a:srgbClr val="FF0000"/>
                </a:solidFill>
                <a:latin typeface="Franklin Gothic Book" pitchFamily="34" charset="0"/>
                <a:sym typeface="Wingdings"/>
              </a:rPr>
              <a:t>()</a:t>
            </a:r>
          </a:p>
          <a:p>
            <a:endParaRPr lang="en-US" sz="1400" dirty="0" smtClean="0">
              <a:latin typeface="Franklin Gothic Book" pitchFamily="34" charset="0"/>
              <a:sym typeface="Wingdings"/>
            </a:endParaRPr>
          </a:p>
          <a:p>
            <a:pPr marL="349396" indent="-349396">
              <a:buAutoNum type="arabicPeriod"/>
            </a:pPr>
            <a:r>
              <a:rPr lang="en-US" sz="1400" dirty="0" smtClean="0">
                <a:latin typeface="Franklin Gothic Book" pitchFamily="34" charset="0"/>
                <a:sym typeface="Wingdings"/>
              </a:rPr>
              <a:t>Your “Sunday best”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pPr marL="349396" indent="-349396">
              <a:buAutoNum type="arabicPeriod"/>
            </a:pPr>
            <a:r>
              <a:rPr lang="en-US" sz="1400" dirty="0" smtClean="0">
                <a:latin typeface="Franklin Gothic Book" pitchFamily="34" charset="0"/>
                <a:sym typeface="Wingdings"/>
              </a:rPr>
              <a:t>Nothing that calls attention to the minister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pPr marL="349396" indent="-349396">
              <a:buAutoNum type="arabicPeriod"/>
            </a:pPr>
            <a:r>
              <a:rPr lang="en-US" sz="1400" dirty="0" smtClean="0">
                <a:latin typeface="Franklin Gothic Book" pitchFamily="34" charset="0"/>
                <a:sym typeface="Wingdings"/>
              </a:rPr>
              <a:t>No logo shirts or revealing clothing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pPr marL="349396" indent="-349396">
              <a:buAutoNum type="arabicPeriod"/>
            </a:pPr>
            <a:r>
              <a:rPr lang="en-US" sz="1400" dirty="0" smtClean="0">
                <a:latin typeface="Franklin Gothic Book" pitchFamily="34" charset="0"/>
                <a:sym typeface="Wingdings"/>
              </a:rPr>
              <a:t>Shoes that allow for quiet and reverent movement from where you are seated to the ambo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67200"/>
            <a:ext cx="5608320" cy="4648200"/>
          </a:xfrm>
        </p:spPr>
        <p:txBody>
          <a:bodyPr>
            <a:normAutofit fontScale="85000" lnSpcReduction="20000"/>
          </a:bodyPr>
          <a:lstStyle/>
          <a:p>
            <a:r>
              <a:rPr lang="en-US" sz="1500" dirty="0" smtClean="0">
                <a:latin typeface="Franklin Gothic Book" pitchFamily="34" charset="0"/>
              </a:rPr>
              <a:t>Just to review the items that will be used in your ministry as Lector: </a:t>
            </a:r>
            <a:r>
              <a:rPr lang="en-US" sz="1600" dirty="0" smtClean="0">
                <a:solidFill>
                  <a:srgbClr val="FF0000"/>
                </a:solidFill>
                <a:latin typeface="Franklin Gothic Book" pitchFamily="34" charset="0"/>
                <a:sym typeface="Wingdings"/>
              </a:rPr>
              <a:t>(</a:t>
            </a:r>
            <a:r>
              <a:rPr lang="en-US" sz="1600" dirty="0">
                <a:solidFill>
                  <a:srgbClr val="FF0000"/>
                </a:solidFill>
                <a:latin typeface="Franklin Gothic Book" pitchFamily="34" charset="0"/>
                <a:sym typeface="Wingdings"/>
              </a:rPr>
              <a:t>)</a:t>
            </a:r>
            <a:endParaRPr lang="en-US" sz="1500" dirty="0" smtClean="0">
              <a:latin typeface="Franklin Gothic Book" pitchFamily="34" charset="0"/>
            </a:endParaRPr>
          </a:p>
          <a:p>
            <a:endParaRPr lang="en-US" sz="1500" dirty="0">
              <a:latin typeface="Franklin Gothic Book" pitchFamily="34" charset="0"/>
            </a:endParaRPr>
          </a:p>
          <a:p>
            <a:r>
              <a:rPr lang="en-US" sz="1500" dirty="0" smtClean="0">
                <a:latin typeface="Franklin Gothic Book" pitchFamily="34" charset="0"/>
              </a:rPr>
              <a:t>The </a:t>
            </a:r>
            <a:r>
              <a:rPr lang="en-US" sz="1500" b="1" dirty="0" smtClean="0">
                <a:latin typeface="Franklin Gothic Book" pitchFamily="34" charset="0"/>
              </a:rPr>
              <a:t>Lectionary</a:t>
            </a:r>
            <a:r>
              <a:rPr lang="en-US" sz="1500" dirty="0" smtClean="0">
                <a:latin typeface="Franklin Gothic Book" pitchFamily="34" charset="0"/>
              </a:rPr>
              <a:t> is the book that contains the readings used at Mass. </a:t>
            </a:r>
            <a:r>
              <a:rPr lang="en-US" sz="1600" dirty="0">
                <a:solidFill>
                  <a:srgbClr val="FF0000"/>
                </a:solidFill>
                <a:latin typeface="Franklin Gothic Book" pitchFamily="34" charset="0"/>
                <a:sym typeface="Wingdings"/>
              </a:rPr>
              <a:t>()</a:t>
            </a:r>
            <a:r>
              <a:rPr lang="en-US" sz="1500" dirty="0" smtClean="0">
                <a:latin typeface="Franklin Gothic Book" pitchFamily="34" charset="0"/>
              </a:rPr>
              <a:t> It comes in </a:t>
            </a:r>
            <a:r>
              <a:rPr lang="en-US" sz="1500" b="1" dirty="0" smtClean="0">
                <a:latin typeface="Franklin Gothic Book" pitchFamily="34" charset="0"/>
              </a:rPr>
              <a:t>four volumes </a:t>
            </a:r>
            <a:r>
              <a:rPr lang="en-US" sz="1500" dirty="0" smtClean="0">
                <a:latin typeface="Franklin Gothic Book" pitchFamily="34" charset="0"/>
              </a:rPr>
              <a:t>with Volume I containing the readings for Sundays and Holy days of Obligation.  This is the volume you will be primarily reading from at Mass. </a:t>
            </a:r>
            <a:r>
              <a:rPr lang="en-US" sz="1600" dirty="0">
                <a:solidFill>
                  <a:srgbClr val="FF0000"/>
                </a:solidFill>
                <a:latin typeface="Franklin Gothic Book" pitchFamily="34" charset="0"/>
                <a:sym typeface="Wingdings"/>
              </a:rPr>
              <a:t>()</a:t>
            </a:r>
            <a:r>
              <a:rPr lang="en-US" sz="1500" dirty="0" smtClean="0">
                <a:latin typeface="Franklin Gothic Book" pitchFamily="34" charset="0"/>
              </a:rPr>
              <a:t> The other volumes are used for weekdays and ritual or specific Masses. </a:t>
            </a:r>
            <a:r>
              <a:rPr lang="en-US" sz="1600" dirty="0">
                <a:solidFill>
                  <a:srgbClr val="FF0000"/>
                </a:solidFill>
                <a:latin typeface="Franklin Gothic Book" pitchFamily="34" charset="0"/>
                <a:sym typeface="Wingdings"/>
              </a:rPr>
              <a:t>()</a:t>
            </a:r>
            <a:endParaRPr lang="en-US" sz="1500" dirty="0" smtClean="0">
              <a:latin typeface="Franklin Gothic Book" pitchFamily="34" charset="0"/>
            </a:endParaRPr>
          </a:p>
          <a:p>
            <a:endParaRPr lang="en-US" sz="1500" dirty="0">
              <a:latin typeface="Franklin Gothic Book" pitchFamily="34" charset="0"/>
            </a:endParaRPr>
          </a:p>
          <a:p>
            <a:r>
              <a:rPr lang="en-US" sz="1500" dirty="0" smtClean="0">
                <a:latin typeface="Franklin Gothic Book" pitchFamily="34" charset="0"/>
              </a:rPr>
              <a:t>The </a:t>
            </a:r>
            <a:r>
              <a:rPr lang="en-US" sz="1500" b="1" dirty="0" smtClean="0">
                <a:latin typeface="Franklin Gothic Book" pitchFamily="34" charset="0"/>
              </a:rPr>
              <a:t>Book of the Gospels </a:t>
            </a:r>
            <a:r>
              <a:rPr lang="en-US" sz="1500" dirty="0" smtClean="0">
                <a:latin typeface="Franklin Gothic Book" pitchFamily="34" charset="0"/>
              </a:rPr>
              <a:t>contains the gospel readings for all the Sundays and Holy Days of Obligation.  This book is carried in the opening procession and placed on the altar by the deacon or, in his absence, by one of the Lectors. </a:t>
            </a:r>
            <a:r>
              <a:rPr lang="en-US" sz="1600" dirty="0">
                <a:solidFill>
                  <a:srgbClr val="FF0000"/>
                </a:solidFill>
                <a:latin typeface="Franklin Gothic Book" pitchFamily="34" charset="0"/>
                <a:sym typeface="Wingdings"/>
              </a:rPr>
              <a:t>()</a:t>
            </a:r>
            <a:endParaRPr lang="en-US" sz="1500" dirty="0" smtClean="0">
              <a:latin typeface="Franklin Gothic Book" pitchFamily="34" charset="0"/>
            </a:endParaRPr>
          </a:p>
          <a:p>
            <a:endParaRPr lang="en-US" sz="1500" dirty="0">
              <a:latin typeface="Franklin Gothic Book" pitchFamily="34" charset="0"/>
            </a:endParaRPr>
          </a:p>
          <a:p>
            <a:r>
              <a:rPr lang="en-US" sz="1500" dirty="0" smtClean="0">
                <a:latin typeface="Franklin Gothic Book" pitchFamily="34" charset="0"/>
              </a:rPr>
              <a:t>The </a:t>
            </a:r>
            <a:r>
              <a:rPr lang="en-US" sz="1500" b="1" dirty="0" smtClean="0">
                <a:latin typeface="Franklin Gothic Book" pitchFamily="34" charset="0"/>
              </a:rPr>
              <a:t>ambo</a:t>
            </a:r>
            <a:r>
              <a:rPr lang="en-US" sz="1500" dirty="0" smtClean="0">
                <a:latin typeface="Franklin Gothic Book" pitchFamily="34" charset="0"/>
              </a:rPr>
              <a:t>, also sometimes referred to as a pulpit and lectern, is the designated place where God’s word is proclaimed from.</a:t>
            </a:r>
            <a:r>
              <a:rPr lang="en-US" sz="1600" dirty="0">
                <a:solidFill>
                  <a:srgbClr val="FF0000"/>
                </a:solidFill>
                <a:latin typeface="Franklin Gothic Book" pitchFamily="34" charset="0"/>
                <a:sym typeface="Wingdings"/>
              </a:rPr>
              <a:t> ()</a:t>
            </a:r>
            <a:endParaRPr lang="en-US" sz="1500" dirty="0" smtClean="0">
              <a:latin typeface="Franklin Gothic Book" pitchFamily="34" charset="0"/>
            </a:endParaRPr>
          </a:p>
          <a:p>
            <a:endParaRPr lang="en-US" sz="1500" dirty="0">
              <a:latin typeface="Franklin Gothic Book" pitchFamily="34" charset="0"/>
            </a:endParaRPr>
          </a:p>
          <a:p>
            <a:r>
              <a:rPr lang="en-US" sz="1500" dirty="0" smtClean="0">
                <a:latin typeface="Franklin Gothic Book" pitchFamily="34" charset="0"/>
              </a:rPr>
              <a:t>The </a:t>
            </a:r>
            <a:r>
              <a:rPr lang="en-US" sz="1500" b="1" dirty="0" smtClean="0">
                <a:latin typeface="Franklin Gothic Book" pitchFamily="34" charset="0"/>
              </a:rPr>
              <a:t>microphone</a:t>
            </a:r>
            <a:r>
              <a:rPr lang="en-US" sz="1500" dirty="0" smtClean="0">
                <a:latin typeface="Franklin Gothic Book" pitchFamily="34" charset="0"/>
              </a:rPr>
              <a:t> is the device that amplifies your voice so that everyone in the church can hear your proclamation.  Remember, a microphone can only amplify the voice that goes into it. </a:t>
            </a:r>
            <a:r>
              <a:rPr lang="en-US" sz="1600" dirty="0">
                <a:solidFill>
                  <a:srgbClr val="FF0000"/>
                </a:solidFill>
                <a:latin typeface="Franklin Gothic Book" pitchFamily="34" charset="0"/>
                <a:sym typeface="Wingdings"/>
              </a:rPr>
              <a:t>()</a:t>
            </a:r>
            <a:endParaRPr lang="en-US" sz="1500" dirty="0" smtClean="0">
              <a:latin typeface="Franklin Gothic Book" pitchFamily="34" charset="0"/>
            </a:endParaRPr>
          </a:p>
          <a:p>
            <a:endParaRPr lang="en-US" sz="1500" dirty="0">
              <a:latin typeface="Franklin Gothic Book" pitchFamily="34" charset="0"/>
            </a:endParaRPr>
          </a:p>
          <a:p>
            <a:r>
              <a:rPr lang="en-US" sz="1500" dirty="0" smtClean="0">
                <a:latin typeface="Franklin Gothic Book" pitchFamily="34" charset="0"/>
              </a:rPr>
              <a:t>There should be a copy of the </a:t>
            </a:r>
            <a:r>
              <a:rPr lang="en-US" sz="1500" b="1" dirty="0" smtClean="0">
                <a:latin typeface="Franklin Gothic Book" pitchFamily="34" charset="0"/>
              </a:rPr>
              <a:t>Universal Prayer </a:t>
            </a:r>
            <a:r>
              <a:rPr lang="en-US" sz="1500" dirty="0" smtClean="0">
                <a:latin typeface="Franklin Gothic Book" pitchFamily="34" charset="0"/>
              </a:rPr>
              <a:t>(also called the Prayer of the Faithful, General Intercessions, or simply, Intercessions) located in the sacristy and/or at the ambo.  These are read by the deacon, but in his absence, they are read by one of the lectors. </a:t>
            </a:r>
            <a:r>
              <a:rPr lang="en-US" sz="1600" dirty="0">
                <a:solidFill>
                  <a:srgbClr val="FF0000"/>
                </a:solidFill>
                <a:latin typeface="Franklin Gothic Book" pitchFamily="34" charset="0"/>
                <a:sym typeface="Wingdings"/>
              </a:rPr>
              <a:t>()</a:t>
            </a:r>
            <a:endParaRPr lang="en-US" sz="1500" dirty="0" smtClean="0">
              <a:latin typeface="Franklin Gothic Book" pitchFamily="34" charset="0"/>
            </a:endParaRPr>
          </a:p>
          <a:p>
            <a:endParaRPr lang="en-US" sz="1500" dirty="0">
              <a:latin typeface="Franklin Gothic Book" pitchFamily="34" charset="0"/>
            </a:endParaRPr>
          </a:p>
          <a:p>
            <a:r>
              <a:rPr lang="en-US" sz="1500" dirty="0" smtClean="0">
                <a:latin typeface="Franklin Gothic Book" pitchFamily="34" charset="0"/>
              </a:rPr>
              <a:t>Finally, there should be a copy of the </a:t>
            </a:r>
            <a:r>
              <a:rPr lang="en-US" sz="1500" b="1" dirty="0" smtClean="0">
                <a:latin typeface="Franklin Gothic Book" pitchFamily="34" charset="0"/>
              </a:rPr>
              <a:t>parish announcements </a:t>
            </a:r>
            <a:r>
              <a:rPr lang="en-US" sz="1500" dirty="0" smtClean="0">
                <a:latin typeface="Franklin Gothic Book" pitchFamily="34" charset="0"/>
              </a:rPr>
              <a:t>in the sacristy for the lector to look over should they be his or her responsibility. </a:t>
            </a:r>
            <a:r>
              <a:rPr lang="en-US" sz="1600" dirty="0">
                <a:solidFill>
                  <a:srgbClr val="FF0000"/>
                </a:solidFill>
                <a:latin typeface="Franklin Gothic Book" pitchFamily="34" charset="0"/>
                <a:sym typeface="Wingdings"/>
              </a:rPr>
              <a:t>()</a:t>
            </a:r>
            <a:endParaRPr lang="en-US" sz="1500" dirty="0" smtClean="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774700"/>
            <a:ext cx="4181475" cy="3136900"/>
          </a:xfrm>
        </p:spPr>
      </p:sp>
      <p:sp>
        <p:nvSpPr>
          <p:cNvPr id="3" name="Notes Placeholder 2"/>
          <p:cNvSpPr>
            <a:spLocks noGrp="1"/>
          </p:cNvSpPr>
          <p:nvPr>
            <p:ph type="body" idx="1"/>
          </p:nvPr>
        </p:nvSpPr>
        <p:spPr>
          <a:xfrm>
            <a:off x="701040" y="4105910"/>
            <a:ext cx="5608320" cy="4725670"/>
          </a:xfrm>
        </p:spPr>
        <p:txBody>
          <a:bodyPr>
            <a:normAutofit lnSpcReduction="10000"/>
          </a:bodyPr>
          <a:lstStyle/>
          <a:p>
            <a:r>
              <a:rPr lang="en-US" sz="1400" dirty="0" smtClean="0">
                <a:latin typeface="Franklin Gothic Book" pitchFamily="34" charset="0"/>
              </a:rPr>
              <a:t>A reading from the Gospel of Luke: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pPr algn="just">
              <a:spcBef>
                <a:spcPts val="600"/>
              </a:spcBef>
              <a:spcAft>
                <a:spcPts val="600"/>
              </a:spcAft>
            </a:pPr>
            <a:r>
              <a:rPr lang="en-US" sz="1400" dirty="0" smtClean="0">
                <a:latin typeface="Franklin Gothic Book" pitchFamily="34" charset="0"/>
              </a:rPr>
              <a:t>Jesus came to Nazareth, where he had grown up, and went according to his custom into the synagogue on the </a:t>
            </a:r>
            <a:r>
              <a:rPr lang="en-US" sz="1400" dirty="0" err="1" smtClean="0">
                <a:latin typeface="Franklin Gothic Book" pitchFamily="34" charset="0"/>
              </a:rPr>
              <a:t>sabbath</a:t>
            </a:r>
            <a:r>
              <a:rPr lang="en-US" sz="1400" dirty="0" smtClean="0">
                <a:latin typeface="Franklin Gothic Book" pitchFamily="34" charset="0"/>
              </a:rPr>
              <a:t> day. He stood up to read and was handed a scroll of the prophet Isaiah. He unrolled the scroll and found the passage where it was written: </a:t>
            </a:r>
          </a:p>
          <a:p>
            <a:pPr algn="just">
              <a:spcBef>
                <a:spcPts val="600"/>
              </a:spcBef>
              <a:spcAft>
                <a:spcPts val="600"/>
              </a:spcAft>
            </a:pPr>
            <a:r>
              <a:rPr lang="en-US" sz="1400" dirty="0" smtClean="0">
                <a:latin typeface="Franklin Gothic Book" pitchFamily="34" charset="0"/>
              </a:rPr>
              <a:t>“The Spirit of the Lord is upon me, because he has anointed me to bring glad tidings to the poor. He has sent me to proclaim liberty to captives and recovery of sight to the blind to let the oppressed go free, and to proclaim a year acceptable to the Lord.”</a:t>
            </a:r>
          </a:p>
          <a:p>
            <a:pPr algn="just">
              <a:spcBef>
                <a:spcPts val="600"/>
              </a:spcBef>
              <a:spcAft>
                <a:spcPts val="600"/>
              </a:spcAft>
            </a:pPr>
            <a:r>
              <a:rPr lang="en-US" sz="1400" dirty="0" smtClean="0">
                <a:latin typeface="Franklin Gothic Book" pitchFamily="34" charset="0"/>
              </a:rPr>
              <a:t>Rolling up the scroll, he handed it back to the attendant and sat down, and the eyes of all in the synagogue looked intently at him. He said to them, “Today this scripture passage is fulfilled in your hearing.” And all spoke highly of him and were amazed at the gracious words that came from his mouth.</a:t>
            </a:r>
          </a:p>
          <a:p>
            <a:pPr algn="ctr"/>
            <a:endParaRPr lang="en-US" sz="1400" dirty="0" smtClean="0">
              <a:latin typeface="Franklin Gothic Book" pitchFamily="34" charset="0"/>
            </a:endParaRPr>
          </a:p>
          <a:p>
            <a:pPr algn="ctr"/>
            <a:endParaRPr lang="en-US" sz="1400" dirty="0" smtClean="0">
              <a:latin typeface="Franklin Gothic Book" pitchFamily="34" charset="0"/>
            </a:endParaRPr>
          </a:p>
          <a:p>
            <a:r>
              <a:rPr lang="en-US" sz="1400" i="1" dirty="0" smtClean="0">
                <a:solidFill>
                  <a:schemeClr val="accent6">
                    <a:lumMod val="50000"/>
                  </a:schemeClr>
                </a:solidFill>
                <a:latin typeface="Franklin Gothic Book" pitchFamily="34" charset="0"/>
              </a:rPr>
              <a:t>Continue with the prayer found on the sheet.</a:t>
            </a:r>
          </a:p>
          <a:p>
            <a:endParaRPr lang="en-US" sz="1400" i="1" dirty="0" smtClean="0">
              <a:solidFill>
                <a:schemeClr val="accent6">
                  <a:lumMod val="50000"/>
                </a:schemeClr>
              </a:solidFill>
              <a:latin typeface="Franklin Gothic Book" pitchFamily="34" charset="0"/>
            </a:endParaRPr>
          </a:p>
          <a:p>
            <a:endParaRPr lang="en-US" sz="1400" i="1" dirty="0" smtClean="0">
              <a:solidFill>
                <a:schemeClr val="accent6">
                  <a:lumMod val="50000"/>
                </a:schemeClr>
              </a:solidFill>
              <a:latin typeface="Franklin Gothic Book" pitchFamily="34" charset="0"/>
            </a:endParaRPr>
          </a:p>
          <a:p>
            <a:r>
              <a:rPr lang="en-US" sz="1400" i="1" dirty="0" smtClean="0">
                <a:solidFill>
                  <a:schemeClr val="accent6">
                    <a:lumMod val="50000"/>
                  </a:schemeClr>
                </a:solidFill>
                <a:latin typeface="Franklin Gothic Book" pitchFamily="34" charset="0"/>
              </a:rPr>
              <a:t>When finished with the prayer, continue 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sym typeface="Wingdings"/>
              </a:rPr>
              <a:t>Before we examine the logistics with serving as a Lector at Mass, it is important to emphasize that each Lector undergo a </a:t>
            </a:r>
            <a:r>
              <a:rPr lang="en-US" sz="1400" b="1" dirty="0" smtClean="0">
                <a:latin typeface="Franklin Gothic Book" pitchFamily="34" charset="0"/>
                <a:sym typeface="Wingdings"/>
              </a:rPr>
              <a:t>specialized training </a:t>
            </a:r>
            <a:r>
              <a:rPr lang="en-US" sz="1400" dirty="0" smtClean="0">
                <a:latin typeface="Franklin Gothic Book" pitchFamily="34" charset="0"/>
                <a:sym typeface="Wingdings"/>
              </a:rPr>
              <a:t>in his or her parish.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rPr>
              <a:t>This is to insure that the Lector learns the specific or different practices of that parish,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and to answer an specific questions the new lector may have about the ministry.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600"/>
              </a:spcBef>
              <a:spcAft>
                <a:spcPts val="600"/>
              </a:spcAft>
            </a:pPr>
            <a:r>
              <a:rPr lang="en-US" sz="1400" dirty="0" smtClean="0">
                <a:latin typeface="Franklin Gothic Book" pitchFamily="34" charset="0"/>
              </a:rPr>
              <a:t>There are several details that need to be taken care of by the Lector before Mass,</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so it is important that he or she arrive in the sacristy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and check in at least </a:t>
            </a:r>
            <a:r>
              <a:rPr lang="en-US" sz="1400" b="1" dirty="0" smtClean="0">
                <a:latin typeface="Franklin Gothic Book" pitchFamily="34" charset="0"/>
              </a:rPr>
              <a:t>15 or 20 minutes early</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a:spcBef>
                <a:spcPts val="600"/>
              </a:spcBef>
              <a:spcAft>
                <a:spcPts val="600"/>
              </a:spcAft>
            </a:pPr>
            <a:r>
              <a:rPr lang="en-US" sz="1400" dirty="0" smtClean="0">
                <a:latin typeface="Franklin Gothic Book" pitchFamily="34" charset="0"/>
              </a:rPr>
              <a:t>There should </a:t>
            </a:r>
            <a:r>
              <a:rPr lang="en-US" sz="1400" b="1" dirty="0" smtClean="0">
                <a:latin typeface="Franklin Gothic Book" pitchFamily="34" charset="0"/>
              </a:rPr>
              <a:t>be two Lectors scheduled for each Mass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one assigned to the First Reading and the other to the Second Reading, and sometimes additional responsibilities are associated with each reading.  You may already know in advance which reading you are assigned, but you should </a:t>
            </a:r>
            <a:r>
              <a:rPr lang="en-US" sz="1400" b="1" dirty="0" smtClean="0">
                <a:latin typeface="Franklin Gothic Book" pitchFamily="34" charset="0"/>
              </a:rPr>
              <a:t>confirm the other responsibilities </a:t>
            </a:r>
            <a:r>
              <a:rPr lang="en-US" sz="1400" dirty="0" smtClean="0">
                <a:latin typeface="Franklin Gothic Book" pitchFamily="34" charset="0"/>
              </a:rPr>
              <a:t>with the other Lector.  These include: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4813">
              <a:spcBef>
                <a:spcPts val="600"/>
              </a:spcBef>
              <a:spcAft>
                <a:spcPts val="600"/>
              </a:spcAft>
            </a:pPr>
            <a:r>
              <a:rPr lang="en-US" sz="1400" dirty="0" smtClean="0">
                <a:latin typeface="Franklin Gothic Book" pitchFamily="34" charset="0"/>
              </a:rPr>
              <a:t>Who is reading the Universal Prayer (Intercessions)?</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endParaRPr>
          </a:p>
          <a:p>
            <a:pPr marL="404813">
              <a:spcBef>
                <a:spcPts val="600"/>
              </a:spcBef>
              <a:spcAft>
                <a:spcPts val="600"/>
              </a:spcAft>
            </a:pPr>
            <a:r>
              <a:rPr lang="en-US" sz="1400" dirty="0" smtClean="0">
                <a:latin typeface="Franklin Gothic Book" pitchFamily="34" charset="0"/>
              </a:rPr>
              <a:t>Who is carrying in the Book of the Gospels?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4813">
              <a:spcBef>
                <a:spcPts val="600"/>
              </a:spcBef>
              <a:spcAft>
                <a:spcPts val="600"/>
              </a:spcAft>
            </a:pPr>
            <a:r>
              <a:rPr lang="en-US" sz="1400" dirty="0" smtClean="0">
                <a:latin typeface="Franklin Gothic Book" pitchFamily="34" charset="0"/>
              </a:rPr>
              <a:t>Who is reading the announcements (if applicable)?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4813">
              <a:spcBef>
                <a:spcPts val="600"/>
              </a:spcBef>
              <a:spcAft>
                <a:spcPts val="600"/>
              </a:spcAft>
            </a:pPr>
            <a:r>
              <a:rPr lang="en-US" sz="1400" dirty="0" smtClean="0">
                <a:latin typeface="Franklin Gothic Book" pitchFamily="34" charset="0"/>
              </a:rPr>
              <a:t>Who is setting the Lectionary on the ambo?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a:spcBef>
                <a:spcPts val="600"/>
              </a:spcBef>
              <a:spcAft>
                <a:spcPts val="600"/>
              </a:spcAft>
            </a:pPr>
            <a:r>
              <a:rPr lang="en-US" sz="1400" dirty="0" smtClean="0">
                <a:latin typeface="Franklin Gothic Book" pitchFamily="34" charset="0"/>
              </a:rPr>
              <a:t>Finally, consult with the celebrant of the Mass if there are any special instructions or anything out of the ordinary that you should be aware of.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In addition to communicating with the other Lector before Mass,</a:t>
            </a:r>
            <a:r>
              <a:rPr lang="en-US" sz="1400" dirty="0">
                <a:solidFill>
                  <a:srgbClr val="FF0000"/>
                </a:solidFill>
                <a:latin typeface="Franklin Gothic Book" pitchFamily="34" charset="0"/>
                <a:sym typeface="Wingdings"/>
              </a:rPr>
              <a:t> ()</a:t>
            </a:r>
            <a:r>
              <a:rPr lang="en-US" sz="1400" dirty="0">
                <a:latin typeface="Franklin Gothic Book" pitchFamily="34" charset="0"/>
              </a:rPr>
              <a:t> </a:t>
            </a:r>
            <a:r>
              <a:rPr lang="en-US" sz="1400" dirty="0" smtClean="0">
                <a:latin typeface="Franklin Gothic Book" pitchFamily="34" charset="0"/>
              </a:rPr>
              <a:t> you will want to </a:t>
            </a:r>
            <a:r>
              <a:rPr lang="en-US" sz="1400" b="1" dirty="0" smtClean="0">
                <a:latin typeface="Franklin Gothic Book" pitchFamily="34" charset="0"/>
              </a:rPr>
              <a:t>review the readings </a:t>
            </a:r>
            <a:r>
              <a:rPr lang="en-US" sz="1400" dirty="0" smtClean="0">
                <a:latin typeface="Franklin Gothic Book" pitchFamily="34" charset="0"/>
              </a:rPr>
              <a:t>in the Lectionary. </a:t>
            </a:r>
            <a:r>
              <a:rPr lang="en-US" sz="1400" dirty="0">
                <a:solidFill>
                  <a:srgbClr val="FF0000"/>
                </a:solidFill>
                <a:latin typeface="Franklin Gothic Book" pitchFamily="34" charset="0"/>
                <a:sym typeface="Wingdings"/>
              </a:rPr>
              <a:t>()</a:t>
            </a:r>
            <a:r>
              <a:rPr lang="en-US" sz="1400" dirty="0">
                <a:latin typeface="Franklin Gothic Book" pitchFamily="34" charset="0"/>
              </a:rPr>
              <a:t> </a:t>
            </a:r>
            <a:r>
              <a:rPr lang="en-US" sz="1400" dirty="0" smtClean="0">
                <a:latin typeface="Franklin Gothic Book" pitchFamily="34" charset="0"/>
              </a:rPr>
              <a:t> Even if you have prepared the readings in advance, be sure to look them over before Mass.  The actual text in the Lectionary in church may be in a different font or arranged differently from the resource you prepared from.  Plus, there is always the slightest chance that you may have prepared the wrong passage or that there is another option for the reading (which will be addressed later). </a:t>
            </a:r>
            <a:r>
              <a:rPr lang="en-US" sz="1400" dirty="0">
                <a:solidFill>
                  <a:srgbClr val="FF0000"/>
                </a:solidFill>
                <a:latin typeface="Franklin Gothic Book" pitchFamily="34" charset="0"/>
                <a:sym typeface="Wingdings"/>
              </a:rPr>
              <a:t>()</a:t>
            </a:r>
            <a:r>
              <a:rPr lang="en-US" sz="1400" dirty="0">
                <a:latin typeface="Franklin Gothic Book" pitchFamily="34" charset="0"/>
              </a:rPr>
              <a:t> </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You will also want to clarify with someone the </a:t>
            </a:r>
            <a:r>
              <a:rPr lang="en-US" sz="1400" b="1" dirty="0" smtClean="0">
                <a:latin typeface="Franklin Gothic Book" pitchFamily="34" charset="0"/>
              </a:rPr>
              <a:t>pronunciation of names </a:t>
            </a:r>
            <a:r>
              <a:rPr lang="en-US" sz="1400" dirty="0" smtClean="0">
                <a:latin typeface="Franklin Gothic Book" pitchFamily="34" charset="0"/>
              </a:rPr>
              <a:t>in the readings or the names of the sick and the deceased in the intercessions.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Also, don’t be afraid to consult with the priest or deacon about the pronunciation of words you do not know. </a:t>
            </a:r>
            <a:r>
              <a:rPr lang="en-US" sz="1400" dirty="0">
                <a:solidFill>
                  <a:srgbClr val="FF0000"/>
                </a:solidFill>
                <a:latin typeface="Franklin Gothic Book" pitchFamily="34" charset="0"/>
                <a:sym typeface="Wingdings"/>
              </a:rPr>
              <a:t>()</a:t>
            </a:r>
            <a:r>
              <a:rPr lang="en-US" sz="1400" dirty="0">
                <a:latin typeface="Franklin Gothic Book" pitchFamily="34" charset="0"/>
              </a:rPr>
              <a:t> </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Mentioned again here to emphasize importance:  </a:t>
            </a:r>
            <a:r>
              <a:rPr lang="en-US" sz="1400" b="1" dirty="0" smtClean="0">
                <a:latin typeface="Franklin Gothic Book" pitchFamily="34" charset="0"/>
              </a:rPr>
              <a:t>make sure the Lectionary is at the ambo</a:t>
            </a:r>
            <a:r>
              <a:rPr lang="en-US" sz="1400" dirty="0" smtClean="0">
                <a:latin typeface="Franklin Gothic Book" pitchFamily="34" charset="0"/>
              </a:rPr>
              <a:t>.  </a:t>
            </a:r>
            <a:r>
              <a:rPr lang="en-US" sz="1400" dirty="0" smtClean="0">
                <a:latin typeface="Franklin Gothic Book" pitchFamily="34" charset="0"/>
              </a:rPr>
              <a:t>Forgetting this can be </a:t>
            </a:r>
            <a:r>
              <a:rPr lang="en-US" sz="1400" dirty="0" smtClean="0">
                <a:latin typeface="Franklin Gothic Book" pitchFamily="34" charset="0"/>
              </a:rPr>
              <a:t>common occurrence </a:t>
            </a:r>
            <a:r>
              <a:rPr lang="en-US" sz="1400" dirty="0" smtClean="0">
                <a:latin typeface="Franklin Gothic Book" pitchFamily="34" charset="0"/>
              </a:rPr>
              <a:t>if </a:t>
            </a:r>
            <a:r>
              <a:rPr lang="en-US" sz="1400" dirty="0" smtClean="0">
                <a:latin typeface="Franklin Gothic Book" pitchFamily="34" charset="0"/>
              </a:rPr>
              <a:t>the two Lectors did not confirm this responsibility. </a:t>
            </a:r>
            <a:r>
              <a:rPr lang="en-US" sz="1400" dirty="0">
                <a:solidFill>
                  <a:srgbClr val="FF0000"/>
                </a:solidFill>
                <a:latin typeface="Franklin Gothic Book" pitchFamily="34" charset="0"/>
                <a:sym typeface="Wingdings"/>
              </a:rPr>
              <a:t>()</a:t>
            </a:r>
            <a:r>
              <a:rPr lang="en-US" sz="1400" dirty="0">
                <a:latin typeface="Franklin Gothic Book" pitchFamily="34" charset="0"/>
              </a:rPr>
              <a:t> </a:t>
            </a:r>
            <a:endParaRPr lang="en-US" sz="1400" dirty="0" smtClean="0">
              <a:latin typeface="Franklin Gothic Book" pitchFamily="34" charset="0"/>
            </a:endParaRPr>
          </a:p>
          <a:p>
            <a:endParaRPr lang="en-US" sz="1400" dirty="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The first responsibility of the Lector is to </a:t>
            </a:r>
            <a:r>
              <a:rPr lang="en-US" sz="1400" b="1" dirty="0" smtClean="0">
                <a:latin typeface="Franklin Gothic Book" pitchFamily="34" charset="0"/>
              </a:rPr>
              <a:t>carry the Book of the Gospels</a:t>
            </a:r>
            <a:r>
              <a:rPr lang="en-US" sz="1400" dirty="0" smtClean="0">
                <a:latin typeface="Franklin Gothic Book" pitchFamily="34" charset="0"/>
              </a:rPr>
              <a:t> in the opening procession </a:t>
            </a:r>
            <a:r>
              <a:rPr lang="en-US" sz="1400" dirty="0" smtClean="0">
                <a:solidFill>
                  <a:srgbClr val="FF0000"/>
                </a:solidFill>
                <a:latin typeface="Franklin Gothic Book" pitchFamily="34" charset="0"/>
                <a:sym typeface="Wingdings"/>
              </a:rPr>
              <a:t>(</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if there is no deacon.  The point of processing in with this book is to show reverence to the words of Jesus contained in the Gospel.</a:t>
            </a:r>
            <a:r>
              <a:rPr lang="en-US" sz="1400" dirty="0" smtClean="0">
                <a:solidFill>
                  <a:srgbClr val="FF0000"/>
                </a:solidFill>
                <a:latin typeface="Franklin Gothic Book" pitchFamily="34" charset="0"/>
                <a:sym typeface="Wingdings"/>
              </a:rPr>
              <a:t>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To show this reverence, the Book of the Gospels is held and elevated slightly while walking in procession.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Upon reaching the sanctuary, the Lector should </a:t>
            </a:r>
            <a:r>
              <a:rPr lang="en-US" sz="1400" b="1" dirty="0" smtClean="0">
                <a:latin typeface="Franklin Gothic Book" pitchFamily="34" charset="0"/>
              </a:rPr>
              <a:t>bow his or her head</a:t>
            </a:r>
            <a:r>
              <a:rPr lang="en-US" sz="1400" dirty="0" smtClean="0">
                <a:latin typeface="Franklin Gothic Book" pitchFamily="34" charset="0"/>
              </a:rPr>
              <a:t> slightly to the altar while still holding the book,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and then proceed around either side of the altar [your parish may specify what side you move around].</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Standing behind the altar, the Book of the Gospels is laid flat upon the center of the altar.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This action signifies the</a:t>
            </a:r>
            <a:r>
              <a:rPr lang="en-US" sz="1400" b="1" dirty="0" smtClean="0">
                <a:latin typeface="Franklin Gothic Book" pitchFamily="34" charset="0"/>
              </a:rPr>
              <a:t> joining together of the tables of the Word and the table of the Eucharist </a:t>
            </a:r>
            <a:r>
              <a:rPr lang="en-US" sz="1400" dirty="0" smtClean="0">
                <a:latin typeface="Franklin Gothic Book" pitchFamily="34" charset="0"/>
              </a:rPr>
              <a:t>from which we are fed, for the </a:t>
            </a:r>
            <a:r>
              <a:rPr lang="en-US" sz="1400" i="1" dirty="0" smtClean="0">
                <a:latin typeface="Franklin Gothic Book" pitchFamily="34" charset="0"/>
              </a:rPr>
              <a:t>General Instruction of the Roman Missal</a:t>
            </a:r>
            <a:r>
              <a:rPr lang="en-US" sz="1400" dirty="0" smtClean="0">
                <a:latin typeface="Franklin Gothic Book" pitchFamily="34" charset="0"/>
              </a:rPr>
              <a:t> explains,</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“For in the Mass is spread the table of both God’s Word and of the Body of Christ, and from it the faithful are to be instructed and refreshed” (#29).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2200" dirty="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a:latin typeface="Franklin Gothic Book" pitchFamily="34" charset="0"/>
              </a:rPr>
              <a:t>Following this, the lector leaves the sanctuary area and returns to his or her seat.  Your parish may ask you to sit in a reserved pew or in a specific section.  Regardless of where you sit, it is best if you were seated at the end of a pew to allow easier access to the sanctuary for your service.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a:p>
            <a:endParaRPr lang="en-US" sz="1400" dirty="0">
              <a:latin typeface="Franklin Gothic Book" pitchFamily="34" charset="0"/>
            </a:endParaRPr>
          </a:p>
          <a:p>
            <a:r>
              <a:rPr lang="en-US" sz="1400" dirty="0">
                <a:latin typeface="Franklin Gothic Book" pitchFamily="34" charset="0"/>
              </a:rPr>
              <a:t>The Introductory Rites consisting of the Penitential or Sprinkling Rite, Glory to God, and the Opening Prayer or Collect.  The Liturgy of the Word usually begins immediately after the Collect, however, if your parish offers the </a:t>
            </a:r>
            <a:r>
              <a:rPr lang="en-US" sz="1400" b="1" dirty="0">
                <a:latin typeface="Franklin Gothic Book" pitchFamily="34" charset="0"/>
              </a:rPr>
              <a:t>Children’s Liturgy of the Word </a:t>
            </a:r>
            <a:r>
              <a:rPr lang="en-US" sz="1400" dirty="0">
                <a:latin typeface="Franklin Gothic Book" pitchFamily="34" charset="0"/>
              </a:rPr>
              <a:t>at one of the weekend Masses, you will need to wait until the children are dismissed to begin your reading.  If you forget and head to the ambo to begin your reading, simply wait for the children and their leader to be dismissed and exit the worship space.  </a:t>
            </a:r>
            <a:r>
              <a:rPr lang="en-US" sz="1400" dirty="0">
                <a:solidFill>
                  <a:srgbClr val="FF0000"/>
                </a:solidFill>
                <a:latin typeface="Franklin Gothic Book" pitchFamily="34" charset="0"/>
                <a:sym typeface="Wingdings"/>
              </a:rPr>
              <a:t>()</a:t>
            </a:r>
            <a:r>
              <a:rPr lang="en-US" sz="1400" dirty="0">
                <a:latin typeface="Franklin Gothic Book" pitchFamily="34" charset="0"/>
              </a:rPr>
              <a:t> </a:t>
            </a:r>
          </a:p>
          <a:p>
            <a:endParaRPr lang="en-US" sz="1400" dirty="0">
              <a:latin typeface="Franklin Gothic Book" pitchFamily="34" charset="0"/>
            </a:endParaRPr>
          </a:p>
          <a:p>
            <a:r>
              <a:rPr lang="en-US" sz="1400" dirty="0">
                <a:latin typeface="Franklin Gothic Book" pitchFamily="34" charset="0"/>
              </a:rPr>
              <a:t>While </a:t>
            </a:r>
            <a:r>
              <a:rPr lang="en-US" sz="1400" b="1" dirty="0">
                <a:latin typeface="Franklin Gothic Book" pitchFamily="34" charset="0"/>
              </a:rPr>
              <a:t>moving to the ambo </a:t>
            </a:r>
            <a:r>
              <a:rPr lang="en-US" sz="1400" dirty="0">
                <a:latin typeface="Franklin Gothic Book" pitchFamily="34" charset="0"/>
              </a:rPr>
              <a:t>for your ministry, the lector should make a profound bow to the altar.  Your parish may ask you to make another profound bow to the altar while returning to your seat after the reading.  If you are seated very close to the ambo, there may be no need to bow in reverence to the altar.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Before examining the logistics associated with proclaiming God’s word in the liturgy, the </a:t>
            </a:r>
            <a:r>
              <a:rPr lang="en-US" sz="1400" b="1" dirty="0" smtClean="0">
                <a:latin typeface="Franklin Gothic Book" pitchFamily="34" charset="0"/>
              </a:rPr>
              <a:t>importance of silence in between the readings </a:t>
            </a:r>
            <a:r>
              <a:rPr lang="en-US" sz="1400" dirty="0" smtClean="0">
                <a:latin typeface="Franklin Gothic Book" pitchFamily="34" charset="0"/>
              </a:rPr>
              <a:t>needs to be emphasized.  The </a:t>
            </a:r>
            <a:r>
              <a:rPr lang="en-US" sz="1400" i="1" dirty="0" smtClean="0">
                <a:latin typeface="Franklin Gothic Book" pitchFamily="34" charset="0"/>
              </a:rPr>
              <a:t>General Instruction of the Roman Missal</a:t>
            </a:r>
            <a:r>
              <a:rPr lang="en-US" sz="1400" dirty="0" smtClean="0">
                <a:latin typeface="Franklin Gothic Book" pitchFamily="34" charset="0"/>
              </a:rPr>
              <a:t>, section #56 tells us,</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“The Liturgy of the Word is to be celebrated in such a way as to favor meditation, and so any kind of haste such as hinders recollection is clearly to be avoided.”  The document continues,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“It may be appropriate to observe such periods of silence, for example, before the Liturgy of the Word itself begins, after the First and Second Reading, and lastly at the conclusion of the </a:t>
            </a:r>
            <a:r>
              <a:rPr lang="en-US" sz="1400" dirty="0" smtClean="0">
                <a:latin typeface="Franklin Gothic Book" pitchFamily="34" charset="0"/>
              </a:rPr>
              <a:t>Homily.” </a:t>
            </a:r>
            <a:r>
              <a:rPr lang="en-US" sz="1400" dirty="0" smtClean="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a:p>
            <a:endParaRPr lang="en-US" sz="1400" dirty="0">
              <a:latin typeface="Franklin Gothic Book" pitchFamily="34" charset="0"/>
              <a:sym typeface="Wingdings"/>
            </a:endParaRPr>
          </a:p>
          <a:p>
            <a:r>
              <a:rPr lang="en-US" sz="1400" dirty="0" smtClean="0">
                <a:latin typeface="Franklin Gothic Book" pitchFamily="34" charset="0"/>
                <a:sym typeface="Wingdings"/>
              </a:rPr>
              <a:t>Thus, silence is an essential element to the reception of and meditation on God’s word.  Although silence is something modern society has grown uncomfortable with, we should be careful to observe it so that the word of God can have an effect in the hearts of the faithful.</a:t>
            </a:r>
            <a:r>
              <a:rPr lang="en-US" sz="1400" dirty="0">
                <a:solidFill>
                  <a:srgbClr val="FF0000"/>
                </a:solidFill>
                <a:latin typeface="Franklin Gothic Book" pitchFamily="34" charset="0"/>
                <a:sym typeface="Wingdings"/>
              </a:rPr>
              <a:t> ()</a:t>
            </a:r>
            <a:r>
              <a:rPr lang="en-US" sz="1400" dirty="0" smtClean="0">
                <a:latin typeface="Franklin Gothic Book" pitchFamily="34" charset="0"/>
                <a:sym typeface="Wingdings"/>
              </a:rPr>
              <a:t> It  should be purposely observed, and not just a brief moment that allows a lector to walk to the ambo or return to his or her seat.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Proclaiming the word at Mass involves several </a:t>
            </a:r>
            <a:r>
              <a:rPr lang="en-US" sz="1400" b="1" dirty="0" smtClean="0">
                <a:latin typeface="Franklin Gothic Book" pitchFamily="34" charset="0"/>
              </a:rPr>
              <a:t>key communication skills:</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The first is </a:t>
            </a:r>
            <a:r>
              <a:rPr lang="en-US" sz="1400" b="1" dirty="0" smtClean="0">
                <a:latin typeface="Franklin Gothic Book" pitchFamily="34" charset="0"/>
              </a:rPr>
              <a:t>enunciation</a:t>
            </a:r>
            <a:r>
              <a:rPr lang="en-US" sz="1400" dirty="0" smtClean="0">
                <a:latin typeface="Franklin Gothic Book" pitchFamily="34" charset="0"/>
              </a:rPr>
              <a:t>.  The consonants of words are extremely important in identifying the meaning of a word.  Think of the popular game show, </a:t>
            </a:r>
            <a:r>
              <a:rPr lang="en-US" sz="1400" i="1" dirty="0" smtClean="0">
                <a:latin typeface="Franklin Gothic Book" pitchFamily="34" charset="0"/>
              </a:rPr>
              <a:t>Wheel of Fortune</a:t>
            </a:r>
            <a:r>
              <a:rPr lang="en-US" sz="1400" dirty="0">
                <a:latin typeface="Franklin Gothic Book" pitchFamily="34" charset="0"/>
              </a:rPr>
              <a:t>:</a:t>
            </a:r>
            <a:r>
              <a:rPr lang="en-US" sz="1400" dirty="0" smtClean="0">
                <a:latin typeface="Franklin Gothic Book" pitchFamily="34" charset="0"/>
              </a:rPr>
              <a:t>  Contestants can usually guess what the phrase is without having to “buy a vowel” and filling in the empty spaces between consonants.  The same is true for listening: if all the consonants of words are clearly articulated by the lector, the assembly will understand every word</a:t>
            </a:r>
            <a:r>
              <a:rPr lang="en-US" sz="1400" dirty="0">
                <a:latin typeface="Franklin Gothic Book" pitchFamily="34" charset="0"/>
              </a:rPr>
              <a:t>. When consonants are dropped, especially at the end of words, the text becomes less clear and the message lost</a:t>
            </a:r>
            <a:r>
              <a:rPr lang="en-US" sz="1400" dirty="0" smtClean="0">
                <a:latin typeface="Franklin Gothic Book" pitchFamily="34" charset="0"/>
              </a:rPr>
              <a:t>.  Because the natural tendency is to slur words, and churches are large spaces with many people, lectors should strive to over enunciate when proclaiming the reading.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Second, </a:t>
            </a:r>
            <a:r>
              <a:rPr lang="en-US" sz="1400" b="1" dirty="0" smtClean="0">
                <a:latin typeface="Franklin Gothic Book" pitchFamily="34" charset="0"/>
              </a:rPr>
              <a:t>phrasing and breathing</a:t>
            </a:r>
            <a:r>
              <a:rPr lang="en-US" sz="1400" dirty="0" smtClean="0">
                <a:latin typeface="Franklin Gothic Book" pitchFamily="34" charset="0"/>
              </a:rPr>
              <a:t>: part of your preparation should be analyzing the reading to determine the most suitable places to breathe.  While commas and periods can indicate breaths, some passages from Scripture contain very long sentences without punctuation.  In these instances, it will be necessary to plan breaths in logical places so that phrases make sense.  Because proclaiming is a vocal exercise similar to singing, lectors should take their breath support from their lungs and not their head.  This involves taking deep breaths with the chest.</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Third, </a:t>
            </a:r>
            <a:r>
              <a:rPr lang="en-US" sz="1400" b="1" dirty="0" smtClean="0">
                <a:latin typeface="Franklin Gothic Book" pitchFamily="34" charset="0"/>
              </a:rPr>
              <a:t>dynamics</a:t>
            </a:r>
            <a:r>
              <a:rPr lang="en-US" sz="1400" dirty="0" smtClean="0">
                <a:latin typeface="Franklin Gothic Book" pitchFamily="34" charset="0"/>
              </a:rPr>
              <a:t> give expression to a text and help provide emphasis to certain phrases or concepts.  It also refers to the volume used when proclaiming the word of God at Mass.  Keep in mind that people today are used to pressing a button to turn up the volume when they can’t hear the television or radio, but they are unable to do so with the lector at Mass.  The lector must be loud enough so that all can hear the word of the Lord is being proclaimed.  Remember, that the microphone can only amplify what is put into it: the lector should proclaim loudly enough so that everyone in church can hear without it.  The microphone is only there to </a:t>
            </a:r>
            <a:r>
              <a:rPr lang="en-US" sz="1400" u="sng" dirty="0" smtClean="0">
                <a:latin typeface="Franklin Gothic Book" pitchFamily="34" charset="0"/>
              </a:rPr>
              <a:t>supplement</a:t>
            </a:r>
            <a:r>
              <a:rPr lang="en-US" sz="1400" dirty="0" smtClean="0">
                <a:latin typeface="Franklin Gothic Book" pitchFamily="34" charset="0"/>
              </a:rPr>
              <a:t> to voice to make sure that every word of the lector is understood by the faithful. In other words, proclaim the word of God as if the microphone wasn’t there.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Although reading slowly is still the guiding principle to insure proper enunciation, </a:t>
            </a:r>
            <a:r>
              <a:rPr lang="en-US" sz="1400" b="1" dirty="0" smtClean="0">
                <a:latin typeface="Franklin Gothic Book" pitchFamily="34" charset="0"/>
              </a:rPr>
              <a:t>rhythm and pace </a:t>
            </a:r>
            <a:r>
              <a:rPr lang="en-US" sz="1400" dirty="0" smtClean="0">
                <a:latin typeface="Franklin Gothic Book" pitchFamily="34" charset="0"/>
              </a:rPr>
              <a:t>are also crucial in proclaiming effectively.  Certain phrases are more important than others, so part of your preparation should be deciding which ones should be emphasized by reading them more deliberately, and which ones are subordinate clauses that can be read more quickly.  Again, the overall principle is to take your time when proclaiming the reading.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We begin this formation session by taking a closer look at the importance of ministry in the Catholic Church.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normAutofit lnSpcReduction="10000"/>
          </a:bodyPr>
          <a:lstStyle/>
          <a:p>
            <a:r>
              <a:rPr lang="en-US" sz="1400" dirty="0" smtClean="0">
                <a:latin typeface="Franklin Gothic Book" pitchFamily="34" charset="0"/>
              </a:rPr>
              <a:t>In their preparation, lectors should experiment with a variety of </a:t>
            </a:r>
            <a:r>
              <a:rPr lang="en-US" sz="1400" b="1" dirty="0" smtClean="0">
                <a:latin typeface="Franklin Gothic Book" pitchFamily="34" charset="0"/>
              </a:rPr>
              <a:t>vocal tone</a:t>
            </a:r>
            <a:r>
              <a:rPr lang="en-US" sz="1400" dirty="0" smtClean="0">
                <a:latin typeface="Franklin Gothic Book" pitchFamily="34" charset="0"/>
              </a:rPr>
              <a:t> in order to make a narration more interesting and to emphasize a critical component in the reading.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As always, </a:t>
            </a:r>
            <a:r>
              <a:rPr lang="en-US" sz="1400" b="1" dirty="0" smtClean="0">
                <a:latin typeface="Franklin Gothic Book" pitchFamily="34" charset="0"/>
              </a:rPr>
              <a:t>emphasizing or stressing a particular word </a:t>
            </a:r>
            <a:r>
              <a:rPr lang="en-US" sz="1400" dirty="0" smtClean="0">
                <a:latin typeface="Franklin Gothic Book" pitchFamily="34" charset="0"/>
              </a:rPr>
              <a:t>or idea can communicate the meaning of the passage, however, too much of an emphasis can be overdramatic.  There is a fine line between proclaiming the word of God effectively and over-dramatizing.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The lector’s non</a:t>
            </a:r>
            <a:r>
              <a:rPr lang="en-US" sz="1400" dirty="0">
                <a:latin typeface="Franklin Gothic Book" pitchFamily="34" charset="0"/>
              </a:rPr>
              <a:t>-verbal </a:t>
            </a:r>
            <a:r>
              <a:rPr lang="en-US" sz="1400" dirty="0" smtClean="0">
                <a:latin typeface="Franklin Gothic Book" pitchFamily="34" charset="0"/>
              </a:rPr>
              <a:t>communication can be just as important as the proclaimed word.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a:p>
            <a:r>
              <a:rPr lang="en-US" sz="1400" dirty="0">
                <a:latin typeface="Franklin Gothic Book" pitchFamily="34" charset="0"/>
              </a:rPr>
              <a:t>Maintaining </a:t>
            </a:r>
            <a:r>
              <a:rPr lang="en-US" sz="1400" b="1" dirty="0">
                <a:latin typeface="Franklin Gothic Book" pitchFamily="34" charset="0"/>
              </a:rPr>
              <a:t>eye contact </a:t>
            </a:r>
            <a:r>
              <a:rPr lang="en-US" sz="1400" dirty="0">
                <a:latin typeface="Franklin Gothic Book" pitchFamily="34" charset="0"/>
              </a:rPr>
              <a:t>is an extremely important component of proclaiming God’s word.  By looking up from the words on the page to the gathered assembly, the lector establishes a connection with the listener and engages a dynamic relationship between the word of God proclaimed and the word of God received by the faithful.  The lector must make every effort to establish eye contact both at the beginning of (“A reading from the…”) and at the end of (“The word of the Lord.”) the reading, but also periodically during the reading itself.  If needed, use your finger to keep your place in the text while looking up at the assembly.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latin typeface="Franklin Gothic Book" pitchFamily="34" charset="0"/>
              </a:rPr>
              <a:t>The lector’s </a:t>
            </a:r>
            <a:r>
              <a:rPr lang="en-US" sz="1400" b="1" dirty="0" smtClean="0">
                <a:latin typeface="Franklin Gothic Book" pitchFamily="34" charset="0"/>
              </a:rPr>
              <a:t>posture </a:t>
            </a:r>
            <a:r>
              <a:rPr lang="en-US" sz="1400" dirty="0" smtClean="0">
                <a:latin typeface="Franklin Gothic Book" pitchFamily="34" charset="0"/>
              </a:rPr>
              <a:t>conveys confidence in his or her ministry, so a lector should stand up straight with arms relaxed at the sides or on the ambo or book.  Lifting the head while looking at the assembly also expresses confidence in proclaiming God’s word.  As a liturgical minister, every </a:t>
            </a:r>
            <a:r>
              <a:rPr lang="en-US" sz="1400" b="1" dirty="0" smtClean="0">
                <a:latin typeface="Franklin Gothic Book" pitchFamily="34" charset="0"/>
              </a:rPr>
              <a:t>action of the lector should have meaning and purpose </a:t>
            </a:r>
            <a:r>
              <a:rPr lang="en-US" sz="1400" dirty="0" smtClean="0">
                <a:latin typeface="Franklin Gothic Book" pitchFamily="34" charset="0"/>
              </a:rPr>
              <a:t>so that every action expresses prayer: we go up the holy altar, we bow before it believing that it is from the Lord’s table that we are nourished spiritually, we approach the ambo to humbly proclaim the word of God.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All of these simple actions are expressive of our faith, </a:t>
            </a:r>
            <a:r>
              <a:rPr lang="en-US" sz="1400" smtClean="0">
                <a:latin typeface="Franklin Gothic Book" pitchFamily="34" charset="0"/>
              </a:rPr>
              <a:t>and </a:t>
            </a:r>
            <a:r>
              <a:rPr lang="en-US" sz="1400" smtClean="0">
                <a:latin typeface="Franklin Gothic Book" pitchFamily="34" charset="0"/>
              </a:rPr>
              <a:t>by being </a:t>
            </a:r>
            <a:r>
              <a:rPr lang="en-US" sz="1400" dirty="0" smtClean="0">
                <a:latin typeface="Franklin Gothic Book" pitchFamily="34" charset="0"/>
              </a:rPr>
              <a:t>aware of the </a:t>
            </a:r>
            <a:r>
              <a:rPr lang="en-US" sz="1400" b="1" dirty="0" smtClean="0">
                <a:latin typeface="Franklin Gothic Book" pitchFamily="34" charset="0"/>
              </a:rPr>
              <a:t>sacredness of these moments</a:t>
            </a:r>
            <a:r>
              <a:rPr lang="en-US" sz="1400" dirty="0" smtClean="0">
                <a:latin typeface="Franklin Gothic Book" pitchFamily="34" charset="0"/>
              </a:rPr>
              <a:t>, the lector will develop a strong presence in the liturgy.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While these may seem like many different skills to incorporate all at once, the effective lector will do just that.  There are many different areas of proclaiming that lectors can focus upon.  Similar to a golfer improving his or her swing, you may focus on improving one area at a time, but ultimately, </a:t>
            </a:r>
            <a:r>
              <a:rPr lang="en-US" sz="1400" b="1" dirty="0" smtClean="0">
                <a:latin typeface="Franklin Gothic Book" pitchFamily="34" charset="0"/>
              </a:rPr>
              <a:t>all of these skills need to work together </a:t>
            </a:r>
            <a:r>
              <a:rPr lang="en-US" sz="1400" dirty="0" smtClean="0">
                <a:latin typeface="Franklin Gothic Book" pitchFamily="34" charset="0"/>
              </a:rPr>
              <a:t>without you evening thinking about them.  That is why the preparation of your reading is so important to your ministry.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normAutofit fontScale="92500"/>
          </a:bodyPr>
          <a:lstStyle/>
          <a:p>
            <a:r>
              <a:rPr lang="en-US" sz="1400" dirty="0" smtClean="0">
                <a:latin typeface="Franklin Gothic Book" pitchFamily="34" charset="0"/>
              </a:rPr>
              <a:t>Once you arrive at the ambo to proclaim your reading,</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a:t>
            </a:r>
            <a:r>
              <a:rPr lang="en-US" sz="1400" b="1" dirty="0" smtClean="0">
                <a:latin typeface="Franklin Gothic Book" pitchFamily="34" charset="0"/>
              </a:rPr>
              <a:t>take a moment to focus</a:t>
            </a:r>
            <a:r>
              <a:rPr lang="en-US" sz="1400" dirty="0" smtClean="0">
                <a:latin typeface="Franklin Gothic Book" pitchFamily="34" charset="0"/>
              </a:rPr>
              <a:t> on what you are about to do.</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At the beginning of each reading, the Lectionary provides a short verse or summary but this is not read by the lector.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The lector announces where the reading is taken from in Scripture: </a:t>
            </a:r>
            <a:r>
              <a:rPr lang="en-US" sz="1400" b="1" dirty="0" smtClean="0">
                <a:latin typeface="Franklin Gothic Book" pitchFamily="34" charset="0"/>
              </a:rPr>
              <a:t>“A reading from the…”</a:t>
            </a:r>
            <a:r>
              <a:rPr lang="en-US" sz="1400" dirty="0" smtClean="0">
                <a:latin typeface="Franklin Gothic Book" pitchFamily="34" charset="0"/>
              </a:rPr>
              <a:t> and pauses.  Please note that no other words are to be used.  Do not say “Good morning!  Today’s First Reading is taken from…”  Our Eucharist has already begun, we’ve acknowledged our sins, we’ve praised God and have offered prayer together.  Now we listen to God’s word.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Utilizing all of the spiritual insights and communication skills prepared during the week, the lector begins proclaiming the reading to the faithful.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Once the lector has finished proclaiming the text, he or she pauses, and then announces, </a:t>
            </a:r>
            <a:r>
              <a:rPr lang="en-US" sz="1400" b="1" dirty="0" smtClean="0">
                <a:latin typeface="Franklin Gothic Book" pitchFamily="34" charset="0"/>
              </a:rPr>
              <a:t>“The word of the Lord” </a:t>
            </a:r>
            <a:r>
              <a:rPr lang="en-US" sz="1400" dirty="0" smtClean="0">
                <a:latin typeface="Franklin Gothic Book" pitchFamily="34" charset="0"/>
              </a:rPr>
              <a:t>(nothing else).  The assembly responds affirmatively with “Thanks be to God.”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Before moving back to his or her seat, the lector takes a moment to reflect on the word of God just proclaimed and then reverently returns to the pew or seat.</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If you are proclaiming the Second Reading, you are to </a:t>
            </a:r>
            <a:r>
              <a:rPr lang="en-US" sz="1400" b="1" dirty="0" smtClean="0">
                <a:latin typeface="Franklin Gothic Book" pitchFamily="34" charset="0"/>
              </a:rPr>
              <a:t>close the Lectionary reverently </a:t>
            </a:r>
            <a:r>
              <a:rPr lang="en-US" sz="1400" dirty="0" smtClean="0">
                <a:latin typeface="Franklin Gothic Book" pitchFamily="34" charset="0"/>
              </a:rPr>
              <a:t>and place it on the shelf in the ambo or another designated location since the Book of the Gospels will be brought to the ambo.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As mentioned earlier, lectors may be asked to read the </a:t>
            </a:r>
            <a:r>
              <a:rPr lang="en-US" sz="1400" b="1" dirty="0" smtClean="0">
                <a:latin typeface="Franklin Gothic Book" pitchFamily="34" charset="0"/>
              </a:rPr>
              <a:t>Universal Prayer</a:t>
            </a:r>
            <a:r>
              <a:rPr lang="en-US" sz="1400" dirty="0" smtClean="0">
                <a:latin typeface="Franklin Gothic Book" pitchFamily="34" charset="0"/>
              </a:rPr>
              <a:t>.</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These short prayers express the needs of the Church, the world, our nation, our community and our parish.</a:t>
            </a:r>
            <a:r>
              <a:rPr lang="en-US" sz="1400" dirty="0">
                <a:solidFill>
                  <a:srgbClr val="FF0000"/>
                </a:solidFill>
                <a:latin typeface="Franklin Gothic Book" pitchFamily="34" charset="0"/>
                <a:sym typeface="Wingdings"/>
              </a:rPr>
              <a:t> ()</a:t>
            </a:r>
            <a:r>
              <a:rPr lang="en-US" sz="1400" dirty="0" smtClean="0">
                <a:latin typeface="Franklin Gothic Book" pitchFamily="34" charset="0"/>
              </a:rPr>
              <a:t>  They are </a:t>
            </a:r>
            <a:r>
              <a:rPr lang="en-US" sz="1400" b="1" dirty="0" smtClean="0">
                <a:latin typeface="Franklin Gothic Book" pitchFamily="34" charset="0"/>
              </a:rPr>
              <a:t>reserved to the deacon</a:t>
            </a:r>
            <a:r>
              <a:rPr lang="en-US" sz="1400" dirty="0" smtClean="0">
                <a:latin typeface="Franklin Gothic Book" pitchFamily="34" charset="0"/>
              </a:rPr>
              <a:t> since that ministry is rooted in serving the needs of the community, however in his absence, they may be assigned to the lector.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If you are reading the intercessions at Mass, be prepared to </a:t>
            </a:r>
            <a:r>
              <a:rPr lang="en-US" sz="1400" b="1" dirty="0" smtClean="0">
                <a:latin typeface="Franklin Gothic Book" pitchFamily="34" charset="0"/>
              </a:rPr>
              <a:t>move to the ambo at the profession of the Holy Spirit </a:t>
            </a:r>
            <a:r>
              <a:rPr lang="en-US" sz="1400" dirty="0" smtClean="0">
                <a:latin typeface="Franklin Gothic Book" pitchFamily="34" charset="0"/>
              </a:rPr>
              <a:t>(</a:t>
            </a:r>
            <a:r>
              <a:rPr lang="en-US" sz="1400" i="1" dirty="0" smtClean="0">
                <a:latin typeface="Franklin Gothic Book" pitchFamily="34" charset="0"/>
              </a:rPr>
              <a:t>“I believe in the Holy Spirit…”</a:t>
            </a:r>
            <a:r>
              <a:rPr lang="en-US" sz="1400" dirty="0" smtClean="0">
                <a:latin typeface="Franklin Gothic Book" pitchFamily="34" charset="0"/>
              </a:rPr>
              <a:t>) during the recitation of the Creed.  This should give you enough time to be in place at the ambo and focus your attention on the intercessions.  Please do not wait until the Creed is finished to move since everyone will be waiting for you to get into place.</a:t>
            </a:r>
            <a:r>
              <a:rPr lang="en-US" sz="1400" dirty="0">
                <a:solidFill>
                  <a:srgbClr val="FF0000"/>
                </a:solidFill>
                <a:latin typeface="Franklin Gothic Book" pitchFamily="34" charset="0"/>
                <a:sym typeface="Wingdings"/>
              </a:rPr>
              <a:t> ()</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Do not rush through the intercessions.  Each one is a unique prayer for a genuine human need,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so they should be read with confidence and sincerity, especially names of those who are sick or those who have died.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Be sure to look up as you say, “we pray to the Lord” or “let us pray to the Lord.”  This is a non-verbal cue for the assembly’s response.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The following are </a:t>
            </a:r>
            <a:r>
              <a:rPr lang="en-US" sz="1400" b="1" dirty="0" smtClean="0">
                <a:latin typeface="Franklin Gothic Book" pitchFamily="34" charset="0"/>
              </a:rPr>
              <a:t>potential problems </a:t>
            </a:r>
            <a:r>
              <a:rPr lang="en-US" sz="1400" dirty="0" smtClean="0">
                <a:latin typeface="Franklin Gothic Book" pitchFamily="34" charset="0"/>
              </a:rPr>
              <a:t>you may encounter in your ministry and how you should respond:</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First, if you </a:t>
            </a:r>
            <a:r>
              <a:rPr lang="en-US" sz="1400" b="1" dirty="0" smtClean="0">
                <a:latin typeface="Franklin Gothic Book" pitchFamily="34" charset="0"/>
              </a:rPr>
              <a:t>make a mistake </a:t>
            </a:r>
            <a:r>
              <a:rPr lang="en-US" sz="1400" dirty="0" smtClean="0">
                <a:latin typeface="Franklin Gothic Book" pitchFamily="34" charset="0"/>
              </a:rPr>
              <a:t>in the reading, simply pause, make the necessary correction to the word or line, and continue reading without saying, “oops” “I’m sorry” or “Excuse me.”  Without drawing attention to your mistake, you allow the assembly to remain focused to the task at hand—listening attentively to the word of God.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If you </a:t>
            </a:r>
            <a:r>
              <a:rPr lang="en-US" sz="1400" b="1" dirty="0" smtClean="0">
                <a:latin typeface="Franklin Gothic Book" pitchFamily="34" charset="0"/>
              </a:rPr>
              <a:t>mispronounce a name</a:t>
            </a:r>
            <a:r>
              <a:rPr lang="en-US" sz="1400" dirty="0" smtClean="0">
                <a:latin typeface="Franklin Gothic Book" pitchFamily="34" charset="0"/>
              </a:rPr>
              <a:t>, follow the same instruction just mentioned to make the correction and continue on with the reading or intercession.  Often we mispronounce a name because we are hesitant in saying it, so to read through it quickly as if it is familiar to us leads works better.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If you </a:t>
            </a:r>
            <a:r>
              <a:rPr lang="en-US" sz="1400" b="1" dirty="0" smtClean="0">
                <a:latin typeface="Franklin Gothic Book" pitchFamily="34" charset="0"/>
              </a:rPr>
              <a:t>begin to read the wrong reading</a:t>
            </a:r>
            <a:r>
              <a:rPr lang="en-US" sz="1400" dirty="0" smtClean="0">
                <a:latin typeface="Franklin Gothic Book" pitchFamily="34" charset="0"/>
              </a:rPr>
              <a:t>, stop where you are, find the correct passage, and begin reading.  It is critical that you find and proclaim the correct reading at Mass since the homily is probably based on that particular text.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latin typeface="Franklin Gothic Book" pitchFamily="34" charset="0"/>
              </a:rPr>
              <a:t>As a rule, the lector should always </a:t>
            </a:r>
            <a:r>
              <a:rPr lang="en-US" sz="1400" b="1" dirty="0" smtClean="0">
                <a:latin typeface="Franklin Gothic Book" pitchFamily="34" charset="0"/>
              </a:rPr>
              <a:t>prepare both the First and Second Readings</a:t>
            </a:r>
            <a:r>
              <a:rPr lang="en-US" sz="1400" dirty="0" smtClean="0">
                <a:latin typeface="Franklin Gothic Book" pitchFamily="34" charset="0"/>
              </a:rPr>
              <a:t> at Mass just in case the other lector does not show up.  If the other lector is absent, it usually falls to the one lector to read both readings.  It is recommended that the lector return to his or her seat following the proclamation of the First Reading, and then walk back to the ambo for the Second Reading.  Your parish, however, may ask you to sit in a designated spot in between readings.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a:p>
            <a:r>
              <a:rPr lang="en-US" sz="1400" b="1" dirty="0" smtClean="0">
                <a:latin typeface="Franklin Gothic Book" pitchFamily="34" charset="0"/>
              </a:rPr>
              <a:t>“Stage fright” </a:t>
            </a:r>
            <a:r>
              <a:rPr lang="en-US" sz="1400" dirty="0" smtClean="0">
                <a:latin typeface="Franklin Gothic Book" pitchFamily="34" charset="0"/>
              </a:rPr>
              <a:t>or anxiety with speaking in public is a natural emotion, but can be overcome with confidence.  The best way to build confidence when proclaiming God’s word is to prepare your reading well.  Frequently exercising the ministry also helps to build confidence.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On rare occasions the lector may have to </a:t>
            </a:r>
            <a:r>
              <a:rPr lang="en-US" sz="1400" b="1" dirty="0" smtClean="0">
                <a:latin typeface="Franklin Gothic Book" pitchFamily="34" charset="0"/>
              </a:rPr>
              <a:t>deal with noise </a:t>
            </a:r>
            <a:r>
              <a:rPr lang="en-US" sz="1400" dirty="0" smtClean="0">
                <a:latin typeface="Franklin Gothic Book" pitchFamily="34" charset="0"/>
              </a:rPr>
              <a:t>such as an infant crying or passing siren.  It would be best to speak louder into the microphone during the noise and pull back when the noise subsides.</a:t>
            </a:r>
            <a:r>
              <a:rPr lang="en-US" sz="1400" dirty="0">
                <a:solidFill>
                  <a:srgbClr val="FF0000"/>
                </a:solidFill>
                <a:latin typeface="Franklin Gothic Book" pitchFamily="34" charset="0"/>
                <a:sym typeface="Wingdings"/>
              </a:rPr>
              <a:t> ()</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In any situation, your reaction should be </a:t>
            </a:r>
            <a:r>
              <a:rPr lang="en-US" sz="1400" b="1" dirty="0" smtClean="0">
                <a:latin typeface="Franklin Gothic Book" pitchFamily="34" charset="0"/>
              </a:rPr>
              <a:t>remaining calm</a:t>
            </a:r>
            <a:r>
              <a:rPr lang="en-US" sz="1400" dirty="0" smtClean="0">
                <a:latin typeface="Franklin Gothic Book" pitchFamily="34" charset="0"/>
              </a:rPr>
              <a:t>, reverent, and focused on proclaiming God’s word.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347210"/>
          </a:xfrm>
        </p:spPr>
        <p:txBody>
          <a:bodyPr>
            <a:normAutofit fontScale="92500" lnSpcReduction="20000"/>
          </a:bodyPr>
          <a:lstStyle/>
          <a:p>
            <a:r>
              <a:rPr lang="en-US" sz="1400" dirty="0" smtClean="0">
                <a:latin typeface="Franklin Gothic Book" pitchFamily="34" charset="0"/>
              </a:rPr>
              <a:t>Although the lector may carry the Book of the Gospels in the opening procession at Mass, the lector should not participate in the procession at the end of Mass.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There are certain occasions where there may be several options for the readings at Mass.  The readings that will actually be read at your scheduled Mass usually depend on the homilist.  It is highly recommended to </a:t>
            </a:r>
            <a:r>
              <a:rPr lang="en-US" sz="1400" b="1" dirty="0" smtClean="0">
                <a:latin typeface="Franklin Gothic Book" pitchFamily="34" charset="0"/>
              </a:rPr>
              <a:t>prepare in advance </a:t>
            </a:r>
            <a:r>
              <a:rPr lang="en-US" sz="1400" b="1" u="sng" dirty="0" smtClean="0">
                <a:latin typeface="Franklin Gothic Book" pitchFamily="34" charset="0"/>
              </a:rPr>
              <a:t>all</a:t>
            </a:r>
            <a:r>
              <a:rPr lang="en-US" sz="1400" b="1" dirty="0" smtClean="0">
                <a:latin typeface="Franklin Gothic Book" pitchFamily="34" charset="0"/>
              </a:rPr>
              <a:t> of the optional readings</a:t>
            </a:r>
            <a:r>
              <a:rPr lang="en-US" sz="1400" dirty="0" smtClean="0">
                <a:latin typeface="Franklin Gothic Book" pitchFamily="34" charset="0"/>
              </a:rPr>
              <a:t>, and to arrive early for your scheduled liturgy and inquire what passages will be read that day.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If you are scheduled as a lector on </a:t>
            </a:r>
            <a:r>
              <a:rPr lang="en-US" sz="1400" b="1" dirty="0" smtClean="0">
                <a:latin typeface="Franklin Gothic Book" pitchFamily="34" charset="0"/>
              </a:rPr>
              <a:t>Palm Sunday or Good Friday</a:t>
            </a:r>
            <a:r>
              <a:rPr lang="en-US" sz="1400" dirty="0" smtClean="0">
                <a:latin typeface="Franklin Gothic Book" pitchFamily="34" charset="0"/>
              </a:rPr>
              <a:t>, be aware that you may be asked to participate in the reading of Jesus’ Passion and Death from one of the four gospels.  These long gospel passages are broken down into parts, and lectors may be asked to read the part of the narrator or the “voice.” </a:t>
            </a:r>
            <a:r>
              <a:rPr lang="en-US" sz="1400" dirty="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If you are scheduled as a lector for the </a:t>
            </a:r>
            <a:r>
              <a:rPr lang="en-US" sz="1400" b="1" dirty="0" smtClean="0">
                <a:latin typeface="Franklin Gothic Book" pitchFamily="34" charset="0"/>
              </a:rPr>
              <a:t>Easter Vigil </a:t>
            </a:r>
            <a:r>
              <a:rPr lang="en-US" sz="1400" dirty="0" smtClean="0">
                <a:latin typeface="Franklin Gothic Book" pitchFamily="34" charset="0"/>
              </a:rPr>
              <a:t>on Holy Saturday, you should know that there are a multitude of readings at that liturgy, so you will need to know specifically which one(s) you will proclaim.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a:p>
            <a:r>
              <a:rPr lang="en-US" sz="1400" dirty="0" smtClean="0">
                <a:latin typeface="Franklin Gothic Book" pitchFamily="34" charset="0"/>
              </a:rPr>
              <a:t>Finally, Masses on the solemnities of </a:t>
            </a:r>
            <a:r>
              <a:rPr lang="en-US" sz="1400" b="1" dirty="0" smtClean="0">
                <a:latin typeface="Franklin Gothic Book" pitchFamily="34" charset="0"/>
              </a:rPr>
              <a:t>Easter Sunday </a:t>
            </a:r>
            <a:r>
              <a:rPr lang="en-US" sz="1400" dirty="0" smtClean="0">
                <a:latin typeface="Franklin Gothic Book" pitchFamily="34" charset="0"/>
              </a:rPr>
              <a:t>and </a:t>
            </a:r>
            <a:r>
              <a:rPr lang="en-US" sz="1400" b="1" dirty="0" smtClean="0">
                <a:latin typeface="Franklin Gothic Book" pitchFamily="34" charset="0"/>
              </a:rPr>
              <a:t>Pentecost Sunday </a:t>
            </a:r>
            <a:r>
              <a:rPr lang="en-US" sz="1400" dirty="0" smtClean="0">
                <a:latin typeface="Franklin Gothic Book" pitchFamily="34" charset="0"/>
              </a:rPr>
              <a:t>include a </a:t>
            </a:r>
            <a:r>
              <a:rPr lang="en-US" sz="1400" i="1" dirty="0" smtClean="0">
                <a:latin typeface="Franklin Gothic Book" pitchFamily="34" charset="0"/>
              </a:rPr>
              <a:t>sequence</a:t>
            </a:r>
            <a:r>
              <a:rPr lang="en-US" sz="1400" dirty="0" smtClean="0">
                <a:latin typeface="Franklin Gothic Book" pitchFamily="34" charset="0"/>
              </a:rPr>
              <a:t> following the Second Reading.  A </a:t>
            </a:r>
            <a:r>
              <a:rPr lang="en-US" sz="1400" i="1" dirty="0" smtClean="0">
                <a:latin typeface="Franklin Gothic Book" pitchFamily="34" charset="0"/>
              </a:rPr>
              <a:t>sequence</a:t>
            </a:r>
            <a:r>
              <a:rPr lang="en-US" sz="1400" dirty="0" smtClean="0">
                <a:latin typeface="Franklin Gothic Book" pitchFamily="34" charset="0"/>
              </a:rPr>
              <a:t> is an ancient hymn or chant associated with particular feasts in the church year.  Although it is musical in nature, the lector may be asked to recite it. </a:t>
            </a:r>
            <a:r>
              <a:rPr lang="en-US" sz="1400" dirty="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sym typeface="Wingdings"/>
              </a:rPr>
              <a:t>Does anyone have any questions so far?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	</a:t>
            </a:r>
            <a:r>
              <a:rPr lang="en-US" sz="1400" i="1" dirty="0" smtClean="0">
                <a:solidFill>
                  <a:schemeClr val="bg2">
                    <a:lumMod val="50000"/>
                  </a:schemeClr>
                </a:solidFill>
                <a:latin typeface="Franklin Gothic Book" pitchFamily="34" charset="0"/>
                <a:sym typeface="Wingdings"/>
              </a:rPr>
              <a:t>After questions, continue on with Practicum</a:t>
            </a:r>
            <a:endParaRPr lang="en-US" sz="1400" dirty="0" smtClean="0">
              <a:solidFill>
                <a:schemeClr val="bg2">
                  <a:lumMod val="50000"/>
                </a:schemeClr>
              </a:solidFill>
              <a:latin typeface="Franklin Gothic Book" pitchFamily="34" charset="0"/>
              <a:sym typeface="Wingdings"/>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78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415790"/>
            <a:ext cx="5842000" cy="4183380"/>
          </a:xfrm>
        </p:spPr>
        <p:txBody>
          <a:bodyPr>
            <a:normAutofit/>
          </a:bodyPr>
          <a:lstStyle/>
          <a:p>
            <a:r>
              <a:rPr lang="en-US" sz="1400" dirty="0" smtClean="0">
                <a:latin typeface="Franklin Gothic Book" pitchFamily="34" charset="0"/>
              </a:rPr>
              <a:t>Where does this understanding of </a:t>
            </a:r>
            <a:r>
              <a:rPr lang="en-US" sz="1400" b="1" dirty="0" smtClean="0">
                <a:latin typeface="Franklin Gothic Book" pitchFamily="34" charset="0"/>
              </a:rPr>
              <a:t>ministry</a:t>
            </a:r>
            <a:r>
              <a:rPr lang="en-US" sz="1400" dirty="0" smtClean="0">
                <a:latin typeface="Franklin Gothic Book" pitchFamily="34" charset="0"/>
              </a:rPr>
              <a:t> come from? </a:t>
            </a:r>
            <a:r>
              <a:rPr lang="en-US" sz="1400" dirty="0" smtClean="0">
                <a:solidFill>
                  <a:srgbClr val="FF0000"/>
                </a:solidFill>
                <a:latin typeface="Franklin Gothic Book" pitchFamily="34" charset="0"/>
                <a:sym typeface="Wingdings"/>
              </a:rPr>
              <a:t>() </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sym typeface="Wingdings"/>
              </a:rPr>
              <a:t>It comes, first and foremost, from our </a:t>
            </a:r>
            <a:r>
              <a:rPr lang="en-US" sz="1400" b="1" dirty="0" smtClean="0">
                <a:latin typeface="Franklin Gothic Book" pitchFamily="34" charset="0"/>
                <a:sym typeface="Wingdings"/>
              </a:rPr>
              <a:t>Baptism</a:t>
            </a:r>
            <a:r>
              <a:rPr lang="en-US" sz="1400" dirty="0" smtClean="0">
                <a:latin typeface="Franklin Gothic Book" pitchFamily="34" charset="0"/>
                <a:sym typeface="Wingdings"/>
              </a:rPr>
              <a:t>.  Through Baptism, we are first </a:t>
            </a:r>
            <a:r>
              <a:rPr lang="en-US" sz="1400" b="1" dirty="0" smtClean="0">
                <a:latin typeface="Franklin Gothic Book" pitchFamily="34" charset="0"/>
                <a:sym typeface="Wingdings"/>
              </a:rPr>
              <a:t>called to serve others</a:t>
            </a:r>
            <a:r>
              <a:rPr lang="en-US" sz="1400" dirty="0" smtClean="0">
                <a:latin typeface="Franklin Gothic Book" pitchFamily="34" charset="0"/>
                <a:sym typeface="Wingdings"/>
              </a:rPr>
              <a:t>.  According to the </a:t>
            </a:r>
            <a:r>
              <a:rPr lang="en-US" sz="1400" i="1" dirty="0" smtClean="0">
                <a:latin typeface="Franklin Gothic Book" pitchFamily="34" charset="0"/>
                <a:sym typeface="Wingdings"/>
              </a:rPr>
              <a:t>Catechism of the Catholic Church</a:t>
            </a:r>
            <a:r>
              <a:rPr lang="en-US" sz="1400" dirty="0" smtClean="0">
                <a:latin typeface="Franklin Gothic Book" pitchFamily="34" charset="0"/>
                <a:sym typeface="Wingdings"/>
              </a:rPr>
              <a:t>, “Reborn as sons of God, the baptized must participate in the apostolic and missionary activity of the People of God” (</a:t>
            </a:r>
            <a:r>
              <a:rPr lang="en-US" sz="1400" i="1" dirty="0" smtClean="0">
                <a:latin typeface="Franklin Gothic Book" pitchFamily="34" charset="0"/>
                <a:sym typeface="Wingdings"/>
              </a:rPr>
              <a:t>CCC</a:t>
            </a:r>
            <a:r>
              <a:rPr lang="en-US" sz="1400" dirty="0" smtClean="0">
                <a:latin typeface="Franklin Gothic Book" pitchFamily="34" charset="0"/>
                <a:sym typeface="Wingdings"/>
              </a:rPr>
              <a:t> 1270).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We also have an obligation </a:t>
            </a:r>
            <a:r>
              <a:rPr lang="en-US" sz="1400" b="1" dirty="0" smtClean="0">
                <a:latin typeface="Franklin Gothic Book" pitchFamily="34" charset="0"/>
                <a:sym typeface="Wingdings"/>
              </a:rPr>
              <a:t>to participate in the liturgy</a:t>
            </a:r>
            <a:r>
              <a:rPr lang="en-US" sz="1400" dirty="0" smtClean="0">
                <a:latin typeface="Franklin Gothic Book" pitchFamily="34" charset="0"/>
                <a:sym typeface="Wingdings"/>
              </a:rPr>
              <a:t> of the Church, for the Catechism goes on to say that “The baptismal seal enables and commits Christians to serve God by a vital participation in the holy liturgy of the Church” (</a:t>
            </a:r>
            <a:r>
              <a:rPr lang="en-US" sz="1400" i="1" dirty="0" smtClean="0">
                <a:latin typeface="Franklin Gothic Book" pitchFamily="34" charset="0"/>
                <a:sym typeface="Wingdings"/>
              </a:rPr>
              <a:t>CCC</a:t>
            </a:r>
            <a:r>
              <a:rPr lang="en-US" sz="1400" dirty="0" smtClean="0">
                <a:latin typeface="Franklin Gothic Book" pitchFamily="34" charset="0"/>
                <a:sym typeface="Wingdings"/>
              </a:rPr>
              <a:t> 1273).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latin typeface="Franklin Gothic Book" pitchFamily="34" charset="0"/>
              </a:rPr>
              <a:t>St. Paul</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in his first letter to the Corinthians, tells us that “There are </a:t>
            </a:r>
            <a:r>
              <a:rPr lang="en-US" sz="1400" b="1" dirty="0" smtClean="0">
                <a:latin typeface="Franklin Gothic Book" pitchFamily="34" charset="0"/>
              </a:rPr>
              <a:t>different kinds of spiritual gifts</a:t>
            </a:r>
            <a:r>
              <a:rPr lang="en-US" sz="1400" dirty="0" smtClean="0">
                <a:latin typeface="Franklin Gothic Book" pitchFamily="34" charset="0"/>
              </a:rPr>
              <a:t>, but the same Spirit; there are different forms of service but the same Lord; there are different workings but the same God who produces all of them in everyone.  To each individual the manifestation of the Spirit is given for some benefit” (I Cor. 12;4-7).</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Just as there are different gifts among the members of the Body of Christ, so there are </a:t>
            </a:r>
            <a:r>
              <a:rPr lang="en-US" sz="1400" b="1" dirty="0" smtClean="0">
                <a:latin typeface="Franklin Gothic Book" pitchFamily="34" charset="0"/>
              </a:rPr>
              <a:t>various ministries </a:t>
            </a:r>
            <a:r>
              <a:rPr lang="en-US" sz="1400" dirty="0" smtClean="0">
                <a:latin typeface="Franklin Gothic Book" pitchFamily="34" charset="0"/>
              </a:rPr>
              <a:t>in the liturgy of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b="1" dirty="0" smtClean="0">
              <a:latin typeface="Franklin Gothic Book" pitchFamily="34" charset="0"/>
            </a:endParaRPr>
          </a:p>
          <a:p>
            <a:r>
              <a:rPr lang="en-US" sz="1400" b="1" dirty="0" smtClean="0">
                <a:latin typeface="Franklin Gothic Book" pitchFamily="34" charset="0"/>
              </a:rPr>
              <a:t>Each member is called to play a role </a:t>
            </a:r>
            <a:r>
              <a:rPr lang="en-US" sz="1400" dirty="0" smtClean="0">
                <a:latin typeface="Franklin Gothic Book" pitchFamily="34" charset="0"/>
              </a:rPr>
              <a:t>in the liturgy based on his or her gifts, whether it be as the </a:t>
            </a:r>
            <a:r>
              <a:rPr lang="en-US" sz="1400" dirty="0" err="1" smtClean="0">
                <a:latin typeface="Franklin Gothic Book" pitchFamily="34" charset="0"/>
              </a:rPr>
              <a:t>Presider</a:t>
            </a:r>
            <a:r>
              <a:rPr lang="en-US" sz="1400" dirty="0" smtClean="0">
                <a:latin typeface="Franklin Gothic Book" pitchFamily="34" charset="0"/>
              </a:rPr>
              <a:t>, a Lector, an Extraordinary Minister of Communion, Cantor, Altar Server, Usher, Minister of Hospitality or as a member of the faithful who worship.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Through prayer and reflection though, we must </a:t>
            </a:r>
            <a:r>
              <a:rPr lang="en-US" sz="1400" b="1" dirty="0" smtClean="0">
                <a:latin typeface="Franklin Gothic Book" pitchFamily="34" charset="0"/>
              </a:rPr>
              <a:t>discern the gifts we have</a:t>
            </a:r>
            <a:r>
              <a:rPr lang="en-US" sz="1400" dirty="0" smtClean="0">
                <a:latin typeface="Franklin Gothic Book" pitchFamily="34" charset="0"/>
              </a:rPr>
              <a:t> and the call by God to share those gifts with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7BF63F-936A-4AAE-82A6-8E8FD71CC682}"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BF63F-936A-4AAE-82A6-8E8FD71CC682}"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BF63F-936A-4AAE-82A6-8E8FD71CC682}"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7BF63F-936A-4AAE-82A6-8E8FD71CC682}"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7BF63F-936A-4AAE-82A6-8E8FD71CC682}" type="datetimeFigureOut">
              <a:rPr lang="en-US" smtClean="0"/>
              <a:pPr/>
              <a:t>9/1/2015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7BF63F-936A-4AAE-82A6-8E8FD71CC682}" type="datetimeFigureOut">
              <a:rPr lang="en-US" smtClean="0"/>
              <a:pPr/>
              <a:t>9/1/2015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BF63F-936A-4AAE-82A6-8E8FD71CC682}" type="datetimeFigureOut">
              <a:rPr lang="en-US" smtClean="0"/>
              <a:pPr/>
              <a:t>9/1/2015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BF63F-936A-4AAE-82A6-8E8FD71CC682}"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BF63F-936A-4AAE-82A6-8E8FD71CC682}"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BF63F-936A-4AAE-82A6-8E8FD71CC682}"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BF63F-936A-4AAE-82A6-8E8FD71CC682}"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CF4ED-0D73-46E8-AFB2-7231E8C02E89}" type="datetimeFigureOut">
              <a:rPr lang="en-US" smtClean="0"/>
              <a:pPr/>
              <a:t>9/1/2015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C7E05-F355-4303-8D4A-A81217EEBC3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BF63F-936A-4AAE-82A6-8E8FD71CC682}" type="datetimeFigureOut">
              <a:rPr lang="en-US" smtClean="0"/>
              <a:pPr/>
              <a:t>9/1/2015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3BC89-519F-453D-902D-2ABB8D8D8C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b="-8000"/>
          </a:stretch>
        </a:blipFill>
        <a:effectLst/>
      </p:bgPr>
    </p:bg>
    <p:spTree>
      <p:nvGrpSpPr>
        <p:cNvPr id="1" name=""/>
        <p:cNvGrpSpPr/>
        <p:nvPr/>
      </p:nvGrpSpPr>
      <p:grpSpPr>
        <a:xfrm>
          <a:off x="0" y="0"/>
          <a:ext cx="0" cy="0"/>
          <a:chOff x="0" y="0"/>
          <a:chExt cx="0" cy="0"/>
        </a:xfrm>
      </p:grpSpPr>
      <p:pic>
        <p:nvPicPr>
          <p:cNvPr id="20" name="Picture 19" descr="Green Background 3.jpg"/>
          <p:cNvPicPr>
            <a:picLocks noChangeAspect="1"/>
          </p:cNvPicPr>
          <p:nvPr/>
        </p:nvPicPr>
        <p:blipFill>
          <a:blip r:embed="rId4" cstate="print"/>
          <a:srcRect l="3273" r="3120"/>
          <a:stretch>
            <a:fillRect/>
          </a:stretch>
        </p:blipFill>
        <p:spPr>
          <a:xfrm>
            <a:off x="0" y="0"/>
            <a:ext cx="9144000" cy="6858000"/>
          </a:xfrm>
          <a:prstGeom prst="rect">
            <a:avLst/>
          </a:prstGeom>
        </p:spPr>
      </p:pic>
      <p:pic>
        <p:nvPicPr>
          <p:cNvPr id="2" name="Picture 3" descr="dsc_2040"/>
          <p:cNvPicPr>
            <a:picLocks noChangeAspect="1" noChangeArrowheads="1"/>
          </p:cNvPicPr>
          <p:nvPr/>
        </p:nvPicPr>
        <p:blipFill>
          <a:blip r:embed="rId5" cstate="print"/>
          <a:srcRect l="31160" r="9058"/>
          <a:stretch>
            <a:fillRect/>
          </a:stretch>
        </p:blipFill>
        <p:spPr bwMode="auto">
          <a:xfrm rot="21108938">
            <a:off x="2612236" y="1375171"/>
            <a:ext cx="2462702" cy="2614224"/>
          </a:xfrm>
          <a:prstGeom prst="rect">
            <a:avLst/>
          </a:prstGeom>
          <a:ln>
            <a:noFill/>
          </a:ln>
          <a:effectLst>
            <a:outerShdw blurRad="292100" dist="139700" dir="2700000" algn="tl" rotWithShape="0">
              <a:srgbClr val="333333">
                <a:alpha val="65000"/>
              </a:srgbClr>
            </a:outerShdw>
          </a:effectLst>
        </p:spPr>
      </p:pic>
      <p:pic>
        <p:nvPicPr>
          <p:cNvPr id="3" name="Picture 4" descr="2-Lector"/>
          <p:cNvPicPr>
            <a:picLocks noChangeAspect="1" noChangeArrowheads="1"/>
          </p:cNvPicPr>
          <p:nvPr/>
        </p:nvPicPr>
        <p:blipFill>
          <a:blip r:embed="rId6" cstate="print"/>
          <a:srcRect l="30875" t="18266" r="37875" b="23610"/>
          <a:stretch>
            <a:fillRect/>
          </a:stretch>
        </p:blipFill>
        <p:spPr bwMode="auto">
          <a:xfrm rot="21108938">
            <a:off x="762001" y="597243"/>
            <a:ext cx="2435152" cy="2942533"/>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5257800" y="457200"/>
            <a:ext cx="3429000" cy="3816429"/>
          </a:xfrm>
          <a:prstGeom prst="rect">
            <a:avLst/>
          </a:prstGeom>
          <a:noFill/>
        </p:spPr>
        <p:txBody>
          <a:bodyPr wrap="square" rtlCol="0">
            <a:spAutoFit/>
          </a:bodyPr>
          <a:lstStyle/>
          <a:p>
            <a:pPr algn="ctr"/>
            <a:r>
              <a:rPr lang="en-US" sz="4200" i="1" dirty="0" smtClean="0">
                <a:solidFill>
                  <a:srgbClr val="FFFFFF"/>
                </a:solidFill>
                <a:effectLst>
                  <a:outerShdw blurRad="38100" dist="38100" dir="2700000" algn="tl">
                    <a:srgbClr val="000000">
                      <a:alpha val="43137"/>
                    </a:srgbClr>
                  </a:outerShdw>
                </a:effectLst>
                <a:latin typeface="Garamond" pitchFamily="18" charset="0"/>
              </a:rPr>
              <a:t>“And the </a:t>
            </a:r>
          </a:p>
          <a:p>
            <a:pPr algn="ctr"/>
            <a:r>
              <a:rPr lang="en-US" sz="4200" i="1" dirty="0" smtClean="0">
                <a:solidFill>
                  <a:srgbClr val="FFFFFF"/>
                </a:solidFill>
                <a:effectLst>
                  <a:outerShdw blurRad="38100" dist="38100" dir="2700000" algn="tl">
                    <a:srgbClr val="000000">
                      <a:alpha val="43137"/>
                    </a:srgbClr>
                  </a:outerShdw>
                </a:effectLst>
                <a:latin typeface="Garamond" pitchFamily="18" charset="0"/>
              </a:rPr>
              <a:t>Word </a:t>
            </a:r>
          </a:p>
          <a:p>
            <a:pPr algn="ctr"/>
            <a:r>
              <a:rPr lang="en-US" sz="4200" i="1" dirty="0" smtClean="0">
                <a:solidFill>
                  <a:srgbClr val="FFFFFF"/>
                </a:solidFill>
                <a:effectLst>
                  <a:outerShdw blurRad="38100" dist="38100" dir="2700000" algn="tl">
                    <a:srgbClr val="000000">
                      <a:alpha val="43137"/>
                    </a:srgbClr>
                  </a:outerShdw>
                </a:effectLst>
                <a:latin typeface="Garamond" pitchFamily="18" charset="0"/>
              </a:rPr>
              <a:t>became flesh </a:t>
            </a:r>
          </a:p>
          <a:p>
            <a:pPr algn="ctr"/>
            <a:r>
              <a:rPr lang="en-US" sz="4200" i="1" dirty="0" smtClean="0">
                <a:solidFill>
                  <a:srgbClr val="FFFFFF"/>
                </a:solidFill>
                <a:effectLst>
                  <a:outerShdw blurRad="38100" dist="38100" dir="2700000" algn="tl">
                    <a:srgbClr val="000000">
                      <a:alpha val="43137"/>
                    </a:srgbClr>
                  </a:outerShdw>
                </a:effectLst>
                <a:latin typeface="Garamond" pitchFamily="18" charset="0"/>
              </a:rPr>
              <a:t>and dwelt </a:t>
            </a:r>
          </a:p>
          <a:p>
            <a:pPr algn="ctr"/>
            <a:r>
              <a:rPr lang="en-US" sz="4200" i="1" dirty="0" smtClean="0">
                <a:solidFill>
                  <a:srgbClr val="FFFFFF"/>
                </a:solidFill>
                <a:effectLst>
                  <a:outerShdw blurRad="38100" dist="38100" dir="2700000" algn="tl">
                    <a:srgbClr val="000000">
                      <a:alpha val="43137"/>
                    </a:srgbClr>
                  </a:outerShdw>
                </a:effectLst>
                <a:latin typeface="Garamond" pitchFamily="18" charset="0"/>
              </a:rPr>
              <a:t>among us.”</a:t>
            </a:r>
          </a:p>
          <a:p>
            <a:pPr algn="ctr"/>
            <a:endParaRPr lang="en-US" sz="1000" i="1" dirty="0" smtClean="0">
              <a:solidFill>
                <a:srgbClr val="FFFFFF"/>
              </a:solidFill>
              <a:effectLst>
                <a:outerShdw blurRad="38100" dist="38100" dir="2700000" algn="tl">
                  <a:srgbClr val="000000">
                    <a:alpha val="43137"/>
                  </a:srgbClr>
                </a:outerShdw>
              </a:effectLst>
              <a:latin typeface="Garamond" pitchFamily="18" charset="0"/>
            </a:endParaRPr>
          </a:p>
          <a:p>
            <a:pPr algn="ctr"/>
            <a:r>
              <a:rPr lang="en-US" sz="1600" i="1" dirty="0" smtClean="0">
                <a:solidFill>
                  <a:srgbClr val="FFFFFF"/>
                </a:solidFill>
                <a:effectLst>
                  <a:outerShdw blurRad="38100" dist="38100" dir="2700000" algn="tl">
                    <a:srgbClr val="000000">
                      <a:alpha val="43137"/>
                    </a:srgbClr>
                  </a:outerShdw>
                </a:effectLst>
                <a:latin typeface="Garamond" pitchFamily="18" charset="0"/>
              </a:rPr>
              <a:t>John 1:14  </a:t>
            </a:r>
            <a:endParaRPr lang="en-US" sz="1600" i="1" dirty="0">
              <a:solidFill>
                <a:srgbClr val="FFFFFF"/>
              </a:solidFill>
              <a:effectLst>
                <a:outerShdw blurRad="38100" dist="38100" dir="2700000" algn="tl">
                  <a:srgbClr val="000000">
                    <a:alpha val="43137"/>
                  </a:srgbClr>
                </a:outerShdw>
              </a:effectLst>
              <a:latin typeface="Garamond" pitchFamily="18" charset="0"/>
            </a:endParaRPr>
          </a:p>
        </p:txBody>
      </p:sp>
      <p:sp>
        <p:nvSpPr>
          <p:cNvPr id="15" name="TextBox 14"/>
          <p:cNvSpPr txBox="1"/>
          <p:nvPr/>
        </p:nvSpPr>
        <p:spPr>
          <a:xfrm>
            <a:off x="0" y="4350603"/>
            <a:ext cx="9144000" cy="830997"/>
          </a:xfrm>
          <a:prstGeom prst="rect">
            <a:avLst/>
          </a:prstGeom>
          <a:noFill/>
        </p:spPr>
        <p:txBody>
          <a:bodyPr wrap="square" rtlCol="0">
            <a:spAutoFit/>
          </a:bodyPr>
          <a:lstStyle/>
          <a:p>
            <a:pPr algn="ctr"/>
            <a:r>
              <a:rPr lang="en-US" sz="4800" cap="all" dirty="0" smtClean="0">
                <a:effectLst>
                  <a:outerShdw blurRad="38100" dist="38100" dir="2700000" algn="tl">
                    <a:srgbClr val="000000">
                      <a:alpha val="43137"/>
                    </a:srgbClr>
                  </a:outerShdw>
                </a:effectLst>
                <a:latin typeface="Cambria" pitchFamily="18" charset="0"/>
              </a:rPr>
              <a:t>The Ministry of Lector</a:t>
            </a:r>
            <a:endParaRPr lang="en-US" sz="4800" cap="all" dirty="0">
              <a:effectLst>
                <a:outerShdw blurRad="38100" dist="38100" dir="2700000" algn="tl">
                  <a:srgbClr val="000000">
                    <a:alpha val="43137"/>
                  </a:srgbClr>
                </a:outerShdw>
              </a:effectLst>
              <a:latin typeface="Cambr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chemeClr val="bg1"/>
                </a:solidFill>
              </a:rPr>
              <a:t>Ministry in the Church</a:t>
            </a:r>
            <a:endParaRPr lang="en-US" dirty="0">
              <a:solidFill>
                <a:schemeClr val="bg1"/>
              </a:solidFill>
            </a:endParaRPr>
          </a:p>
        </p:txBody>
      </p:sp>
      <p:sp>
        <p:nvSpPr>
          <p:cNvPr id="5" name="Subtitle 4"/>
          <p:cNvSpPr>
            <a:spLocks noGrp="1"/>
          </p:cNvSpPr>
          <p:nvPr>
            <p:ph type="subTitle" idx="1"/>
          </p:nvPr>
        </p:nvSpPr>
        <p:spPr>
          <a:xfrm>
            <a:off x="533400" y="1371600"/>
            <a:ext cx="8153400" cy="5181600"/>
          </a:xfrm>
        </p:spPr>
        <p:txBody>
          <a:bodyPr>
            <a:normAutofit/>
          </a:bodyPr>
          <a:lstStyle/>
          <a:p>
            <a:pPr marL="0" lvl="2"/>
            <a:r>
              <a:rPr lang="en-US" sz="3200" dirty="0" smtClean="0">
                <a:solidFill>
                  <a:schemeClr val="tx1"/>
                </a:solidFill>
                <a:effectLst>
                  <a:outerShdw blurRad="38100" dist="38100" dir="2700000" algn="tl">
                    <a:srgbClr val="000000">
                      <a:alpha val="43137"/>
                    </a:srgbClr>
                  </a:outerShdw>
                </a:effectLst>
                <a:latin typeface="Book Antiqua" pitchFamily="18" charset="0"/>
              </a:rPr>
              <a:t>Each person has been given a gift from God  </a:t>
            </a:r>
          </a:p>
          <a:p>
            <a:pPr marL="0" lvl="2"/>
            <a:r>
              <a:rPr lang="en-US" sz="3200" dirty="0" smtClean="0">
                <a:solidFill>
                  <a:schemeClr val="tx1"/>
                </a:solidFill>
                <a:effectLst>
                  <a:outerShdw blurRad="38100" dist="38100" dir="2700000" algn="tl">
                    <a:srgbClr val="000000">
                      <a:alpha val="43137"/>
                    </a:srgbClr>
                  </a:outerShdw>
                </a:effectLst>
                <a:latin typeface="Book Antiqua" pitchFamily="18" charset="0"/>
              </a:rPr>
              <a:t>GIFT</a:t>
            </a:r>
          </a:p>
          <a:p>
            <a:pPr marL="0" lvl="2"/>
            <a:endParaRPr lang="en-US" sz="3200" dirty="0" smtClean="0">
              <a:solidFill>
                <a:schemeClr val="tx1"/>
              </a:solidFill>
              <a:effectLst>
                <a:outerShdw blurRad="38100" dist="38100" dir="2700000" algn="tl">
                  <a:srgbClr val="000000">
                    <a:alpha val="43137"/>
                  </a:srgbClr>
                </a:outerShdw>
              </a:effectLst>
              <a:latin typeface="Book Antiqua" pitchFamily="18" charset="0"/>
            </a:endParaRPr>
          </a:p>
          <a:p>
            <a:pPr marL="0" lvl="2"/>
            <a:r>
              <a:rPr lang="en-US" sz="3200" dirty="0" smtClean="0">
                <a:solidFill>
                  <a:schemeClr val="tx1"/>
                </a:solidFill>
                <a:effectLst>
                  <a:outerShdw blurRad="38100" dist="38100" dir="2700000" algn="tl">
                    <a:srgbClr val="000000">
                      <a:alpha val="43137"/>
                    </a:srgbClr>
                  </a:outerShdw>
                </a:effectLst>
                <a:latin typeface="Book Antiqua" pitchFamily="18" charset="0"/>
              </a:rPr>
              <a:t>Each person is called to share that gift                 with the Body of Christ </a:t>
            </a:r>
          </a:p>
          <a:p>
            <a:pPr marL="0" lvl="2"/>
            <a:r>
              <a:rPr lang="en-US" sz="3200" dirty="0" smtClean="0">
                <a:solidFill>
                  <a:schemeClr val="tx1"/>
                </a:solidFill>
                <a:effectLst>
                  <a:outerShdw blurRad="38100" dist="38100" dir="2700000" algn="tl">
                    <a:srgbClr val="000000">
                      <a:alpha val="43137"/>
                    </a:srgbClr>
                  </a:outerShdw>
                </a:effectLst>
                <a:latin typeface="Book Antiqua" pitchFamily="18" charset="0"/>
              </a:rPr>
              <a:t>NEED</a:t>
            </a:r>
          </a:p>
          <a:p>
            <a:pPr algn="l"/>
            <a:endParaRPr lang="en-US" dirty="0" smtClean="0">
              <a:solidFill>
                <a:schemeClr val="tx1"/>
              </a:solidFill>
              <a:effectLst>
                <a:outerShdw blurRad="38100" dist="38100" dir="2700000" algn="tl">
                  <a:srgbClr val="000000">
                    <a:alpha val="43137"/>
                  </a:srgbClr>
                </a:outerShdw>
              </a:effectLst>
              <a:latin typeface="Book Antiqua" pitchFamily="18" charset="0"/>
            </a:endParaRPr>
          </a:p>
          <a:p>
            <a:pPr marL="0" lvl="2"/>
            <a:r>
              <a:rPr lang="en-US" sz="3200" dirty="0" smtClean="0">
                <a:solidFill>
                  <a:schemeClr val="tx1"/>
                </a:solidFill>
                <a:effectLst>
                  <a:outerShdw blurRad="38100" dist="38100" dir="2700000" algn="tl">
                    <a:srgbClr val="000000">
                      <a:alpha val="43137"/>
                    </a:srgbClr>
                  </a:outerShdw>
                </a:effectLst>
                <a:latin typeface="Book Antiqua" pitchFamily="18" charset="0"/>
              </a:rPr>
              <a:t>Realizing our gift comes from God</a:t>
            </a:r>
          </a:p>
          <a:p>
            <a:pPr marL="0" lvl="2"/>
            <a:r>
              <a:rPr lang="en-US" sz="3200" dirty="0" smtClean="0">
                <a:solidFill>
                  <a:schemeClr val="tx1"/>
                </a:solidFill>
                <a:effectLst>
                  <a:outerShdw blurRad="38100" dist="38100" dir="2700000" algn="tl">
                    <a:srgbClr val="000000">
                      <a:alpha val="43137"/>
                    </a:srgbClr>
                  </a:outerShdw>
                </a:effectLst>
                <a:latin typeface="Book Antiqua" pitchFamily="18" charset="0"/>
              </a:rPr>
              <a:t> HUMILITY</a:t>
            </a:r>
          </a:p>
          <a:p>
            <a:pPr algn="l"/>
            <a:endParaRPr lang="en-US" dirty="0">
              <a:solidFill>
                <a:srgbClr val="E1E5BB"/>
              </a:solidFill>
              <a:latin typeface="Cambria" panose="02040503050406030204" pitchFamily="18" charset="0"/>
            </a:endParaRPr>
          </a:p>
        </p:txBody>
      </p:sp>
    </p:spTree>
    <p:extLst>
      <p:ext uri="{BB962C8B-B14F-4D97-AF65-F5344CB8AC3E}">
        <p14:creationId xmlns:p14="http://schemas.microsoft.com/office/powerpoint/2010/main" xmlns="" val="5111365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chemeClr val="bg1"/>
                </a:solidFill>
              </a:rPr>
              <a:t>Ministry in the Church</a:t>
            </a:r>
            <a:endParaRPr lang="en-US" dirty="0">
              <a:solidFill>
                <a:schemeClr val="bg1"/>
              </a:solidFill>
            </a:endParaRPr>
          </a:p>
        </p:txBody>
      </p:sp>
      <p:sp>
        <p:nvSpPr>
          <p:cNvPr id="5" name="Subtitle 4"/>
          <p:cNvSpPr>
            <a:spLocks noGrp="1"/>
          </p:cNvSpPr>
          <p:nvPr>
            <p:ph type="subTitle" idx="1"/>
          </p:nvPr>
        </p:nvSpPr>
        <p:spPr>
          <a:xfrm>
            <a:off x="685800" y="1600200"/>
            <a:ext cx="7772400" cy="4800600"/>
          </a:xfrm>
        </p:spPr>
        <p:txBody>
          <a:bodyPr/>
          <a:lstStyle/>
          <a:p>
            <a:pPr marL="0" lvl="1"/>
            <a:r>
              <a:rPr lang="en-US" sz="3600" dirty="0" smtClean="0">
                <a:solidFill>
                  <a:schemeClr val="tx1"/>
                </a:solidFill>
                <a:effectLst>
                  <a:outerShdw blurRad="38100" dist="38100" dir="2700000" algn="tl">
                    <a:srgbClr val="000000">
                      <a:alpha val="43137"/>
                    </a:srgbClr>
                  </a:outerShdw>
                </a:effectLst>
                <a:latin typeface="Book Antiqua" pitchFamily="18" charset="0"/>
              </a:rPr>
              <a:t>Definition of Ministry</a:t>
            </a:r>
          </a:p>
          <a:p>
            <a:pPr marL="0" lvl="1"/>
            <a:r>
              <a:rPr lang="en-US" sz="2400" dirty="0" smtClean="0">
                <a:solidFill>
                  <a:schemeClr val="tx1"/>
                </a:solidFill>
                <a:effectLst>
                  <a:outerShdw blurRad="38100" dist="38100" dir="2700000" algn="tl">
                    <a:srgbClr val="000000">
                      <a:alpha val="43137"/>
                    </a:srgbClr>
                  </a:outerShdw>
                </a:effectLst>
                <a:latin typeface="Book Antiqua" pitchFamily="18" charset="0"/>
              </a:rPr>
              <a:t>from </a:t>
            </a:r>
            <a:r>
              <a:rPr lang="en-US" sz="2400" i="1" dirty="0" smtClean="0">
                <a:solidFill>
                  <a:schemeClr val="tx1"/>
                </a:solidFill>
                <a:effectLst>
                  <a:outerShdw blurRad="38100" dist="38100" dir="2700000" algn="tl">
                    <a:srgbClr val="000000">
                      <a:alpha val="43137"/>
                    </a:srgbClr>
                  </a:outerShdw>
                </a:effectLst>
                <a:latin typeface="Book Antiqua" pitchFamily="18" charset="0"/>
              </a:rPr>
              <a:t>The Ministry of Music</a:t>
            </a:r>
            <a:r>
              <a:rPr lang="en-US" sz="2400" dirty="0" smtClean="0">
                <a:solidFill>
                  <a:schemeClr val="tx1"/>
                </a:solidFill>
                <a:effectLst>
                  <a:outerShdw blurRad="38100" dist="38100" dir="2700000" algn="tl">
                    <a:srgbClr val="000000">
                      <a:alpha val="43137"/>
                    </a:srgbClr>
                  </a:outerShdw>
                </a:effectLst>
                <a:latin typeface="Book Antiqua" pitchFamily="18" charset="0"/>
              </a:rPr>
              <a:t> by Fr. William Bauman</a:t>
            </a:r>
          </a:p>
          <a:p>
            <a:pPr marL="0" lvl="1"/>
            <a:endParaRPr lang="en-US" dirty="0" smtClean="0">
              <a:solidFill>
                <a:schemeClr val="tx1"/>
              </a:solidFill>
              <a:effectLst>
                <a:outerShdw blurRad="38100" dist="38100" dir="2700000" algn="tl">
                  <a:srgbClr val="000000">
                    <a:alpha val="43137"/>
                  </a:srgbClr>
                </a:outerShdw>
              </a:effectLst>
              <a:latin typeface="Book Antiqua" pitchFamily="18" charset="0"/>
            </a:endParaRPr>
          </a:p>
          <a:p>
            <a:pPr marL="0" lvl="2"/>
            <a:r>
              <a:rPr lang="en-US" dirty="0" smtClean="0">
                <a:solidFill>
                  <a:schemeClr val="tx1"/>
                </a:solidFill>
                <a:effectLst>
                  <a:outerShdw blurRad="38100" dist="38100" dir="2700000" algn="tl">
                    <a:srgbClr val="000000">
                      <a:alpha val="43137"/>
                    </a:srgbClr>
                  </a:outerShdw>
                </a:effectLst>
                <a:latin typeface="Book Antiqua" pitchFamily="18" charset="0"/>
              </a:rPr>
              <a:t>“Ministry is service rendered out of love, and with a deep respect for the person served, after the model of Jesus.  Ministry is never self-seeking; ministry is giving, and it is the kind of giving in which one loves the person one gives to.”  </a:t>
            </a:r>
          </a:p>
          <a:p>
            <a:pPr algn="l"/>
            <a:endParaRPr lang="en-US" dirty="0">
              <a:latin typeface="Cambria" panose="02040503050406030204" pitchFamily="18" charset="0"/>
            </a:endParaRPr>
          </a:p>
        </p:txBody>
      </p:sp>
    </p:spTree>
    <p:extLst>
      <p:ext uri="{BB962C8B-B14F-4D97-AF65-F5344CB8AC3E}">
        <p14:creationId xmlns:p14="http://schemas.microsoft.com/office/powerpoint/2010/main" xmlns="" val="25260471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chemeClr val="bg1"/>
                </a:solidFill>
              </a:rPr>
              <a:t>Ministry in the Church</a:t>
            </a:r>
            <a:endParaRPr lang="en-US" dirty="0">
              <a:solidFill>
                <a:schemeClr val="bg1"/>
              </a:solidFill>
            </a:endParaRPr>
          </a:p>
        </p:txBody>
      </p:sp>
      <p:sp>
        <p:nvSpPr>
          <p:cNvPr id="5" name="Subtitle 4"/>
          <p:cNvSpPr>
            <a:spLocks noGrp="1"/>
          </p:cNvSpPr>
          <p:nvPr>
            <p:ph type="subTitle" idx="1"/>
          </p:nvPr>
        </p:nvSpPr>
        <p:spPr>
          <a:xfrm>
            <a:off x="685800" y="1600200"/>
            <a:ext cx="7772400" cy="4800600"/>
          </a:xfrm>
        </p:spPr>
        <p:txBody>
          <a:bodyPr/>
          <a:lstStyle/>
          <a:p>
            <a:pPr lvl="2" algn="l"/>
            <a:r>
              <a:rPr lang="en-US" dirty="0" smtClean="0">
                <a:solidFill>
                  <a:schemeClr val="tx1"/>
                </a:solidFill>
                <a:effectLst>
                  <a:outerShdw blurRad="38100" dist="38100" dir="2700000" algn="tl">
                    <a:srgbClr val="000000">
                      <a:alpha val="43137"/>
                    </a:srgbClr>
                  </a:outerShdw>
                </a:effectLst>
                <a:latin typeface="Book Antiqua" pitchFamily="18" charset="0"/>
              </a:rPr>
              <a:t>Ministry is not:	</a:t>
            </a:r>
          </a:p>
          <a:p>
            <a:pPr marL="1714500" lvl="3" indent="-342900" algn="l">
              <a:buFont typeface="Arial" panose="020B0604020202020204" pitchFamily="34" charset="0"/>
              <a:buChar char="•"/>
            </a:pPr>
            <a:r>
              <a:rPr lang="en-US" sz="2400" dirty="0" smtClean="0">
                <a:solidFill>
                  <a:schemeClr val="tx1"/>
                </a:solidFill>
                <a:effectLst>
                  <a:outerShdw blurRad="38100" dist="38100" dir="2700000" algn="tl">
                    <a:srgbClr val="000000">
                      <a:alpha val="43137"/>
                    </a:srgbClr>
                  </a:outerShdw>
                </a:effectLst>
                <a:latin typeface="Book Antiqua" pitchFamily="18" charset="0"/>
              </a:rPr>
              <a:t>Acting better or holier than another</a:t>
            </a:r>
          </a:p>
          <a:p>
            <a:pPr marL="1714500" lvl="3" indent="-342900" algn="l">
              <a:buFont typeface="Arial" panose="020B0604020202020204" pitchFamily="34" charset="0"/>
              <a:buChar char="•"/>
            </a:pPr>
            <a:r>
              <a:rPr lang="en-US" sz="2400" dirty="0" smtClean="0">
                <a:solidFill>
                  <a:schemeClr val="tx1"/>
                </a:solidFill>
                <a:effectLst>
                  <a:outerShdw blurRad="38100" dist="38100" dir="2700000" algn="tl">
                    <a:srgbClr val="000000">
                      <a:alpha val="43137"/>
                    </a:srgbClr>
                  </a:outerShdw>
                </a:effectLst>
                <a:latin typeface="Book Antiqua" pitchFamily="18" charset="0"/>
              </a:rPr>
              <a:t>Creating an elite in the parish</a:t>
            </a:r>
          </a:p>
          <a:p>
            <a:pPr marL="1714500" lvl="3" indent="-342900" algn="l">
              <a:buFont typeface="Arial" panose="020B0604020202020204" pitchFamily="34" charset="0"/>
              <a:buChar char="•"/>
            </a:pPr>
            <a:r>
              <a:rPr lang="en-US" sz="2400" dirty="0" smtClean="0">
                <a:solidFill>
                  <a:schemeClr val="tx1"/>
                </a:solidFill>
                <a:effectLst>
                  <a:outerShdw blurRad="38100" dist="38100" dir="2700000" algn="tl">
                    <a:srgbClr val="000000">
                      <a:alpha val="43137"/>
                    </a:srgbClr>
                  </a:outerShdw>
                </a:effectLst>
                <a:latin typeface="Book Antiqua" pitchFamily="18" charset="0"/>
              </a:rPr>
              <a:t>Rewarding someone</a:t>
            </a:r>
          </a:p>
          <a:p>
            <a:pPr marL="1714500" lvl="3" indent="-342900" algn="l">
              <a:buFont typeface="Arial" panose="020B0604020202020204" pitchFamily="34" charset="0"/>
              <a:buChar char="•"/>
            </a:pPr>
            <a:r>
              <a:rPr lang="en-US" sz="2400" dirty="0" smtClean="0">
                <a:solidFill>
                  <a:schemeClr val="tx1"/>
                </a:solidFill>
                <a:effectLst>
                  <a:outerShdw blurRad="38100" dist="38100" dir="2700000" algn="tl">
                    <a:srgbClr val="000000">
                      <a:alpha val="43137"/>
                    </a:srgbClr>
                  </a:outerShdw>
                </a:effectLst>
                <a:latin typeface="Book Antiqua" pitchFamily="18" charset="0"/>
              </a:rPr>
              <a:t>Self-gratifying performance </a:t>
            </a:r>
          </a:p>
          <a:p>
            <a:pPr lvl="2" algn="l"/>
            <a:endParaRPr lang="en-US" dirty="0" smtClean="0">
              <a:solidFill>
                <a:schemeClr val="tx1"/>
              </a:solidFill>
              <a:effectLst>
                <a:outerShdw blurRad="38100" dist="38100" dir="2700000" algn="tl">
                  <a:srgbClr val="000000">
                    <a:alpha val="43137"/>
                  </a:srgbClr>
                </a:outerShdw>
              </a:effectLst>
              <a:latin typeface="Book Antiqua" pitchFamily="18" charset="0"/>
            </a:endParaRPr>
          </a:p>
          <a:p>
            <a:pPr lvl="2" algn="l"/>
            <a:r>
              <a:rPr lang="en-US" dirty="0" smtClean="0">
                <a:solidFill>
                  <a:schemeClr val="tx1"/>
                </a:solidFill>
                <a:effectLst>
                  <a:outerShdw blurRad="38100" dist="38100" dir="2700000" algn="tl">
                    <a:srgbClr val="000000">
                      <a:alpha val="43137"/>
                    </a:srgbClr>
                  </a:outerShdw>
                </a:effectLst>
                <a:latin typeface="Book Antiqua" pitchFamily="18" charset="0"/>
              </a:rPr>
              <a:t>Ministry is:</a:t>
            </a:r>
          </a:p>
          <a:p>
            <a:pPr marL="1714500" lvl="3" indent="-342900" algn="l">
              <a:buFont typeface="Arial" panose="020B0604020202020204" pitchFamily="34" charset="0"/>
              <a:buChar char="•"/>
            </a:pPr>
            <a:r>
              <a:rPr lang="en-US" sz="2400" dirty="0" smtClean="0">
                <a:solidFill>
                  <a:schemeClr val="tx1"/>
                </a:solidFill>
                <a:effectLst>
                  <a:outerShdw blurRad="38100" dist="38100" dir="2700000" algn="tl">
                    <a:srgbClr val="000000">
                      <a:alpha val="43137"/>
                    </a:srgbClr>
                  </a:outerShdw>
                </a:effectLst>
                <a:latin typeface="Book Antiqua" pitchFamily="18" charset="0"/>
              </a:rPr>
              <a:t>Humility</a:t>
            </a:r>
          </a:p>
          <a:p>
            <a:pPr marL="1714500" lvl="3" indent="-342900" algn="l">
              <a:buFont typeface="Arial" panose="020B0604020202020204" pitchFamily="34" charset="0"/>
              <a:buChar char="•"/>
            </a:pPr>
            <a:r>
              <a:rPr lang="en-US" sz="2400" dirty="0" smtClean="0">
                <a:solidFill>
                  <a:schemeClr val="tx1"/>
                </a:solidFill>
                <a:effectLst>
                  <a:outerShdw blurRad="38100" dist="38100" dir="2700000" algn="tl">
                    <a:srgbClr val="000000">
                      <a:alpha val="43137"/>
                    </a:srgbClr>
                  </a:outerShdw>
                </a:effectLst>
                <a:latin typeface="Book Antiqua" pitchFamily="18" charset="0"/>
              </a:rPr>
              <a:t>A way of </a:t>
            </a:r>
            <a:r>
              <a:rPr lang="en-US" sz="2400" dirty="0" smtClean="0">
                <a:solidFill>
                  <a:schemeClr val="tx1"/>
                </a:solidFill>
                <a:effectLst>
                  <a:outerShdw blurRad="38100" dist="38100" dir="2700000" algn="tl">
                    <a:srgbClr val="000000">
                      <a:alpha val="43137"/>
                    </a:srgbClr>
                  </a:outerShdw>
                </a:effectLst>
                <a:latin typeface="Book Antiqua" pitchFamily="18" charset="0"/>
              </a:rPr>
              <a:t>contributing to </a:t>
            </a:r>
            <a:r>
              <a:rPr lang="en-US" sz="2400" dirty="0" smtClean="0">
                <a:solidFill>
                  <a:schemeClr val="tx1"/>
                </a:solidFill>
                <a:effectLst>
                  <a:outerShdw blurRad="38100" dist="38100" dir="2700000" algn="tl">
                    <a:srgbClr val="000000">
                      <a:alpha val="43137"/>
                    </a:srgbClr>
                  </a:outerShdw>
                </a:effectLst>
                <a:latin typeface="Book Antiqua" pitchFamily="18" charset="0"/>
              </a:rPr>
              <a:t>our own salvation </a:t>
            </a:r>
          </a:p>
          <a:p>
            <a:pPr marL="1714500" lvl="3" indent="-342900" algn="l">
              <a:buFont typeface="Arial" panose="020B0604020202020204" pitchFamily="34" charset="0"/>
              <a:buChar char="•"/>
            </a:pPr>
            <a:r>
              <a:rPr lang="en-US" sz="2400" dirty="0" smtClean="0">
                <a:solidFill>
                  <a:schemeClr val="tx1"/>
                </a:solidFill>
                <a:effectLst>
                  <a:outerShdw blurRad="38100" dist="38100" dir="2700000" algn="tl">
                    <a:srgbClr val="000000">
                      <a:alpha val="43137"/>
                    </a:srgbClr>
                  </a:outerShdw>
                </a:effectLst>
                <a:latin typeface="Book Antiqua" pitchFamily="18" charset="0"/>
              </a:rPr>
              <a:t>Helping others move toward the Lord.</a:t>
            </a:r>
          </a:p>
          <a:p>
            <a:pPr algn="l"/>
            <a:endParaRPr lang="en-US"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xmlns="" val="22277519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1000"/>
                                        <p:tgtEl>
                                          <p:spTgt spid="5">
                                            <p:txEl>
                                              <p:pRg st="6" end="6"/>
                                            </p:txEl>
                                          </p:spTgt>
                                        </p:tgtEl>
                                      </p:cBhvr>
                                    </p:animEffect>
                                    <p:anim calcmode="lin" valueType="num">
                                      <p:cBhvr>
                                        <p:cTn id="2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Effect transition="in" filter="fade">
                                      <p:cBhvr>
                                        <p:cTn id="48" dur="1000"/>
                                        <p:tgtEl>
                                          <p:spTgt spid="5">
                                            <p:txEl>
                                              <p:pRg st="9" end="9"/>
                                            </p:txEl>
                                          </p:spTgt>
                                        </p:tgtEl>
                                      </p:cBhvr>
                                    </p:animEffect>
                                    <p:anim calcmode="lin" valueType="num">
                                      <p:cBhvr>
                                        <p:cTn id="4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267200"/>
          </a:xfrm>
        </p:spPr>
        <p:txBody>
          <a:bodyPr>
            <a:normAutofit fontScale="92500" lnSpcReduction="20000"/>
          </a:bodyPr>
          <a:lstStyle/>
          <a:p>
            <a:pPr lvl="1">
              <a:spcBef>
                <a:spcPts val="1200"/>
              </a:spcBef>
              <a:buFont typeface="Wingdings" pitchFamily="2" charset="2"/>
              <a:buChar char="§"/>
            </a:pPr>
            <a:r>
              <a:rPr lang="en-US" dirty="0" err="1" smtClean="0">
                <a:effectLst>
                  <a:outerShdw blurRad="38100" dist="38100" dir="2700000" algn="tl">
                    <a:srgbClr val="000000">
                      <a:alpha val="43137"/>
                    </a:srgbClr>
                  </a:outerShdw>
                </a:effectLst>
                <a:latin typeface="Book Antiqua" pitchFamily="18" charset="0"/>
              </a:rPr>
              <a:t>Footwashing</a:t>
            </a:r>
            <a:r>
              <a:rPr lang="en-US" dirty="0" smtClean="0">
                <a:effectLst>
                  <a:outerShdw blurRad="38100" dist="38100" dir="2700000" algn="tl">
                    <a:srgbClr val="000000">
                      <a:alpha val="43137"/>
                    </a:srgbClr>
                  </a:outerShdw>
                </a:effectLst>
                <a:latin typeface="Book Antiqua" pitchFamily="18" charset="0"/>
              </a:rPr>
              <a:t> at the Last Supper—John 13: 1-15</a:t>
            </a:r>
          </a:p>
          <a:p>
            <a:pPr lvl="1">
              <a:spcBef>
                <a:spcPts val="1200"/>
              </a:spcBef>
              <a:buFont typeface="Wingdings" pitchFamily="2" charset="2"/>
              <a:buChar char="§"/>
            </a:pPr>
            <a:r>
              <a:rPr lang="en-US" dirty="0" smtClean="0">
                <a:effectLst>
                  <a:outerShdw blurRad="38100" dist="38100" dir="2700000" algn="tl">
                    <a:srgbClr val="000000">
                      <a:alpha val="43137"/>
                    </a:srgbClr>
                  </a:outerShdw>
                </a:effectLst>
                <a:latin typeface="Book Antiqua" pitchFamily="18" charset="0"/>
              </a:rPr>
              <a:t>“We are called to lead lives deeply rooted in service—service to our God, neighbor, self, and creation” (6).</a:t>
            </a:r>
          </a:p>
          <a:p>
            <a:pPr lvl="1">
              <a:spcBef>
                <a:spcPts val="1200"/>
              </a:spcBef>
              <a:buFont typeface="Wingdings" pitchFamily="2" charset="2"/>
              <a:buChar char="§"/>
            </a:pPr>
            <a:r>
              <a:rPr lang="en-US" dirty="0" smtClean="0">
                <a:effectLst>
                  <a:outerShdw blurRad="38100" dist="38100" dir="2700000" algn="tl">
                    <a:srgbClr val="000000">
                      <a:alpha val="43137"/>
                    </a:srgbClr>
                  </a:outerShdw>
                </a:effectLst>
                <a:latin typeface="Book Antiqua" pitchFamily="18" charset="0"/>
              </a:rPr>
              <a:t>“Serving, one comes to realize that service to God and neighbor is also an act of leadership that differs in kind and orientation from what normally counts as leadership.  Christian disciples lead as a result of faith, not because of personal success or institutional commitment” (6).</a:t>
            </a:r>
          </a:p>
          <a:p>
            <a:pPr lvl="1"/>
            <a:endParaRPr lang="en-US" dirty="0"/>
          </a:p>
        </p:txBody>
      </p:sp>
      <p:pic>
        <p:nvPicPr>
          <p:cNvPr id="4" name="Picture 3" descr="the_washing_of_feet.jpg"/>
          <p:cNvPicPr>
            <a:picLocks noChangeAspect="1"/>
          </p:cNvPicPr>
          <p:nvPr/>
        </p:nvPicPr>
        <p:blipFill>
          <a:blip r:embed="rId3" cstate="print"/>
          <a:stretch>
            <a:fillRect/>
          </a:stretch>
        </p:blipFill>
        <p:spPr>
          <a:xfrm>
            <a:off x="304800" y="304800"/>
            <a:ext cx="1447800" cy="1997964"/>
          </a:xfrm>
          <a:prstGeom prst="rect">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a:sp3d/>
        </p:spPr>
      </p:pic>
      <p:sp>
        <p:nvSpPr>
          <p:cNvPr id="2" name="Title 1"/>
          <p:cNvSpPr>
            <a:spLocks noGrp="1"/>
          </p:cNvSpPr>
          <p:nvPr>
            <p:ph type="title"/>
          </p:nvPr>
        </p:nvSpPr>
        <p:spPr>
          <a:xfrm>
            <a:off x="1828800" y="304800"/>
            <a:ext cx="7010400" cy="914400"/>
          </a:xfrm>
        </p:spPr>
        <p:txBody>
          <a:bodyPr>
            <a:normAutofit fontScale="90000"/>
          </a:bodyPr>
          <a:lstStyle/>
          <a:p>
            <a:r>
              <a:rPr lang="en-US" sz="4000" dirty="0" smtClean="0">
                <a:solidFill>
                  <a:schemeClr val="bg1"/>
                </a:solidFill>
                <a:effectLst>
                  <a:outerShdw blurRad="38100" dist="38100" dir="2700000" algn="tl">
                    <a:srgbClr val="000000">
                      <a:alpha val="43137"/>
                    </a:srgbClr>
                  </a:outerShdw>
                </a:effectLst>
              </a:rPr>
              <a:t>Ministry as Servant Leadership</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endParaRPr lang="en-US" sz="2000"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1981200" y="1317248"/>
            <a:ext cx="7086600" cy="830997"/>
          </a:xfrm>
          <a:prstGeom prst="rect">
            <a:avLst/>
          </a:prstGeom>
        </p:spPr>
        <p:txBody>
          <a:bodyPr wrap="square">
            <a:spAutoFit/>
          </a:bodyPr>
          <a:lstStyle/>
          <a:p>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2800" i="1" dirty="0" smtClean="0">
                <a:solidFill>
                  <a:schemeClr val="bg1"/>
                </a:solidFill>
                <a:effectLst>
                  <a:outerShdw blurRad="38100" dist="38100" dir="2700000" algn="tl">
                    <a:srgbClr val="000000">
                      <a:alpha val="43137"/>
                    </a:srgbClr>
                  </a:outerShdw>
                </a:effectLst>
                <a:latin typeface="Book Antiqua" pitchFamily="18" charset="0"/>
              </a:rPr>
              <a:t>Wounded and Loved, </a:t>
            </a:r>
            <a:r>
              <a:rPr lang="en-US" sz="2800" i="1" dirty="0" err="1" smtClean="0">
                <a:solidFill>
                  <a:schemeClr val="bg1"/>
                </a:solidFill>
                <a:effectLst>
                  <a:outerShdw blurRad="38100" dist="38100" dir="2700000" algn="tl">
                    <a:srgbClr val="000000">
                      <a:alpha val="43137"/>
                    </a:srgbClr>
                  </a:outerShdw>
                </a:effectLst>
                <a:latin typeface="Book Antiqua" pitchFamily="18" charset="0"/>
              </a:rPr>
              <a:t>Regathering</a:t>
            </a:r>
            <a:r>
              <a:rPr lang="en-US" sz="2800" i="1" dirty="0" smtClean="0">
                <a:solidFill>
                  <a:schemeClr val="bg1"/>
                </a:solidFill>
                <a:effectLst>
                  <a:outerShdw blurRad="38100" dist="38100" dir="2700000" algn="tl">
                    <a:srgbClr val="000000">
                      <a:alpha val="43137"/>
                    </a:srgbClr>
                  </a:outerShdw>
                </a:effectLst>
                <a:latin typeface="Book Antiqua" pitchFamily="18" charset="0"/>
              </a:rPr>
              <a:t> the Scattered</a:t>
            </a:r>
            <a:r>
              <a:rPr lang="en-US" sz="2400" i="1" dirty="0" smtClean="0">
                <a:solidFill>
                  <a:schemeClr val="bg1"/>
                </a:solidFill>
                <a:effectLst>
                  <a:outerShdw blurRad="38100" dist="38100" dir="2700000" algn="tl">
                    <a:srgbClr val="000000">
                      <a:alpha val="43137"/>
                    </a:srgbClr>
                  </a:outerShdw>
                </a:effectLst>
                <a:latin typeface="Book Antiqua" pitchFamily="18" charset="0"/>
              </a:rPr>
              <a:t/>
            </a:r>
            <a:br>
              <a:rPr lang="en-US" sz="2400" i="1" dirty="0" smtClean="0">
                <a:solidFill>
                  <a:schemeClr val="bg1"/>
                </a:solidFill>
                <a:effectLst>
                  <a:outerShdw blurRad="38100" dist="38100" dir="2700000" algn="tl">
                    <a:srgbClr val="000000">
                      <a:alpha val="43137"/>
                    </a:srgbClr>
                  </a:outerShdw>
                </a:effectLst>
                <a:latin typeface="Book Antiqua" pitchFamily="18" charset="0"/>
              </a:rPr>
            </a:br>
            <a:r>
              <a:rPr lang="en-US" dirty="0" smtClean="0">
                <a:solidFill>
                  <a:schemeClr val="bg1"/>
                </a:solidFill>
                <a:effectLst>
                  <a:outerShdw blurRad="38100" dist="38100" dir="2700000" algn="tl">
                    <a:srgbClr val="000000">
                      <a:alpha val="43137"/>
                    </a:srgbClr>
                  </a:outerShdw>
                </a:effectLst>
                <a:latin typeface="Book Antiqua" pitchFamily="18" charset="0"/>
              </a:rPr>
              <a:t>Bishop </a:t>
            </a:r>
            <a:r>
              <a:rPr lang="en-US" dirty="0" err="1" smtClean="0">
                <a:solidFill>
                  <a:schemeClr val="bg1"/>
                </a:solidFill>
                <a:effectLst>
                  <a:outerShdw blurRad="38100" dist="38100" dir="2700000" algn="tl">
                    <a:srgbClr val="000000">
                      <a:alpha val="43137"/>
                    </a:srgbClr>
                  </a:outerShdw>
                </a:effectLst>
                <a:latin typeface="Book Antiqua" pitchFamily="18" charset="0"/>
              </a:rPr>
              <a:t>Bambera’s</a:t>
            </a:r>
            <a:r>
              <a:rPr lang="en-US" dirty="0" smtClean="0">
                <a:solidFill>
                  <a:schemeClr val="bg1"/>
                </a:solidFill>
                <a:effectLst>
                  <a:outerShdw blurRad="38100" dist="38100" dir="2700000" algn="tl">
                    <a:srgbClr val="000000">
                      <a:alpha val="43137"/>
                    </a:srgbClr>
                  </a:outerShdw>
                </a:effectLst>
                <a:latin typeface="Book Antiqua" pitchFamily="18" charset="0"/>
              </a:rPr>
              <a:t> Pastoral Vision for the Church of Scranton</a:t>
            </a:r>
            <a:endParaRPr lang="en-US" dirty="0">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54" presetClass="entr" presetSubtype="0" ac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ppt_w*0.05"/>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anim calcmode="lin" valueType="num">
                                      <p:cBhvr>
                                        <p:cTn id="13" dur="500" fill="hold"/>
                                        <p:tgtEl>
                                          <p:spTgt spid="4"/>
                                        </p:tgtEl>
                                        <p:attrNameLst>
                                          <p:attrName>ppt_x</p:attrName>
                                        </p:attrNameLst>
                                      </p:cBhvr>
                                      <p:tavLst>
                                        <p:tav tm="0">
                                          <p:val>
                                            <p:strVal val="#ppt_x-.2"/>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Effect transition="in" filter="fade">
                                      <p:cBhvr>
                                        <p:cTn id="15" dur="5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2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267200"/>
          </a:xfrm>
        </p:spPr>
        <p:txBody>
          <a:bodyPr>
            <a:normAutofit fontScale="92500"/>
          </a:bodyPr>
          <a:lstStyle/>
          <a:p>
            <a:pPr lvl="1">
              <a:spcBef>
                <a:spcPts val="1200"/>
              </a:spcBef>
              <a:buFont typeface="Wingdings" pitchFamily="2" charset="2"/>
              <a:buChar char="§"/>
            </a:pPr>
            <a:r>
              <a:rPr lang="en-US" dirty="0" smtClean="0">
                <a:effectLst>
                  <a:outerShdw blurRad="38100" dist="38100" dir="2700000" algn="tl">
                    <a:srgbClr val="000000">
                      <a:alpha val="43137"/>
                    </a:srgbClr>
                  </a:outerShdw>
                </a:effectLst>
                <a:latin typeface="Book Antiqua" pitchFamily="18" charset="0"/>
              </a:rPr>
              <a:t>One of Bishop </a:t>
            </a:r>
            <a:r>
              <a:rPr lang="en-US" dirty="0" err="1" smtClean="0">
                <a:effectLst>
                  <a:outerShdw blurRad="38100" dist="38100" dir="2700000" algn="tl">
                    <a:srgbClr val="000000">
                      <a:alpha val="43137"/>
                    </a:srgbClr>
                  </a:outerShdw>
                </a:effectLst>
                <a:latin typeface="Book Antiqua" pitchFamily="18" charset="0"/>
              </a:rPr>
              <a:t>Bambera’s</a:t>
            </a:r>
            <a:r>
              <a:rPr lang="en-US" dirty="0" smtClean="0">
                <a:effectLst>
                  <a:outerShdw blurRad="38100" dist="38100" dir="2700000" algn="tl">
                    <a:srgbClr val="000000">
                      <a:alpha val="43137"/>
                    </a:srgbClr>
                  </a:outerShdw>
                </a:effectLst>
                <a:latin typeface="Book Antiqua" pitchFamily="18" charset="0"/>
              </a:rPr>
              <a:t> goals for servant leaders who worship is “Find ways to promote: liturgical catechesis in the parish, and improved quality of participation by parishioners of all ages in Sunday Mass, the calling of men and women to liturgical ministries, the training of liturgical ministers, both spiritually and functionally, and improved use of music and art to enhance liturgical celebrations in a way that the world can comprehend” (10).</a:t>
            </a:r>
          </a:p>
          <a:p>
            <a:pPr lvl="1"/>
            <a:endParaRPr lang="en-US" dirty="0"/>
          </a:p>
        </p:txBody>
      </p:sp>
      <p:pic>
        <p:nvPicPr>
          <p:cNvPr id="4" name="Picture 3" descr="the_washing_of_feet.jpg"/>
          <p:cNvPicPr>
            <a:picLocks noChangeAspect="1"/>
          </p:cNvPicPr>
          <p:nvPr/>
        </p:nvPicPr>
        <p:blipFill>
          <a:blip r:embed="rId3" cstate="print"/>
          <a:stretch>
            <a:fillRect/>
          </a:stretch>
        </p:blipFill>
        <p:spPr>
          <a:xfrm>
            <a:off x="304800" y="304800"/>
            <a:ext cx="1447800" cy="1997964"/>
          </a:xfrm>
          <a:prstGeom prst="rect">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a:sp3d/>
        </p:spPr>
      </p:pic>
      <p:sp>
        <p:nvSpPr>
          <p:cNvPr id="2" name="Title 1"/>
          <p:cNvSpPr>
            <a:spLocks noGrp="1"/>
          </p:cNvSpPr>
          <p:nvPr>
            <p:ph type="title"/>
          </p:nvPr>
        </p:nvSpPr>
        <p:spPr>
          <a:xfrm>
            <a:off x="1828800" y="304800"/>
            <a:ext cx="7010400" cy="914400"/>
          </a:xfrm>
        </p:spPr>
        <p:txBody>
          <a:bodyPr>
            <a:normAutofit fontScale="90000"/>
          </a:bodyPr>
          <a:lstStyle/>
          <a:p>
            <a:r>
              <a:rPr lang="en-US" sz="4000" dirty="0" smtClean="0">
                <a:solidFill>
                  <a:schemeClr val="bg1"/>
                </a:solidFill>
                <a:effectLst>
                  <a:outerShdw blurRad="38100" dist="38100" dir="2700000" algn="tl">
                    <a:srgbClr val="000000">
                      <a:alpha val="43137"/>
                    </a:srgbClr>
                  </a:outerShdw>
                </a:effectLst>
              </a:rPr>
              <a:t>Ministry as Servant Leadership</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endParaRPr lang="en-US" sz="2000"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1981200" y="1317248"/>
            <a:ext cx="7086600" cy="830997"/>
          </a:xfrm>
          <a:prstGeom prst="rect">
            <a:avLst/>
          </a:prstGeom>
        </p:spPr>
        <p:txBody>
          <a:bodyPr wrap="square">
            <a:spAutoFit/>
          </a:bodyPr>
          <a:lstStyle/>
          <a:p>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2800" i="1" dirty="0" smtClean="0">
                <a:solidFill>
                  <a:schemeClr val="bg1"/>
                </a:solidFill>
                <a:effectLst>
                  <a:outerShdw blurRad="38100" dist="38100" dir="2700000" algn="tl">
                    <a:srgbClr val="000000">
                      <a:alpha val="43137"/>
                    </a:srgbClr>
                  </a:outerShdw>
                </a:effectLst>
                <a:latin typeface="Book Antiqua" pitchFamily="18" charset="0"/>
              </a:rPr>
              <a:t>Wounded and Loved, </a:t>
            </a:r>
            <a:r>
              <a:rPr lang="en-US" sz="2800" i="1" dirty="0" err="1" smtClean="0">
                <a:solidFill>
                  <a:schemeClr val="bg1"/>
                </a:solidFill>
                <a:effectLst>
                  <a:outerShdw blurRad="38100" dist="38100" dir="2700000" algn="tl">
                    <a:srgbClr val="000000">
                      <a:alpha val="43137"/>
                    </a:srgbClr>
                  </a:outerShdw>
                </a:effectLst>
                <a:latin typeface="Book Antiqua" pitchFamily="18" charset="0"/>
              </a:rPr>
              <a:t>Regathering</a:t>
            </a:r>
            <a:r>
              <a:rPr lang="en-US" sz="2800" i="1" dirty="0" smtClean="0">
                <a:solidFill>
                  <a:schemeClr val="bg1"/>
                </a:solidFill>
                <a:effectLst>
                  <a:outerShdw blurRad="38100" dist="38100" dir="2700000" algn="tl">
                    <a:srgbClr val="000000">
                      <a:alpha val="43137"/>
                    </a:srgbClr>
                  </a:outerShdw>
                </a:effectLst>
                <a:latin typeface="Book Antiqua" pitchFamily="18" charset="0"/>
              </a:rPr>
              <a:t> the Scattered</a:t>
            </a:r>
            <a:r>
              <a:rPr lang="en-US" sz="2400" i="1" dirty="0" smtClean="0">
                <a:solidFill>
                  <a:schemeClr val="bg1"/>
                </a:solidFill>
                <a:effectLst>
                  <a:outerShdw blurRad="38100" dist="38100" dir="2700000" algn="tl">
                    <a:srgbClr val="000000">
                      <a:alpha val="43137"/>
                    </a:srgbClr>
                  </a:outerShdw>
                </a:effectLst>
                <a:latin typeface="Book Antiqua" pitchFamily="18" charset="0"/>
              </a:rPr>
              <a:t/>
            </a:r>
            <a:br>
              <a:rPr lang="en-US" sz="2400" i="1" dirty="0" smtClean="0">
                <a:solidFill>
                  <a:schemeClr val="bg1"/>
                </a:solidFill>
                <a:effectLst>
                  <a:outerShdw blurRad="38100" dist="38100" dir="2700000" algn="tl">
                    <a:srgbClr val="000000">
                      <a:alpha val="43137"/>
                    </a:srgbClr>
                  </a:outerShdw>
                </a:effectLst>
                <a:latin typeface="Book Antiqua" pitchFamily="18" charset="0"/>
              </a:rPr>
            </a:br>
            <a:r>
              <a:rPr lang="en-US" dirty="0" smtClean="0">
                <a:solidFill>
                  <a:schemeClr val="bg1"/>
                </a:solidFill>
                <a:effectLst>
                  <a:outerShdw blurRad="38100" dist="38100" dir="2700000" algn="tl">
                    <a:srgbClr val="000000">
                      <a:alpha val="43137"/>
                    </a:srgbClr>
                  </a:outerShdw>
                </a:effectLst>
                <a:latin typeface="Book Antiqua" pitchFamily="18" charset="0"/>
              </a:rPr>
              <a:t>Bishop </a:t>
            </a:r>
            <a:r>
              <a:rPr lang="en-US" dirty="0" err="1" smtClean="0">
                <a:solidFill>
                  <a:schemeClr val="bg1"/>
                </a:solidFill>
                <a:effectLst>
                  <a:outerShdw blurRad="38100" dist="38100" dir="2700000" algn="tl">
                    <a:srgbClr val="000000">
                      <a:alpha val="43137"/>
                    </a:srgbClr>
                  </a:outerShdw>
                </a:effectLst>
                <a:latin typeface="Book Antiqua" pitchFamily="18" charset="0"/>
              </a:rPr>
              <a:t>Bambera’s</a:t>
            </a:r>
            <a:r>
              <a:rPr lang="en-US" dirty="0" smtClean="0">
                <a:solidFill>
                  <a:schemeClr val="bg1"/>
                </a:solidFill>
                <a:effectLst>
                  <a:outerShdw blurRad="38100" dist="38100" dir="2700000" algn="tl">
                    <a:srgbClr val="000000">
                      <a:alpha val="43137"/>
                    </a:srgbClr>
                  </a:outerShdw>
                </a:effectLst>
                <a:latin typeface="Book Antiqua" pitchFamily="18" charset="0"/>
              </a:rPr>
              <a:t> Pastoral Vision for the Church of Scranton</a:t>
            </a:r>
            <a:endParaRPr lang="en-US" dirty="0">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Beginning Your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257800"/>
          </a:xfrm>
        </p:spPr>
        <p:txBody>
          <a:bodyPr>
            <a:normAutofit fontScale="77500" lnSpcReduction="20000"/>
          </a:bodyPr>
          <a:lstStyle/>
          <a:p>
            <a:pPr>
              <a:spcBef>
                <a:spcPts val="1200"/>
              </a:spcBef>
            </a:pPr>
            <a:r>
              <a:rPr lang="en-US" dirty="0" smtClean="0">
                <a:effectLst>
                  <a:outerShdw blurRad="38100" dist="38100" dir="2700000" algn="tl">
                    <a:srgbClr val="000000">
                      <a:alpha val="43137"/>
                    </a:srgbClr>
                  </a:outerShdw>
                </a:effectLst>
                <a:latin typeface="Book Antiqua" pitchFamily="18" charset="0"/>
              </a:rPr>
              <a:t>Examine how your gifts can best be shared</a:t>
            </a:r>
          </a:p>
          <a:p>
            <a:pPr>
              <a:spcBef>
                <a:spcPts val="1200"/>
              </a:spcBef>
            </a:pPr>
            <a:r>
              <a:rPr lang="en-US" dirty="0" smtClean="0">
                <a:effectLst>
                  <a:outerShdw blurRad="38100" dist="38100" dir="2700000" algn="tl">
                    <a:srgbClr val="000000">
                      <a:alpha val="43137"/>
                    </a:srgbClr>
                  </a:outerShdw>
                </a:effectLst>
                <a:latin typeface="Book Antiqua" pitchFamily="18" charset="0"/>
              </a:rPr>
              <a:t>Take into consideration the preparation and time required</a:t>
            </a:r>
          </a:p>
          <a:p>
            <a:pPr>
              <a:spcBef>
                <a:spcPts val="1200"/>
              </a:spcBef>
            </a:pPr>
            <a:r>
              <a:rPr lang="en-US" dirty="0" smtClean="0">
                <a:effectLst>
                  <a:outerShdw blurRad="38100" dist="38100" dir="2700000" algn="tl">
                    <a:srgbClr val="000000">
                      <a:alpha val="43137"/>
                    </a:srgbClr>
                  </a:outerShdw>
                </a:effectLst>
                <a:latin typeface="Book Antiqua" pitchFamily="18" charset="0"/>
              </a:rPr>
              <a:t>Attend theological and practical training necessary for this ministry</a:t>
            </a:r>
          </a:p>
          <a:p>
            <a:pPr>
              <a:spcBef>
                <a:spcPts val="1200"/>
              </a:spcBef>
            </a:pPr>
            <a:r>
              <a:rPr lang="en-US" dirty="0" smtClean="0">
                <a:effectLst>
                  <a:outerShdw blurRad="38100" dist="38100" dir="2700000" algn="tl">
                    <a:srgbClr val="000000">
                      <a:alpha val="43137"/>
                    </a:srgbClr>
                  </a:outerShdw>
                </a:effectLst>
                <a:latin typeface="Book Antiqua" pitchFamily="18" charset="0"/>
              </a:rPr>
              <a:t>Be commissioned by the pastor for that particular ministry</a:t>
            </a:r>
          </a:p>
          <a:p>
            <a:pPr>
              <a:spcBef>
                <a:spcPts val="1200"/>
              </a:spcBef>
            </a:pPr>
            <a:r>
              <a:rPr lang="en-US" dirty="0" smtClean="0">
                <a:effectLst>
                  <a:outerShdw blurRad="38100" dist="38100" dir="2700000" algn="tl">
                    <a:srgbClr val="000000">
                      <a:alpha val="43137"/>
                    </a:srgbClr>
                  </a:outerShdw>
                </a:effectLst>
                <a:latin typeface="Book Antiqua" pitchFamily="18" charset="0"/>
              </a:rPr>
              <a:t>Embrace forms of personal prayer that connect you to your particular area of service</a:t>
            </a:r>
          </a:p>
          <a:p>
            <a:pPr>
              <a:spcBef>
                <a:spcPts val="1200"/>
              </a:spcBef>
            </a:pPr>
            <a:r>
              <a:rPr lang="en-US" dirty="0" smtClean="0">
                <a:effectLst>
                  <a:outerShdw blurRad="38100" dist="38100" dir="2700000" algn="tl">
                    <a:srgbClr val="000000">
                      <a:alpha val="43137"/>
                    </a:srgbClr>
                  </a:outerShdw>
                </a:effectLst>
                <a:latin typeface="Book Antiqua" pitchFamily="18" charset="0"/>
              </a:rPr>
              <a:t>Receive ongoing formation in that ministry</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Prayer</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Study</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Attendance at parish or diocesan periods of reflection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par>
                          <p:cTn id="33" fill="hold">
                            <p:stCondLst>
                              <p:cond delay="500"/>
                            </p:stCondLst>
                            <p:childTnLst>
                              <p:par>
                                <p:cTn id="34" presetID="3" presetClass="entr" presetSubtype="10" fill="hold" nodeType="afterEffect">
                                  <p:stCondLst>
                                    <p:cond delay="100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1000"/>
                                        <p:tgtEl>
                                          <p:spTgt spid="3">
                                            <p:txEl>
                                              <p:pRg st="6" end="6"/>
                                            </p:txEl>
                                          </p:spTgt>
                                        </p:tgtEl>
                                      </p:cBhvr>
                                    </p:animEffect>
                                  </p:childTnLst>
                                </p:cTn>
                              </p:par>
                            </p:childTnLst>
                          </p:cTn>
                        </p:par>
                        <p:par>
                          <p:cTn id="37" fill="hold">
                            <p:stCondLst>
                              <p:cond delay="2500"/>
                            </p:stCondLst>
                            <p:childTnLst>
                              <p:par>
                                <p:cTn id="38" presetID="3" presetClass="entr" presetSubtype="10"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linds(horizontal)">
                                      <p:cBhvr>
                                        <p:cTn id="40" dur="1000"/>
                                        <p:tgtEl>
                                          <p:spTgt spid="3">
                                            <p:txEl>
                                              <p:pRg st="7" end="7"/>
                                            </p:txEl>
                                          </p:spTgt>
                                        </p:tgtEl>
                                      </p:cBhvr>
                                    </p:animEffect>
                                  </p:childTnLst>
                                </p:cTn>
                              </p:par>
                            </p:childTnLst>
                          </p:cTn>
                        </p:par>
                        <p:par>
                          <p:cTn id="41" fill="hold">
                            <p:stCondLst>
                              <p:cond delay="3500"/>
                            </p:stCondLst>
                            <p:childTnLst>
                              <p:par>
                                <p:cTn id="42" presetID="3" presetClass="entr" presetSubtype="10"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linds(horizontal)">
                                      <p:cBhvr>
                                        <p:cTn id="4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Discussion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3600"/>
            <a:ext cx="8229600" cy="4572000"/>
          </a:xfrm>
        </p:spPr>
        <p:txBody>
          <a:bodyPr>
            <a:normAutofit/>
          </a:bodyPr>
          <a:lstStyle/>
          <a:p>
            <a:pPr marL="0" indent="0" algn="ctr">
              <a:spcBef>
                <a:spcPts val="0"/>
              </a:spcBef>
              <a:buNone/>
            </a:pPr>
            <a:endParaRPr lang="en-US" sz="3600" dirty="0" smtClean="0">
              <a:solidFill>
                <a:srgbClr val="E1E5BB"/>
              </a:solidFill>
              <a:effectLst>
                <a:outerShdw blurRad="38100" dist="38100" dir="2700000" algn="tl">
                  <a:srgbClr val="000000">
                    <a:alpha val="43137"/>
                  </a:srgbClr>
                </a:outerShdw>
              </a:effectLst>
            </a:endParaRPr>
          </a:p>
          <a:p>
            <a:pPr marL="0" indent="0" algn="ctr">
              <a:spcBef>
                <a:spcPts val="0"/>
              </a:spcBef>
              <a:buNone/>
            </a:pPr>
            <a:r>
              <a:rPr lang="en-US" sz="3600" dirty="0" smtClean="0">
                <a:effectLst>
                  <a:outerShdw blurRad="38100" dist="38100" dir="2700000" algn="tl">
                    <a:srgbClr val="000000">
                      <a:alpha val="43137"/>
                    </a:srgbClr>
                  </a:outerShdw>
                </a:effectLst>
                <a:latin typeface="Book Antiqua" pitchFamily="18" charset="0"/>
              </a:rPr>
              <a:t>Why have you agreed to serve </a:t>
            </a:r>
          </a:p>
          <a:p>
            <a:pPr marL="0" indent="0" algn="ctr">
              <a:spcBef>
                <a:spcPts val="0"/>
              </a:spcBef>
              <a:buNone/>
            </a:pPr>
            <a:r>
              <a:rPr lang="en-US" sz="3600" dirty="0" smtClean="0">
                <a:effectLst>
                  <a:outerShdw blurRad="38100" dist="38100" dir="2700000" algn="tl">
                    <a:srgbClr val="000000">
                      <a:alpha val="43137"/>
                    </a:srgbClr>
                  </a:outerShdw>
                </a:effectLst>
                <a:latin typeface="Book Antiqua" pitchFamily="18" charset="0"/>
              </a:rPr>
              <a:t>as a Lector in your parish or community?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pic>
        <p:nvPicPr>
          <p:cNvPr id="2" name="Picture 1" descr="Eucharistic-Minister-396x288.jpg"/>
          <p:cNvPicPr>
            <a:picLocks noChangeAspect="1"/>
          </p:cNvPicPr>
          <p:nvPr/>
        </p:nvPicPr>
        <p:blipFill>
          <a:blip r:embed="rId4" cstate="print"/>
          <a:srcRect l="26138" t="12193" r="27188"/>
          <a:stretch>
            <a:fillRect/>
          </a:stretch>
        </p:blipFill>
        <p:spPr>
          <a:xfrm>
            <a:off x="1219200" y="1357643"/>
            <a:ext cx="3352800" cy="42049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4800600" y="1834277"/>
            <a:ext cx="3886200" cy="2585323"/>
          </a:xfrm>
          <a:prstGeom prst="rect">
            <a:avLst/>
          </a:prstGeom>
          <a:noFill/>
        </p:spPr>
        <p:txBody>
          <a:bodyPr wrap="square" rtlCol="0">
            <a:spAutoFit/>
          </a:bodyPr>
          <a:lstStyle/>
          <a:p>
            <a:pPr algn="ctr"/>
            <a:r>
              <a:rPr lang="en-US" sz="5400" dirty="0" smtClean="0">
                <a:solidFill>
                  <a:srgbClr val="E1E5BB"/>
                </a:solidFill>
                <a:effectLst>
                  <a:outerShdw blurRad="38100" dist="38100" dir="2700000" algn="tl">
                    <a:srgbClr val="000000">
                      <a:alpha val="43137"/>
                    </a:srgbClr>
                  </a:outerShdw>
                </a:effectLst>
                <a:latin typeface="Cambria" pitchFamily="18" charset="0"/>
              </a:rPr>
              <a:t>The Role </a:t>
            </a:r>
          </a:p>
          <a:p>
            <a:pPr algn="ctr"/>
            <a:r>
              <a:rPr lang="en-US" sz="5400" dirty="0" smtClean="0">
                <a:solidFill>
                  <a:srgbClr val="E1E5BB"/>
                </a:solidFill>
                <a:effectLst>
                  <a:outerShdw blurRad="38100" dist="38100" dir="2700000" algn="tl">
                    <a:srgbClr val="000000">
                      <a:alpha val="43137"/>
                    </a:srgbClr>
                  </a:outerShdw>
                </a:effectLst>
                <a:latin typeface="Cambria" pitchFamily="18" charset="0"/>
              </a:rPr>
              <a:t>of the </a:t>
            </a:r>
          </a:p>
          <a:p>
            <a:pPr algn="ctr"/>
            <a:r>
              <a:rPr lang="en-US" sz="5400" dirty="0" smtClean="0">
                <a:solidFill>
                  <a:srgbClr val="E1E5BB"/>
                </a:solidFill>
                <a:effectLst>
                  <a:outerShdw blurRad="38100" dist="38100" dir="2700000" algn="tl">
                    <a:srgbClr val="000000">
                      <a:alpha val="43137"/>
                    </a:srgbClr>
                  </a:outerShdw>
                </a:effectLst>
                <a:latin typeface="Cambria" pitchFamily="18" charset="0"/>
              </a:rPr>
              <a:t>Lector</a:t>
            </a:r>
            <a:endParaRPr lang="en-US" sz="5400" dirty="0">
              <a:solidFill>
                <a:srgbClr val="E1E5BB"/>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Particular Functions of the Ministry </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76400"/>
            <a:ext cx="7848600" cy="4343400"/>
          </a:xfrm>
        </p:spPr>
        <p:txBody>
          <a:bodyPr>
            <a:normAutofit/>
          </a:bodyPr>
          <a:lstStyle/>
          <a:p>
            <a:pPr>
              <a:spcBef>
                <a:spcPts val="1200"/>
              </a:spcBef>
            </a:pPr>
            <a:r>
              <a:rPr lang="en-US" dirty="0" smtClean="0">
                <a:effectLst>
                  <a:outerShdw blurRad="38100" dist="38100" dir="2700000" algn="tl">
                    <a:srgbClr val="000000">
                      <a:alpha val="43137"/>
                    </a:srgbClr>
                  </a:outerShdw>
                </a:effectLst>
                <a:latin typeface="Book Antiqua" pitchFamily="18" charset="0"/>
              </a:rPr>
              <a:t>Proclaiming the word of God at Mass</a:t>
            </a:r>
          </a:p>
          <a:p>
            <a:pPr>
              <a:spcBef>
                <a:spcPts val="1200"/>
              </a:spcBef>
            </a:pPr>
            <a:r>
              <a:rPr lang="en-US" dirty="0" smtClean="0">
                <a:effectLst>
                  <a:outerShdw blurRad="38100" dist="38100" dir="2700000" algn="tl">
                    <a:srgbClr val="000000">
                      <a:alpha val="43137"/>
                    </a:srgbClr>
                  </a:outerShdw>
                </a:effectLst>
                <a:latin typeface="Book Antiqua" pitchFamily="18" charset="0"/>
              </a:rPr>
              <a:t>Reading the Universal Prayer</a:t>
            </a:r>
          </a:p>
          <a:p>
            <a:pPr>
              <a:spcBef>
                <a:spcPts val="1200"/>
              </a:spcBef>
            </a:pPr>
            <a:r>
              <a:rPr lang="en-US" dirty="0" smtClean="0">
                <a:effectLst>
                  <a:outerShdw blurRad="38100" dist="38100" dir="2700000" algn="tl">
                    <a:srgbClr val="000000">
                      <a:alpha val="43137"/>
                    </a:srgbClr>
                  </a:outerShdw>
                </a:effectLst>
                <a:latin typeface="Book Antiqua" pitchFamily="18" charset="0"/>
              </a:rPr>
              <a:t>Reading announcements </a:t>
            </a:r>
          </a:p>
          <a:p>
            <a:pPr>
              <a:spcBef>
                <a:spcPts val="1200"/>
              </a:spcBef>
            </a:pPr>
            <a:r>
              <a:rPr lang="en-US" dirty="0" smtClean="0">
                <a:effectLst>
                  <a:outerShdw blurRad="38100" dist="38100" dir="2700000" algn="tl">
                    <a:srgbClr val="000000">
                      <a:alpha val="43137"/>
                    </a:srgbClr>
                  </a:outerShdw>
                </a:effectLst>
                <a:latin typeface="Book Antiqua" pitchFamily="18" charset="0"/>
              </a:rPr>
              <a:t>Serving as a Commentator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Theology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fontScale="92500"/>
          </a:bodyPr>
          <a:lstStyle/>
          <a:p>
            <a:pPr>
              <a:spcBef>
                <a:spcPts val="1200"/>
              </a:spcBef>
            </a:pPr>
            <a:r>
              <a:rPr lang="en-US" dirty="0" smtClean="0">
                <a:effectLst>
                  <a:outerShdw blurRad="38100" dist="38100" dir="2700000" algn="tl">
                    <a:srgbClr val="000000">
                      <a:alpha val="43137"/>
                    </a:srgbClr>
                  </a:outerShdw>
                </a:effectLst>
                <a:latin typeface="Book Antiqua" pitchFamily="18" charset="0"/>
              </a:rPr>
              <a:t>Jesus as a lector and homilist</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Reading in the synagogue (</a:t>
            </a:r>
            <a:r>
              <a:rPr lang="en-US" dirty="0" err="1" smtClean="0">
                <a:effectLst>
                  <a:outerShdw blurRad="38100" dist="38100" dir="2700000" algn="tl">
                    <a:srgbClr val="000000">
                      <a:alpha val="43137"/>
                    </a:srgbClr>
                  </a:outerShdw>
                </a:effectLst>
                <a:latin typeface="Book Antiqua" pitchFamily="18" charset="0"/>
              </a:rPr>
              <a:t>Lk</a:t>
            </a:r>
            <a:r>
              <a:rPr lang="en-US" dirty="0" smtClean="0">
                <a:effectLst>
                  <a:outerShdw blurRad="38100" dist="38100" dir="2700000" algn="tl">
                    <a:srgbClr val="000000">
                      <a:alpha val="43137"/>
                    </a:srgbClr>
                  </a:outerShdw>
                </a:effectLst>
                <a:latin typeface="Book Antiqua" pitchFamily="18" charset="0"/>
              </a:rPr>
              <a:t> 4:16-20)</a:t>
            </a:r>
          </a:p>
          <a:p>
            <a:pPr lvl="2">
              <a:spcBef>
                <a:spcPts val="1200"/>
              </a:spcBef>
            </a:pPr>
            <a:r>
              <a:rPr lang="en-US" dirty="0" smtClean="0">
                <a:effectLst>
                  <a:outerShdw blurRad="38100" dist="38100" dir="2700000" algn="tl">
                    <a:srgbClr val="000000">
                      <a:alpha val="43137"/>
                    </a:srgbClr>
                  </a:outerShdw>
                </a:effectLst>
                <a:latin typeface="Book Antiqua" pitchFamily="18" charset="0"/>
              </a:rPr>
              <a:t>“His words caught the attention of everyone in the room.  They no longer looked at the wall, their sandals, the ceiling, or the floor.  They all turned their eyes toward Jesus.  Something was happening.  They were listening to the word of God read by the Word of God.  They were listening to God.”  --Fr. Paul Turner, </a:t>
            </a:r>
            <a:r>
              <a:rPr lang="en-US" i="1" dirty="0" smtClean="0">
                <a:effectLst>
                  <a:outerShdw blurRad="38100" dist="38100" dir="2700000" algn="tl">
                    <a:srgbClr val="000000">
                      <a:alpha val="43137"/>
                    </a:srgbClr>
                  </a:outerShdw>
                </a:effectLst>
                <a:latin typeface="Book Antiqua" pitchFamily="18" charset="0"/>
              </a:rPr>
              <a:t>Guide for Lectors</a:t>
            </a:r>
            <a:r>
              <a:rPr lang="en-US" dirty="0" smtClean="0">
                <a:effectLst>
                  <a:outerShdw blurRad="38100" dist="38100" dir="2700000" algn="tl">
                    <a:srgbClr val="000000">
                      <a:alpha val="43137"/>
                    </a:srgbClr>
                  </a:outerShdw>
                </a:effectLst>
                <a:latin typeface="Book Antiqua" pitchFamily="18" charset="0"/>
              </a:rPr>
              <a:t>  </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Walking on the road to Emmaus (</a:t>
            </a:r>
            <a:r>
              <a:rPr lang="en-US" dirty="0" err="1" smtClean="0">
                <a:effectLst>
                  <a:outerShdw blurRad="38100" dist="38100" dir="2700000" algn="tl">
                    <a:srgbClr val="000000">
                      <a:alpha val="43137"/>
                    </a:srgbClr>
                  </a:outerShdw>
                </a:effectLst>
                <a:latin typeface="Book Antiqua" pitchFamily="18" charset="0"/>
              </a:rPr>
              <a:t>Lk</a:t>
            </a:r>
            <a:r>
              <a:rPr lang="en-US" dirty="0" smtClean="0">
                <a:effectLst>
                  <a:outerShdw blurRad="38100" dist="38100" dir="2700000" algn="tl">
                    <a:srgbClr val="000000">
                      <a:alpha val="43137"/>
                    </a:srgbClr>
                  </a:outerShdw>
                </a:effectLst>
                <a:latin typeface="Book Antiqua" pitchFamily="18" charset="0"/>
              </a:rPr>
              <a:t> 24:25-35)</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 Appearing to the disciples after the resurrection (</a:t>
            </a:r>
            <a:r>
              <a:rPr lang="en-US" dirty="0" err="1" smtClean="0">
                <a:effectLst>
                  <a:outerShdw blurRad="38100" dist="38100" dir="2700000" algn="tl">
                    <a:srgbClr val="000000">
                      <a:alpha val="43137"/>
                    </a:srgbClr>
                  </a:outerShdw>
                </a:effectLst>
                <a:latin typeface="Book Antiqua" pitchFamily="18" charset="0"/>
              </a:rPr>
              <a:t>Lk</a:t>
            </a:r>
            <a:r>
              <a:rPr lang="en-US" dirty="0" smtClean="0">
                <a:effectLst>
                  <a:outerShdw blurRad="38100" dist="38100" dir="2700000" algn="tl">
                    <a:srgbClr val="000000">
                      <a:alpha val="43137"/>
                    </a:srgbClr>
                  </a:outerShdw>
                </a:effectLst>
                <a:latin typeface="Book Antiqua" pitchFamily="18" charset="0"/>
              </a:rPr>
              <a:t> 24:44-49)</a:t>
            </a:r>
          </a:p>
          <a:p>
            <a:pPr lvl="1">
              <a:spcBef>
                <a:spcPts val="1200"/>
              </a:spcBef>
            </a:pPr>
            <a:endParaRPr lang="en-US" dirty="0" smtClean="0"/>
          </a:p>
          <a:p>
            <a:pPr lvl="2">
              <a:spcBef>
                <a:spcPts val="1200"/>
              </a:spcBef>
            </a:pPr>
            <a:endParaRPr lang="en-US" dirty="0" smtClean="0">
              <a:effectLst>
                <a:outerShdw blurRad="38100" dist="38100" dir="2700000" algn="tl">
                  <a:srgbClr val="000000">
                    <a:alpha val="43137"/>
                  </a:srgbClr>
                </a:outerShdw>
              </a:effectLst>
              <a:latin typeface="Book Antiqua" pitchFamily="18" charset="0"/>
            </a:endParaRPr>
          </a:p>
          <a:p>
            <a:pPr lvl="2">
              <a:spcBef>
                <a:spcPts val="1200"/>
              </a:spcBef>
            </a:pPr>
            <a:endParaRPr lang="en-US" dirty="0" smtClean="0">
              <a:effectLst>
                <a:outerShdw blurRad="38100" dist="38100" dir="2700000" algn="tl">
                  <a:srgbClr val="000000">
                    <a:alpha val="43137"/>
                  </a:srgbClr>
                </a:outerShdw>
              </a:effectLst>
              <a:latin typeface="Book Antiqua" pitchFamily="18" charset="0"/>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Outline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628650" lvl="1" indent="-457200">
              <a:spcBef>
                <a:spcPts val="1200"/>
              </a:spcBef>
              <a:buFont typeface="Wingdings" pitchFamily="2" charset="2"/>
              <a:buChar char="§"/>
            </a:pPr>
            <a:r>
              <a:rPr lang="en-US" sz="3600" dirty="0" smtClean="0">
                <a:effectLst>
                  <a:outerShdw blurRad="38100" dist="38100" dir="2700000" algn="tl">
                    <a:srgbClr val="000000">
                      <a:alpha val="43137"/>
                    </a:srgbClr>
                  </a:outerShdw>
                </a:effectLst>
                <a:latin typeface="Book Antiqua" pitchFamily="18" charset="0"/>
              </a:rPr>
              <a:t>PART I</a:t>
            </a:r>
          </a:p>
          <a:p>
            <a:pPr marL="1085850" lvl="3" indent="-457200">
              <a:spcBef>
                <a:spcPts val="1200"/>
              </a:spcBef>
              <a:buFont typeface="Wingdings" pitchFamily="2" charset="2"/>
              <a:buChar char="§"/>
            </a:pPr>
            <a:r>
              <a:rPr lang="en-US" sz="3200" dirty="0" smtClean="0">
                <a:effectLst>
                  <a:outerShdw blurRad="38100" dist="38100" dir="2700000" algn="tl">
                    <a:srgbClr val="000000">
                      <a:alpha val="43137"/>
                    </a:srgbClr>
                  </a:outerShdw>
                </a:effectLst>
                <a:latin typeface="Book Antiqua" pitchFamily="18" charset="0"/>
              </a:rPr>
              <a:t>Understanding of Ministry</a:t>
            </a:r>
          </a:p>
          <a:p>
            <a:pPr marL="1085850" lvl="3" indent="-457200">
              <a:spcBef>
                <a:spcPts val="1200"/>
              </a:spcBef>
              <a:buFont typeface="Wingdings" pitchFamily="2" charset="2"/>
              <a:buChar char="§"/>
            </a:pPr>
            <a:r>
              <a:rPr lang="en-US" sz="3200" dirty="0" smtClean="0">
                <a:effectLst>
                  <a:outerShdw blurRad="38100" dist="38100" dir="2700000" algn="tl">
                    <a:srgbClr val="000000">
                      <a:alpha val="43137"/>
                    </a:srgbClr>
                  </a:outerShdw>
                </a:effectLst>
                <a:latin typeface="Book Antiqua" pitchFamily="18" charset="0"/>
              </a:rPr>
              <a:t>Role of the Lector</a:t>
            </a:r>
          </a:p>
          <a:p>
            <a:pPr marL="1543050" lvl="4" indent="-457200">
              <a:spcBef>
                <a:spcPts val="1200"/>
              </a:spcBef>
              <a:buFont typeface="Courier New" pitchFamily="49" charset="0"/>
              <a:buChar char="o"/>
            </a:pPr>
            <a:r>
              <a:rPr lang="en-US" sz="2400" dirty="0" smtClean="0">
                <a:effectLst>
                  <a:outerShdw blurRad="38100" dist="38100" dir="2700000" algn="tl">
                    <a:srgbClr val="000000">
                      <a:alpha val="43137"/>
                    </a:srgbClr>
                  </a:outerShdw>
                </a:effectLst>
                <a:latin typeface="Book Antiqua" pitchFamily="18" charset="0"/>
              </a:rPr>
              <a:t>Theology &amp; Spirituality </a:t>
            </a:r>
          </a:p>
          <a:p>
            <a:pPr marL="1543050" lvl="4" indent="-457200">
              <a:spcBef>
                <a:spcPts val="1200"/>
              </a:spcBef>
              <a:buFont typeface="Courier New" pitchFamily="49" charset="0"/>
              <a:buChar char="o"/>
            </a:pPr>
            <a:r>
              <a:rPr lang="en-US" sz="2400" dirty="0" smtClean="0">
                <a:effectLst>
                  <a:outerShdw blurRad="38100" dist="38100" dir="2700000" algn="tl">
                    <a:srgbClr val="000000">
                      <a:alpha val="43137"/>
                    </a:srgbClr>
                  </a:outerShdw>
                </a:effectLst>
                <a:latin typeface="Book Antiqua" pitchFamily="18" charset="0"/>
              </a:rPr>
              <a:t>History of the Ministry</a:t>
            </a:r>
          </a:p>
          <a:p>
            <a:pPr marL="1543050" lvl="4" indent="-457200">
              <a:spcBef>
                <a:spcPts val="1200"/>
              </a:spcBef>
              <a:buFont typeface="Courier New" pitchFamily="49" charset="0"/>
              <a:buChar char="o"/>
            </a:pPr>
            <a:r>
              <a:rPr lang="en-US" sz="2400" dirty="0" smtClean="0">
                <a:effectLst>
                  <a:outerShdw blurRad="38100" dist="38100" dir="2700000" algn="tl">
                    <a:srgbClr val="000000">
                      <a:alpha val="43137"/>
                    </a:srgbClr>
                  </a:outerShdw>
                </a:effectLst>
                <a:latin typeface="Book Antiqua" pitchFamily="18" charset="0"/>
              </a:rPr>
              <a:t>Development of the Lectionary</a:t>
            </a:r>
          </a:p>
          <a:p>
            <a:pPr marL="1085850" lvl="3" indent="-457200">
              <a:spcBef>
                <a:spcPts val="1200"/>
              </a:spcBef>
              <a:buFont typeface="Wingdings" pitchFamily="2" charset="2"/>
              <a:buChar char="§"/>
            </a:pPr>
            <a:r>
              <a:rPr lang="en-US" sz="3200" dirty="0" smtClean="0">
                <a:effectLst>
                  <a:outerShdw blurRad="38100" dist="38100" dir="2700000" algn="tl">
                    <a:srgbClr val="000000">
                      <a:alpha val="43137"/>
                    </a:srgbClr>
                  </a:outerShdw>
                </a:effectLst>
                <a:latin typeface="Book Antiqua" pitchFamily="18" charset="0"/>
              </a:rPr>
              <a:t>Requirements of the Lector</a:t>
            </a:r>
          </a:p>
          <a:p>
            <a:pPr marL="628650" lvl="1" indent="-457200"/>
            <a:endParaRPr lang="en-US" dirty="0">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Theology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dirty="0" smtClean="0">
                <a:effectLst>
                  <a:outerShdw blurRad="38100" dist="38100" dir="2700000" algn="tl">
                    <a:srgbClr val="000000">
                      <a:alpha val="43137"/>
                    </a:srgbClr>
                  </a:outerShdw>
                </a:effectLst>
                <a:latin typeface="Book Antiqua" pitchFamily="18" charset="0"/>
              </a:rPr>
              <a:t>Jesus as a lector and homilist</a:t>
            </a:r>
          </a:p>
          <a:p>
            <a:pPr lvl="1">
              <a:spcBef>
                <a:spcPts val="1200"/>
              </a:spcBef>
            </a:pPr>
            <a:r>
              <a:rPr lang="en-US" i="1" dirty="0" smtClean="0">
                <a:effectLst>
                  <a:outerShdw blurRad="38100" dist="38100" dir="2700000" algn="tl">
                    <a:srgbClr val="000000">
                      <a:alpha val="43137"/>
                    </a:srgbClr>
                  </a:outerShdw>
                </a:effectLst>
                <a:latin typeface="Book Antiqua" pitchFamily="18" charset="0"/>
              </a:rPr>
              <a:t>Lectionary for Mass # 3:</a:t>
            </a:r>
          </a:p>
          <a:p>
            <a:pPr lvl="2">
              <a:spcBef>
                <a:spcPts val="1200"/>
              </a:spcBef>
            </a:pPr>
            <a:r>
              <a:rPr lang="en-US" dirty="0" smtClean="0">
                <a:effectLst>
                  <a:outerShdw blurRad="38100" dist="38100" dir="2700000" algn="tl">
                    <a:srgbClr val="000000">
                      <a:alpha val="43137"/>
                    </a:srgbClr>
                  </a:outerShdw>
                </a:effectLst>
                <a:latin typeface="Book Antiqua" pitchFamily="18" charset="0"/>
              </a:rPr>
              <a:t>“Thus in the Liturgy the Church faithfully adheres to the way Christ himself read and explained the Sacred Scriptures, beginning with the “today” of his coming forward in the synagogue and urging all to search the Scriptures.”</a:t>
            </a:r>
            <a:endParaRPr lang="en-US" i="1" dirty="0" smtClean="0">
              <a:effectLst>
                <a:outerShdw blurRad="38100" dist="38100" dir="2700000" algn="tl">
                  <a:srgbClr val="000000">
                    <a:alpha val="43137"/>
                  </a:srgbClr>
                </a:outerShdw>
              </a:effectLst>
              <a:latin typeface="Book Antiqua" pitchFamily="18" charset="0"/>
            </a:endParaRPr>
          </a:p>
          <a:p>
            <a:pPr lvl="1">
              <a:spcBef>
                <a:spcPts val="1200"/>
              </a:spcBef>
            </a:pPr>
            <a:endParaRPr lang="en-US" dirty="0" smtClean="0"/>
          </a:p>
          <a:p>
            <a:pPr lvl="2">
              <a:spcBef>
                <a:spcPts val="1200"/>
              </a:spcBef>
            </a:pPr>
            <a:endParaRPr lang="en-US" dirty="0" smtClean="0">
              <a:effectLst>
                <a:outerShdw blurRad="38100" dist="38100" dir="2700000" algn="tl">
                  <a:srgbClr val="000000">
                    <a:alpha val="43137"/>
                  </a:srgbClr>
                </a:outerShdw>
              </a:effectLst>
              <a:latin typeface="Book Antiqua" pitchFamily="18" charset="0"/>
            </a:endParaRPr>
          </a:p>
          <a:p>
            <a:pPr lvl="2">
              <a:spcBef>
                <a:spcPts val="1200"/>
              </a:spcBef>
            </a:pPr>
            <a:endParaRPr lang="en-US" dirty="0" smtClean="0">
              <a:effectLst>
                <a:outerShdw blurRad="38100" dist="38100" dir="2700000" algn="tl">
                  <a:srgbClr val="000000">
                    <a:alpha val="43137"/>
                  </a:srgbClr>
                </a:outerShdw>
              </a:effectLst>
              <a:latin typeface="Book Antiqua" pitchFamily="18" charset="0"/>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Theology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dirty="0" smtClean="0">
                <a:effectLst>
                  <a:outerShdw blurRad="38100" dist="38100" dir="2700000" algn="tl">
                    <a:srgbClr val="000000">
                      <a:alpha val="43137"/>
                    </a:srgbClr>
                  </a:outerShdw>
                </a:effectLst>
                <a:latin typeface="Book Antiqua" pitchFamily="18" charset="0"/>
              </a:rPr>
              <a:t>The Word of God—2 meanings</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Christ is the </a:t>
            </a:r>
            <a:r>
              <a:rPr lang="en-US" i="1" u="sng" dirty="0" smtClean="0">
                <a:effectLst>
                  <a:outerShdw blurRad="38100" dist="38100" dir="2700000" algn="tl">
                    <a:srgbClr val="000000">
                      <a:alpha val="43137"/>
                    </a:srgbClr>
                  </a:outerShdw>
                </a:effectLst>
                <a:latin typeface="Book Antiqua" pitchFamily="18" charset="0"/>
              </a:rPr>
              <a:t>W</a:t>
            </a:r>
            <a:r>
              <a:rPr lang="en-US" i="1" dirty="0" smtClean="0">
                <a:effectLst>
                  <a:outerShdw blurRad="38100" dist="38100" dir="2700000" algn="tl">
                    <a:srgbClr val="000000">
                      <a:alpha val="43137"/>
                    </a:srgbClr>
                  </a:outerShdw>
                </a:effectLst>
                <a:latin typeface="Book Antiqua" pitchFamily="18" charset="0"/>
              </a:rPr>
              <a:t>ord</a:t>
            </a:r>
            <a:r>
              <a:rPr lang="en-US" dirty="0" smtClean="0">
                <a:effectLst>
                  <a:outerShdw blurRad="38100" dist="38100" dir="2700000" algn="tl">
                    <a:srgbClr val="000000">
                      <a:alpha val="43137"/>
                    </a:srgbClr>
                  </a:outerShdw>
                </a:effectLst>
                <a:latin typeface="Book Antiqua" pitchFamily="18" charset="0"/>
              </a:rPr>
              <a:t> or </a:t>
            </a:r>
            <a:r>
              <a:rPr lang="en-US" i="1" dirty="0" smtClean="0">
                <a:effectLst>
                  <a:outerShdw blurRad="38100" dist="38100" dir="2700000" algn="tl">
                    <a:srgbClr val="000000">
                      <a:alpha val="43137"/>
                    </a:srgbClr>
                  </a:outerShdw>
                </a:effectLst>
                <a:latin typeface="Book Antiqua" pitchFamily="18" charset="0"/>
              </a:rPr>
              <a:t>Logos</a:t>
            </a:r>
            <a:r>
              <a:rPr lang="en-US" dirty="0" smtClean="0">
                <a:effectLst>
                  <a:outerShdw blurRad="38100" dist="38100" dir="2700000" algn="tl">
                    <a:srgbClr val="000000">
                      <a:alpha val="43137"/>
                    </a:srgbClr>
                  </a:outerShdw>
                </a:effectLst>
                <a:latin typeface="Book Antiqua" pitchFamily="18" charset="0"/>
              </a:rPr>
              <a:t> </a:t>
            </a:r>
          </a:p>
          <a:p>
            <a:pPr lvl="2">
              <a:spcBef>
                <a:spcPts val="1200"/>
              </a:spcBef>
            </a:pPr>
            <a:r>
              <a:rPr lang="en-US" dirty="0" smtClean="0">
                <a:effectLst>
                  <a:outerShdw blurRad="38100" dist="38100" dir="2700000" algn="tl">
                    <a:srgbClr val="000000">
                      <a:alpha val="43137"/>
                    </a:srgbClr>
                  </a:outerShdw>
                </a:effectLst>
                <a:latin typeface="Book Antiqua" pitchFamily="18" charset="0"/>
              </a:rPr>
              <a:t>John 1:1-18: “In the beginning was the Word…”</a:t>
            </a:r>
          </a:p>
          <a:p>
            <a:pPr lvl="2">
              <a:spcBef>
                <a:spcPts val="1200"/>
              </a:spcBef>
            </a:pPr>
            <a:r>
              <a:rPr lang="en-US" dirty="0" smtClean="0">
                <a:effectLst>
                  <a:outerShdw blurRad="38100" dist="38100" dir="2700000" algn="tl">
                    <a:srgbClr val="000000">
                      <a:alpha val="43137"/>
                    </a:srgbClr>
                  </a:outerShdw>
                </a:effectLst>
                <a:latin typeface="Book Antiqua" pitchFamily="18" charset="0"/>
              </a:rPr>
              <a:t>The Word of the Father gives form and shape to all creation—“God, who creates and conserves all things by his Word, provides men with constant evidence of himself in created realities” </a:t>
            </a:r>
            <a:r>
              <a:rPr lang="en-US" i="1" dirty="0" smtClean="0">
                <a:effectLst>
                  <a:outerShdw blurRad="38100" dist="38100" dir="2700000" algn="tl">
                    <a:srgbClr val="000000">
                      <a:alpha val="43137"/>
                    </a:srgbClr>
                  </a:outerShdw>
                </a:effectLst>
                <a:latin typeface="Book Antiqua" pitchFamily="18" charset="0"/>
              </a:rPr>
              <a:t>CCC</a:t>
            </a:r>
            <a:r>
              <a:rPr lang="en-US" dirty="0" smtClean="0">
                <a:effectLst>
                  <a:outerShdw blurRad="38100" dist="38100" dir="2700000" algn="tl">
                    <a:srgbClr val="000000">
                      <a:alpha val="43137"/>
                    </a:srgbClr>
                  </a:outerShdw>
                </a:effectLst>
                <a:latin typeface="Book Antiqua" pitchFamily="18" charset="0"/>
              </a:rPr>
              <a:t> #54. </a:t>
            </a:r>
          </a:p>
          <a:p>
            <a:pPr lvl="2">
              <a:spcBef>
                <a:spcPts val="1200"/>
              </a:spcBef>
            </a:pPr>
            <a:r>
              <a:rPr lang="en-US" dirty="0" smtClean="0">
                <a:effectLst>
                  <a:outerShdw blurRad="38100" dist="38100" dir="2700000" algn="tl">
                    <a:srgbClr val="000000">
                      <a:alpha val="43137"/>
                    </a:srgbClr>
                  </a:outerShdw>
                </a:effectLst>
                <a:latin typeface="Book Antiqua" pitchFamily="18" charset="0"/>
              </a:rPr>
              <a:t>All creation is knowable, has order and logic</a:t>
            </a:r>
          </a:p>
          <a:p>
            <a:pPr lvl="2">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lvl="1">
              <a:spcBef>
                <a:spcPts val="1200"/>
              </a:spcBef>
            </a:pPr>
            <a:endParaRPr lang="en-US" dirty="0" smtClean="0"/>
          </a:p>
          <a:p>
            <a:pPr lvl="2">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lvl="2">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Theology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dirty="0" smtClean="0">
                <a:effectLst>
                  <a:outerShdw blurRad="38100" dist="38100" dir="2700000" algn="tl">
                    <a:srgbClr val="000000">
                      <a:alpha val="43137"/>
                    </a:srgbClr>
                  </a:outerShdw>
                </a:effectLst>
                <a:latin typeface="Book Antiqua" pitchFamily="18" charset="0"/>
              </a:rPr>
              <a:t>The Word of the Lord—2 meanings</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“The </a:t>
            </a:r>
            <a:r>
              <a:rPr lang="en-US" u="sng" dirty="0" smtClean="0">
                <a:effectLst>
                  <a:outerShdw blurRad="38100" dist="38100" dir="2700000" algn="tl">
                    <a:srgbClr val="000000">
                      <a:alpha val="43137"/>
                    </a:srgbClr>
                  </a:outerShdw>
                </a:effectLst>
                <a:latin typeface="Book Antiqua" pitchFamily="18" charset="0"/>
              </a:rPr>
              <a:t>w</a:t>
            </a:r>
            <a:r>
              <a:rPr lang="en-US" dirty="0" smtClean="0">
                <a:effectLst>
                  <a:outerShdw blurRad="38100" dist="38100" dir="2700000" algn="tl">
                    <a:srgbClr val="000000">
                      <a:alpha val="43137"/>
                    </a:srgbClr>
                  </a:outerShdw>
                </a:effectLst>
                <a:latin typeface="Book Antiqua" pitchFamily="18" charset="0"/>
              </a:rPr>
              <a:t>ord of the Lord.”</a:t>
            </a:r>
          </a:p>
          <a:p>
            <a:pPr lvl="2">
              <a:spcBef>
                <a:spcPts val="1200"/>
              </a:spcBef>
            </a:pPr>
            <a:r>
              <a:rPr lang="en-US" dirty="0" smtClean="0">
                <a:effectLst>
                  <a:outerShdw blurRad="38100" dist="38100" dir="2700000" algn="tl">
                    <a:srgbClr val="000000">
                      <a:alpha val="43137"/>
                    </a:srgbClr>
                  </a:outerShdw>
                </a:effectLst>
                <a:latin typeface="Book Antiqua" pitchFamily="18" charset="0"/>
              </a:rPr>
              <a:t>Sums up all the words of God since Christ is the center and fullness of Scripture</a:t>
            </a:r>
          </a:p>
          <a:p>
            <a:pPr lvl="3">
              <a:spcBef>
                <a:spcPts val="1200"/>
              </a:spcBef>
            </a:pPr>
            <a:r>
              <a:rPr lang="en-US" dirty="0" smtClean="0">
                <a:effectLst>
                  <a:outerShdw blurRad="38100" dist="38100" dir="2700000" algn="tl">
                    <a:srgbClr val="000000">
                      <a:alpha val="43137"/>
                    </a:srgbClr>
                  </a:outerShdw>
                </a:effectLst>
                <a:latin typeface="Book Antiqua" pitchFamily="18" charset="0"/>
              </a:rPr>
              <a:t>“Christ, the Son of God made man, is the Father’s one, perfect, and unsurpassable Word.  In him, he has said everything; there will be no other word than this one” </a:t>
            </a:r>
            <a:r>
              <a:rPr lang="en-US" i="1" dirty="0" smtClean="0">
                <a:effectLst>
                  <a:outerShdw blurRad="38100" dist="38100" dir="2700000" algn="tl">
                    <a:srgbClr val="000000">
                      <a:alpha val="43137"/>
                    </a:srgbClr>
                  </a:outerShdw>
                </a:effectLst>
                <a:latin typeface="Book Antiqua" pitchFamily="18" charset="0"/>
              </a:rPr>
              <a:t>CCC</a:t>
            </a:r>
            <a:r>
              <a:rPr lang="en-US" dirty="0" smtClean="0">
                <a:effectLst>
                  <a:outerShdw blurRad="38100" dist="38100" dir="2700000" algn="tl">
                    <a:srgbClr val="000000">
                      <a:alpha val="43137"/>
                    </a:srgbClr>
                  </a:outerShdw>
                </a:effectLst>
                <a:latin typeface="Book Antiqua" pitchFamily="18" charset="0"/>
              </a:rPr>
              <a:t> #65. </a:t>
            </a:r>
          </a:p>
          <a:p>
            <a:pPr lvl="2">
              <a:spcBef>
                <a:spcPts val="1200"/>
              </a:spcBef>
            </a:pPr>
            <a:r>
              <a:rPr lang="en-US" dirty="0" smtClean="0">
                <a:effectLst>
                  <a:outerShdw blurRad="38100" dist="38100" dir="2700000" algn="tl">
                    <a:srgbClr val="000000">
                      <a:alpha val="43137"/>
                    </a:srgbClr>
                  </a:outerShdw>
                </a:effectLst>
                <a:latin typeface="Book Antiqua" pitchFamily="18" charset="0"/>
              </a:rPr>
              <a:t>Association between words proclaimed and all of salvation history fulfilled in Christ</a:t>
            </a:r>
          </a:p>
          <a:p>
            <a:pPr lvl="2">
              <a:spcBef>
                <a:spcPts val="1200"/>
              </a:spcBef>
              <a:buNone/>
            </a:pPr>
            <a:endParaRPr lang="en-US" dirty="0" smtClean="0">
              <a:effectLst>
                <a:outerShdw blurRad="38100" dist="38100" dir="2700000" algn="tl">
                  <a:srgbClr val="000000">
                    <a:alpha val="43137"/>
                  </a:srgbClr>
                </a:outerShdw>
              </a:effectLst>
              <a:latin typeface="Book Antiqua" pitchFamily="18" charset="0"/>
            </a:endParaRPr>
          </a:p>
          <a:p>
            <a:pPr lvl="1">
              <a:spcBef>
                <a:spcPts val="1200"/>
              </a:spcBef>
            </a:pPr>
            <a:endParaRPr lang="en-US" dirty="0" smtClean="0"/>
          </a:p>
          <a:p>
            <a:pPr lvl="2">
              <a:spcBef>
                <a:spcPts val="1200"/>
              </a:spcBef>
            </a:pPr>
            <a:endParaRPr lang="en-US" dirty="0" smtClean="0">
              <a:effectLst>
                <a:outerShdw blurRad="38100" dist="38100" dir="2700000" algn="tl">
                  <a:srgbClr val="000000">
                    <a:alpha val="43137"/>
                  </a:srgbClr>
                </a:outerShdw>
              </a:effectLst>
              <a:latin typeface="Book Antiqua" pitchFamily="18" charset="0"/>
            </a:endParaRPr>
          </a:p>
          <a:p>
            <a:pPr lvl="2">
              <a:spcBef>
                <a:spcPts val="1200"/>
              </a:spcBef>
            </a:pPr>
            <a:endParaRPr lang="en-US" dirty="0" smtClean="0">
              <a:effectLst>
                <a:outerShdw blurRad="38100" dist="38100" dir="2700000" algn="tl">
                  <a:srgbClr val="000000">
                    <a:alpha val="43137"/>
                  </a:srgbClr>
                </a:outerShdw>
              </a:effectLst>
              <a:latin typeface="Book Antiqua" pitchFamily="18" charset="0"/>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Theology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lnSpcReduction="10000"/>
          </a:bodyPr>
          <a:lstStyle/>
          <a:p>
            <a:pPr>
              <a:spcBef>
                <a:spcPts val="1200"/>
              </a:spcBef>
            </a:pPr>
            <a:r>
              <a:rPr lang="en-US" dirty="0" smtClean="0">
                <a:effectLst>
                  <a:outerShdw blurRad="38100" dist="38100" dir="2700000" algn="tl">
                    <a:srgbClr val="000000">
                      <a:alpha val="43137"/>
                    </a:srgbClr>
                  </a:outerShdw>
                </a:effectLst>
                <a:latin typeface="Book Antiqua" pitchFamily="18" charset="0"/>
              </a:rPr>
              <a:t>The Word of the Lord</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“The word of the Lord.”</a:t>
            </a:r>
          </a:p>
          <a:p>
            <a:pPr lvl="2">
              <a:spcBef>
                <a:spcPts val="1200"/>
              </a:spcBef>
            </a:pPr>
            <a:r>
              <a:rPr lang="en-US" dirty="0" smtClean="0">
                <a:effectLst>
                  <a:outerShdw blurRad="38100" dist="38100" dir="2700000" algn="tl">
                    <a:srgbClr val="000000">
                      <a:alpha val="43137"/>
                    </a:srgbClr>
                  </a:outerShdw>
                </a:effectLst>
                <a:latin typeface="Book Antiqua" pitchFamily="18" charset="0"/>
              </a:rPr>
              <a:t>Connection between Liturgy of the Word and Liturgy of the Eucharist forming one act of worship</a:t>
            </a:r>
          </a:p>
          <a:p>
            <a:pPr lvl="3">
              <a:spcBef>
                <a:spcPts val="1200"/>
              </a:spcBef>
            </a:pPr>
            <a:r>
              <a:rPr lang="en-US" dirty="0" smtClean="0">
                <a:effectLst>
                  <a:outerShdw blurRad="38100" dist="38100" dir="2700000" algn="tl">
                    <a:srgbClr val="000000">
                      <a:alpha val="43137"/>
                    </a:srgbClr>
                  </a:outerShdw>
                </a:effectLst>
                <a:latin typeface="Book Antiqua" pitchFamily="18" charset="0"/>
              </a:rPr>
              <a:t>Memorializing past events (anamnesis)</a:t>
            </a:r>
          </a:p>
          <a:p>
            <a:pPr lvl="3">
              <a:spcBef>
                <a:spcPts val="1200"/>
              </a:spcBef>
            </a:pPr>
            <a:r>
              <a:rPr lang="en-US" dirty="0" smtClean="0">
                <a:effectLst>
                  <a:outerShdw blurRad="38100" dist="38100" dir="2700000" algn="tl">
                    <a:srgbClr val="000000">
                      <a:alpha val="43137"/>
                    </a:srgbClr>
                  </a:outerShdw>
                </a:effectLst>
                <a:latin typeface="Book Antiqua" pitchFamily="18" charset="0"/>
              </a:rPr>
              <a:t>Nourished in wisdom and holiness now</a:t>
            </a:r>
          </a:p>
          <a:p>
            <a:pPr lvl="3">
              <a:spcBef>
                <a:spcPts val="1200"/>
              </a:spcBef>
            </a:pPr>
            <a:r>
              <a:rPr lang="en-US" dirty="0" smtClean="0">
                <a:effectLst>
                  <a:outerShdw blurRad="38100" dist="38100" dir="2700000" algn="tl">
                    <a:srgbClr val="000000">
                      <a:alpha val="43137"/>
                    </a:srgbClr>
                  </a:outerShdw>
                </a:effectLst>
                <a:latin typeface="Book Antiqua" pitchFamily="18" charset="0"/>
              </a:rPr>
              <a:t>Looking forward to what is to come.</a:t>
            </a:r>
          </a:p>
          <a:p>
            <a:pPr lvl="2">
              <a:spcBef>
                <a:spcPts val="1200"/>
              </a:spcBef>
            </a:pPr>
            <a:r>
              <a:rPr lang="en-US" dirty="0" smtClean="0">
                <a:effectLst>
                  <a:outerShdw blurRad="38100" dist="38100" dir="2700000" algn="tl">
                    <a:srgbClr val="000000">
                      <a:alpha val="43137"/>
                    </a:srgbClr>
                  </a:outerShdw>
                </a:effectLst>
                <a:latin typeface="Book Antiqua" pitchFamily="18" charset="0"/>
              </a:rPr>
              <a:t>It is Christ himself who speaks when the Holy Scriptures are read in the Church, but he is present especially under the Eucharistic elements (</a:t>
            </a:r>
            <a:r>
              <a:rPr lang="en-US" i="1" dirty="0" smtClean="0">
                <a:effectLst>
                  <a:outerShdw blurRad="38100" dist="38100" dir="2700000" algn="tl">
                    <a:srgbClr val="000000">
                      <a:alpha val="43137"/>
                    </a:srgbClr>
                  </a:outerShdw>
                </a:effectLst>
                <a:latin typeface="Book Antiqua" pitchFamily="18" charset="0"/>
              </a:rPr>
              <a:t>Constitution on the Sacred Liturgy </a:t>
            </a:r>
            <a:r>
              <a:rPr lang="en-US" dirty="0" smtClean="0">
                <a:effectLst>
                  <a:outerShdw blurRad="38100" dist="38100" dir="2700000" algn="tl">
                    <a:srgbClr val="000000">
                      <a:alpha val="43137"/>
                    </a:srgbClr>
                  </a:outerShdw>
                </a:effectLst>
                <a:latin typeface="Book Antiqua" pitchFamily="18" charset="0"/>
              </a:rPr>
              <a:t>7)</a:t>
            </a:r>
          </a:p>
          <a:p>
            <a:pPr lvl="2">
              <a:spcBef>
                <a:spcPts val="1200"/>
              </a:spcBef>
              <a:buNone/>
            </a:pPr>
            <a:endParaRPr lang="en-US" dirty="0" smtClean="0">
              <a:effectLst>
                <a:outerShdw blurRad="38100" dist="38100" dir="2700000" algn="tl">
                  <a:srgbClr val="000000">
                    <a:alpha val="43137"/>
                  </a:srgbClr>
                </a:outerShdw>
              </a:effectLst>
              <a:latin typeface="Book Antiqua" pitchFamily="18" charset="0"/>
            </a:endParaRPr>
          </a:p>
          <a:p>
            <a:pPr lvl="1">
              <a:spcBef>
                <a:spcPts val="1200"/>
              </a:spcBef>
            </a:pPr>
            <a:endParaRPr lang="en-US" dirty="0" smtClean="0"/>
          </a:p>
          <a:p>
            <a:pPr lvl="2">
              <a:spcBef>
                <a:spcPts val="1200"/>
              </a:spcBef>
            </a:pPr>
            <a:endParaRPr lang="en-US" dirty="0" smtClean="0">
              <a:effectLst>
                <a:outerShdw blurRad="38100" dist="38100" dir="2700000" algn="tl">
                  <a:srgbClr val="000000">
                    <a:alpha val="43137"/>
                  </a:srgbClr>
                </a:outerShdw>
              </a:effectLst>
              <a:latin typeface="Book Antiqua" pitchFamily="18" charset="0"/>
            </a:endParaRPr>
          </a:p>
          <a:p>
            <a:pPr lvl="2">
              <a:spcBef>
                <a:spcPts val="1200"/>
              </a:spcBef>
            </a:pPr>
            <a:endParaRPr lang="en-US" dirty="0" smtClean="0">
              <a:effectLst>
                <a:outerShdw blurRad="38100" dist="38100" dir="2700000" algn="tl">
                  <a:srgbClr val="000000">
                    <a:alpha val="43137"/>
                  </a:srgbClr>
                </a:outerShdw>
              </a:effectLst>
              <a:latin typeface="Book Antiqua" pitchFamily="18" charset="0"/>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Theology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lnSpcReduction="10000"/>
          </a:bodyPr>
          <a:lstStyle/>
          <a:p>
            <a:pPr>
              <a:spcBef>
                <a:spcPts val="1200"/>
              </a:spcBef>
            </a:pPr>
            <a:r>
              <a:rPr lang="en-US" dirty="0" smtClean="0">
                <a:effectLst>
                  <a:outerShdw blurRad="38100" dist="38100" dir="2700000" algn="tl">
                    <a:srgbClr val="000000">
                      <a:alpha val="43137"/>
                    </a:srgbClr>
                  </a:outerShdw>
                </a:effectLst>
                <a:latin typeface="Book Antiqua" pitchFamily="18" charset="0"/>
              </a:rPr>
              <a:t>Giving life to the printed words of Scripture</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The “</a:t>
            </a:r>
            <a:r>
              <a:rPr lang="en-US" dirty="0" err="1" smtClean="0">
                <a:effectLst>
                  <a:outerShdw blurRad="38100" dist="38100" dir="2700000" algn="tl">
                    <a:srgbClr val="000000">
                      <a:alpha val="43137"/>
                    </a:srgbClr>
                  </a:outerShdw>
                </a:effectLst>
                <a:latin typeface="Book Antiqua" pitchFamily="18" charset="0"/>
              </a:rPr>
              <a:t>sacramentality</a:t>
            </a:r>
            <a:r>
              <a:rPr lang="en-US" dirty="0" smtClean="0">
                <a:effectLst>
                  <a:outerShdw blurRad="38100" dist="38100" dir="2700000" algn="tl">
                    <a:srgbClr val="000000">
                      <a:alpha val="43137"/>
                    </a:srgbClr>
                  </a:outerShdw>
                </a:effectLst>
                <a:latin typeface="Book Antiqua" pitchFamily="18" charset="0"/>
              </a:rPr>
              <a:t>” of the words</a:t>
            </a:r>
          </a:p>
          <a:p>
            <a:pPr lvl="2">
              <a:spcBef>
                <a:spcPts val="1200"/>
              </a:spcBef>
            </a:pPr>
            <a:r>
              <a:rPr lang="en-US" dirty="0" smtClean="0">
                <a:effectLst>
                  <a:outerShdw blurRad="38100" dist="38100" dir="2700000" algn="tl">
                    <a:srgbClr val="000000">
                      <a:alpha val="43137"/>
                    </a:srgbClr>
                  </a:outerShdw>
                </a:effectLst>
                <a:latin typeface="Book Antiqua" pitchFamily="18" charset="0"/>
              </a:rPr>
              <a:t>Outward sign of an inward reality</a:t>
            </a:r>
          </a:p>
          <a:p>
            <a:pPr lvl="2">
              <a:spcBef>
                <a:spcPts val="1200"/>
              </a:spcBef>
            </a:pPr>
            <a:r>
              <a:rPr lang="en-US" dirty="0" smtClean="0">
                <a:effectLst>
                  <a:outerShdw blurRad="38100" dist="38100" dir="2700000" algn="tl">
                    <a:srgbClr val="000000">
                      <a:alpha val="43137"/>
                    </a:srgbClr>
                  </a:outerShdw>
                </a:effectLst>
                <a:latin typeface="Book Antiqua" pitchFamily="18" charset="0"/>
              </a:rPr>
              <a:t>Word goes forth from the reader</a:t>
            </a:r>
          </a:p>
          <a:p>
            <a:pPr lvl="2">
              <a:spcBef>
                <a:spcPts val="1200"/>
              </a:spcBef>
            </a:pPr>
            <a:r>
              <a:rPr lang="en-US" dirty="0" smtClean="0">
                <a:effectLst>
                  <a:outerShdw blurRad="38100" dist="38100" dir="2700000" algn="tl">
                    <a:srgbClr val="000000">
                      <a:alpha val="43137"/>
                    </a:srgbClr>
                  </a:outerShdw>
                </a:effectLst>
                <a:latin typeface="Book Antiqua" pitchFamily="18" charset="0"/>
              </a:rPr>
              <a:t>Fulfilled in the hearing of the assembly</a:t>
            </a:r>
            <a:endParaRPr lang="en-US" dirty="0">
              <a:effectLst>
                <a:outerShdw blurRad="38100" dist="38100" dir="2700000" algn="tl">
                  <a:srgbClr val="000000">
                    <a:alpha val="43137"/>
                  </a:srgbClr>
                </a:outerShdw>
              </a:effectLst>
              <a:latin typeface="Book Antiqua" pitchFamily="18" charset="0"/>
            </a:endParaRPr>
          </a:p>
          <a:p>
            <a:pPr lvl="3">
              <a:spcBef>
                <a:spcPts val="1200"/>
              </a:spcBef>
            </a:pPr>
            <a:r>
              <a:rPr lang="en-US" dirty="0" smtClean="0">
                <a:effectLst>
                  <a:outerShdw blurRad="38100" dist="38100" dir="2700000" algn="tl">
                    <a:srgbClr val="000000">
                      <a:alpha val="43137"/>
                    </a:srgbClr>
                  </a:outerShdw>
                </a:effectLst>
                <a:latin typeface="Book Antiqua" pitchFamily="18" charset="0"/>
              </a:rPr>
              <a:t>“Today this scripture passage is fulfilled in your hearing” </a:t>
            </a:r>
            <a:r>
              <a:rPr lang="en-US" dirty="0" err="1" smtClean="0">
                <a:effectLst>
                  <a:outerShdw blurRad="38100" dist="38100" dir="2700000" algn="tl">
                    <a:srgbClr val="000000">
                      <a:alpha val="43137"/>
                    </a:srgbClr>
                  </a:outerShdw>
                </a:effectLst>
                <a:latin typeface="Book Antiqua" pitchFamily="18" charset="0"/>
              </a:rPr>
              <a:t>Lk</a:t>
            </a:r>
            <a:r>
              <a:rPr lang="en-US" dirty="0" smtClean="0">
                <a:effectLst>
                  <a:outerShdw blurRad="38100" dist="38100" dir="2700000" algn="tl">
                    <a:srgbClr val="000000">
                      <a:alpha val="43137"/>
                    </a:srgbClr>
                  </a:outerShdw>
                </a:effectLst>
                <a:latin typeface="Book Antiqua" pitchFamily="18" charset="0"/>
              </a:rPr>
              <a:t> 4:21).</a:t>
            </a:r>
          </a:p>
          <a:p>
            <a:pPr lvl="2">
              <a:spcBef>
                <a:spcPts val="1200"/>
              </a:spcBef>
            </a:pPr>
            <a:r>
              <a:rPr lang="en-US" dirty="0" smtClean="0">
                <a:effectLst>
                  <a:outerShdw blurRad="38100" dist="38100" dir="2700000" algn="tl">
                    <a:srgbClr val="000000">
                      <a:alpha val="43137"/>
                    </a:srgbClr>
                  </a:outerShdw>
                </a:effectLst>
                <a:latin typeface="Book Antiqua" pitchFamily="18" charset="0"/>
              </a:rPr>
              <a:t>Achieves the sanctification of the faithful:</a:t>
            </a:r>
          </a:p>
          <a:p>
            <a:pPr lvl="3">
              <a:spcBef>
                <a:spcPts val="1200"/>
              </a:spcBef>
            </a:pPr>
            <a:r>
              <a:rPr lang="en-US" dirty="0" smtClean="0">
                <a:effectLst>
                  <a:outerShdw blurRad="38100" dist="38100" dir="2700000" algn="tl">
                    <a:srgbClr val="000000">
                      <a:alpha val="43137"/>
                    </a:srgbClr>
                  </a:outerShdw>
                </a:effectLst>
                <a:latin typeface="Book Antiqua" pitchFamily="18" charset="0"/>
              </a:rPr>
              <a:t>“Always, however, Christ is present in his word, as he carries out the mystery of salvation, he sanctifies humanity and offers the Father perfect worship” (</a:t>
            </a:r>
            <a:r>
              <a:rPr lang="en-US" i="1" dirty="0" smtClean="0">
                <a:effectLst>
                  <a:outerShdw blurRad="38100" dist="38100" dir="2700000" algn="tl">
                    <a:srgbClr val="000000">
                      <a:alpha val="43137"/>
                    </a:srgbClr>
                  </a:outerShdw>
                </a:effectLst>
                <a:latin typeface="Book Antiqua" pitchFamily="18" charset="0"/>
              </a:rPr>
              <a:t>Lectionary for Mass </a:t>
            </a:r>
            <a:r>
              <a:rPr lang="en-US" dirty="0" smtClean="0">
                <a:effectLst>
                  <a:outerShdw blurRad="38100" dist="38100" dir="2700000" algn="tl">
                    <a:srgbClr val="000000">
                      <a:alpha val="43137"/>
                    </a:srgbClr>
                  </a:outerShdw>
                </a:effectLst>
                <a:latin typeface="Book Antiqua" pitchFamily="18" charset="0"/>
              </a:rPr>
              <a:t>#4).  </a:t>
            </a:r>
          </a:p>
          <a:p>
            <a:pPr lvl="2">
              <a:spcBef>
                <a:spcPts val="1200"/>
              </a:spcBef>
              <a:buNone/>
            </a:pPr>
            <a:endParaRPr lang="en-US" dirty="0" smtClean="0">
              <a:effectLst>
                <a:outerShdw blurRad="38100" dist="38100" dir="2700000" algn="tl">
                  <a:srgbClr val="000000">
                    <a:alpha val="43137"/>
                  </a:srgbClr>
                </a:outerShdw>
              </a:effectLst>
              <a:latin typeface="Book Antiqua" pitchFamily="18" charset="0"/>
            </a:endParaRPr>
          </a:p>
          <a:p>
            <a:pPr lvl="1">
              <a:spcBef>
                <a:spcPts val="1200"/>
              </a:spcBef>
            </a:pPr>
            <a:endParaRPr lang="en-US" dirty="0" smtClean="0"/>
          </a:p>
          <a:p>
            <a:pPr lvl="2">
              <a:spcBef>
                <a:spcPts val="1200"/>
              </a:spcBef>
            </a:pPr>
            <a:endParaRPr lang="en-US" dirty="0" smtClean="0">
              <a:effectLst>
                <a:outerShdw blurRad="38100" dist="38100" dir="2700000" algn="tl">
                  <a:srgbClr val="000000">
                    <a:alpha val="43137"/>
                  </a:srgbClr>
                </a:outerShdw>
              </a:effectLst>
              <a:latin typeface="Book Antiqua" pitchFamily="18" charset="0"/>
            </a:endParaRPr>
          </a:p>
          <a:p>
            <a:pPr lvl="2">
              <a:spcBef>
                <a:spcPts val="1200"/>
              </a:spcBef>
            </a:pPr>
            <a:endParaRPr lang="en-US" dirty="0" smtClean="0">
              <a:effectLst>
                <a:outerShdw blurRad="38100" dist="38100" dir="2700000" algn="tl">
                  <a:srgbClr val="000000">
                    <a:alpha val="43137"/>
                  </a:srgbClr>
                </a:outerShdw>
              </a:effectLst>
              <a:latin typeface="Book Antiqua" pitchFamily="18" charset="0"/>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Theology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pPr>
              <a:spcBef>
                <a:spcPts val="1200"/>
              </a:spcBef>
            </a:pPr>
            <a:r>
              <a:rPr lang="en-US" dirty="0" smtClean="0">
                <a:effectLst>
                  <a:outerShdw blurRad="38100" dist="38100" dir="2700000" algn="tl">
                    <a:srgbClr val="000000">
                      <a:alpha val="43137"/>
                    </a:srgbClr>
                  </a:outerShdw>
                </a:effectLst>
                <a:latin typeface="Book Antiqua" pitchFamily="18" charset="0"/>
              </a:rPr>
              <a:t>Being an instrument for God’s word</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Requires “diving deeper” into the mystery of God’s Kingdom</a:t>
            </a:r>
          </a:p>
          <a:p>
            <a:pPr lvl="2">
              <a:spcBef>
                <a:spcPts val="1200"/>
              </a:spcBef>
            </a:pPr>
            <a:r>
              <a:rPr lang="en-US" dirty="0" smtClean="0">
                <a:effectLst>
                  <a:outerShdw blurRad="38100" dist="38100" dir="2700000" algn="tl">
                    <a:srgbClr val="000000">
                      <a:alpha val="43137"/>
                    </a:srgbClr>
                  </a:outerShdw>
                </a:effectLst>
                <a:latin typeface="Book Antiqua" pitchFamily="18" charset="0"/>
              </a:rPr>
              <a:t>“The word of the Lord” made perfect in Christ</a:t>
            </a:r>
          </a:p>
          <a:p>
            <a:pPr lvl="2">
              <a:spcBef>
                <a:spcPts val="1200"/>
              </a:spcBef>
            </a:pPr>
            <a:r>
              <a:rPr lang="en-US" dirty="0" smtClean="0">
                <a:effectLst>
                  <a:outerShdw blurRad="38100" dist="38100" dir="2700000" algn="tl">
                    <a:srgbClr val="000000">
                      <a:alpha val="43137"/>
                    </a:srgbClr>
                  </a:outerShdw>
                </a:effectLst>
                <a:latin typeface="Book Antiqua" pitchFamily="18" charset="0"/>
              </a:rPr>
              <a:t>We are disciples taught by the Master</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Our participation in that mystery</a:t>
            </a:r>
          </a:p>
          <a:p>
            <a:pPr lvl="2">
              <a:spcBef>
                <a:spcPts val="1200"/>
              </a:spcBef>
            </a:pPr>
            <a:r>
              <a:rPr lang="en-US" dirty="0" smtClean="0">
                <a:effectLst>
                  <a:outerShdw blurRad="38100" dist="38100" dir="2700000" algn="tl">
                    <a:srgbClr val="000000">
                      <a:alpha val="43137"/>
                    </a:srgbClr>
                  </a:outerShdw>
                </a:effectLst>
                <a:latin typeface="Book Antiqua" pitchFamily="18" charset="0"/>
              </a:rPr>
              <a:t>Aware of the struggles and needs of others (intercessions)</a:t>
            </a:r>
          </a:p>
          <a:p>
            <a:pPr lvl="2">
              <a:spcBef>
                <a:spcPts val="1200"/>
              </a:spcBef>
            </a:pPr>
            <a:r>
              <a:rPr lang="en-US" dirty="0" smtClean="0">
                <a:effectLst>
                  <a:outerShdw blurRad="38100" dist="38100" dir="2700000" algn="tl">
                    <a:srgbClr val="000000">
                      <a:alpha val="43137"/>
                    </a:srgbClr>
                  </a:outerShdw>
                </a:effectLst>
                <a:latin typeface="Book Antiqua" pitchFamily="18" charset="0"/>
              </a:rPr>
              <a:t>Aware of the mission of the parish (announcements)</a:t>
            </a:r>
          </a:p>
          <a:p>
            <a:pPr lvl="2">
              <a:spcBef>
                <a:spcPts val="1200"/>
              </a:spcBef>
              <a:buNone/>
            </a:pPr>
            <a:endParaRPr lang="en-US" dirty="0" smtClean="0">
              <a:effectLst>
                <a:outerShdw blurRad="38100" dist="38100" dir="2700000" algn="tl">
                  <a:srgbClr val="000000">
                    <a:alpha val="43137"/>
                  </a:srgbClr>
                </a:outerShdw>
              </a:effectLst>
              <a:latin typeface="Book Antiqua" pitchFamily="18" charset="0"/>
            </a:endParaRPr>
          </a:p>
          <a:p>
            <a:pPr lvl="1">
              <a:spcBef>
                <a:spcPts val="1200"/>
              </a:spcBef>
            </a:pPr>
            <a:endParaRPr lang="en-US" dirty="0" smtClean="0"/>
          </a:p>
          <a:p>
            <a:pPr lvl="2">
              <a:spcBef>
                <a:spcPts val="1200"/>
              </a:spcBef>
            </a:pPr>
            <a:endParaRPr lang="en-US" dirty="0" smtClean="0">
              <a:effectLst>
                <a:outerShdw blurRad="38100" dist="38100" dir="2700000" algn="tl">
                  <a:srgbClr val="000000">
                    <a:alpha val="43137"/>
                  </a:srgbClr>
                </a:outerShdw>
              </a:effectLst>
              <a:latin typeface="Book Antiqua" pitchFamily="18" charset="0"/>
            </a:endParaRPr>
          </a:p>
          <a:p>
            <a:pPr lvl="2">
              <a:spcBef>
                <a:spcPts val="1200"/>
              </a:spcBef>
            </a:pPr>
            <a:endParaRPr lang="en-US" dirty="0" smtClean="0">
              <a:effectLst>
                <a:outerShdw blurRad="38100" dist="38100" dir="2700000" algn="tl">
                  <a:srgbClr val="000000">
                    <a:alpha val="43137"/>
                  </a:srgbClr>
                </a:outerShdw>
              </a:effectLst>
              <a:latin typeface="Book Antiqua" pitchFamily="18" charset="0"/>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Theology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fontScale="85000" lnSpcReduction="20000"/>
          </a:bodyPr>
          <a:lstStyle/>
          <a:p>
            <a:pPr>
              <a:spcBef>
                <a:spcPts val="600"/>
              </a:spcBef>
              <a:spcAft>
                <a:spcPts val="600"/>
              </a:spcAft>
            </a:pPr>
            <a:r>
              <a:rPr lang="en-US" dirty="0" smtClean="0">
                <a:effectLst>
                  <a:outerShdw blurRad="38100" dist="38100" dir="2700000" algn="tl">
                    <a:srgbClr val="000000">
                      <a:alpha val="43137"/>
                    </a:srgbClr>
                  </a:outerShdw>
                </a:effectLst>
                <a:latin typeface="Book Antiqua" pitchFamily="18" charset="0"/>
              </a:rPr>
              <a:t>God’s word is the focus, we are its servants</a:t>
            </a:r>
          </a:p>
          <a:p>
            <a:pPr lvl="1">
              <a:spcBef>
                <a:spcPts val="600"/>
              </a:spcBef>
              <a:spcAft>
                <a:spcPts val="600"/>
              </a:spcAft>
            </a:pPr>
            <a:r>
              <a:rPr lang="en-US" dirty="0" smtClean="0">
                <a:effectLst>
                  <a:outerShdw blurRad="38100" dist="38100" dir="2700000" algn="tl">
                    <a:srgbClr val="000000">
                      <a:alpha val="43137"/>
                    </a:srgbClr>
                  </a:outerShdw>
                </a:effectLst>
                <a:latin typeface="Book Antiqua" pitchFamily="18" charset="0"/>
              </a:rPr>
              <a:t>Through his Word proclaimed, God speaks to us here and now </a:t>
            </a:r>
          </a:p>
          <a:p>
            <a:pPr lvl="2">
              <a:spcBef>
                <a:spcPts val="600"/>
              </a:spcBef>
              <a:spcAft>
                <a:spcPts val="600"/>
              </a:spcAft>
            </a:pPr>
            <a:r>
              <a:rPr lang="en-US" dirty="0" smtClean="0">
                <a:effectLst>
                  <a:outerShdw blurRad="38100" dist="38100" dir="2700000" algn="tl">
                    <a:srgbClr val="000000">
                      <a:alpha val="43137"/>
                    </a:srgbClr>
                  </a:outerShdw>
                </a:effectLst>
                <a:latin typeface="Book Antiqua" pitchFamily="18" charset="0"/>
              </a:rPr>
              <a:t>“When the Sacred Scriptures are read in the Church, God himself speaks to his people, and Christ, present in his own word, proclaims the Gospel.” (</a:t>
            </a:r>
            <a:r>
              <a:rPr lang="en-US" i="1" dirty="0" smtClean="0">
                <a:effectLst>
                  <a:outerShdw blurRad="38100" dist="38100" dir="2700000" algn="tl">
                    <a:srgbClr val="000000">
                      <a:alpha val="43137"/>
                    </a:srgbClr>
                  </a:outerShdw>
                </a:effectLst>
                <a:latin typeface="Book Antiqua" pitchFamily="18" charset="0"/>
              </a:rPr>
              <a:t>General Instruction of the Roman Missal</a:t>
            </a:r>
            <a:r>
              <a:rPr lang="en-US" dirty="0" smtClean="0">
                <a:effectLst>
                  <a:outerShdw blurRad="38100" dist="38100" dir="2700000" algn="tl">
                    <a:srgbClr val="000000">
                      <a:alpha val="43137"/>
                    </a:srgbClr>
                  </a:outerShdw>
                </a:effectLst>
                <a:latin typeface="Book Antiqua" pitchFamily="18" charset="0"/>
              </a:rPr>
              <a:t> #29) </a:t>
            </a:r>
          </a:p>
          <a:p>
            <a:pPr lvl="1">
              <a:spcBef>
                <a:spcPts val="600"/>
              </a:spcBef>
              <a:spcAft>
                <a:spcPts val="600"/>
              </a:spcAft>
            </a:pPr>
            <a:r>
              <a:rPr lang="en-US" dirty="0" smtClean="0">
                <a:effectLst>
                  <a:outerShdw blurRad="38100" dist="38100" dir="2700000" algn="tl">
                    <a:srgbClr val="000000">
                      <a:alpha val="43137"/>
                    </a:srgbClr>
                  </a:outerShdw>
                </a:effectLst>
                <a:latin typeface="Book Antiqua" pitchFamily="18" charset="0"/>
              </a:rPr>
              <a:t>The working of the Holy Spirit is what makes what we hear have an impact on us internally </a:t>
            </a:r>
          </a:p>
          <a:p>
            <a:pPr lvl="1">
              <a:spcBef>
                <a:spcPts val="600"/>
              </a:spcBef>
              <a:spcAft>
                <a:spcPts val="600"/>
              </a:spcAft>
            </a:pPr>
            <a:r>
              <a:rPr lang="en-US" dirty="0" smtClean="0">
                <a:effectLst>
                  <a:outerShdw blurRad="38100" dist="38100" dir="2700000" algn="tl">
                    <a:srgbClr val="000000">
                      <a:alpha val="43137"/>
                    </a:srgbClr>
                  </a:outerShdw>
                </a:effectLst>
                <a:latin typeface="Book Antiqua" pitchFamily="18" charset="0"/>
              </a:rPr>
              <a:t>Each person will hear and be affected differently</a:t>
            </a:r>
          </a:p>
          <a:p>
            <a:pPr lvl="2">
              <a:spcBef>
                <a:spcPts val="600"/>
              </a:spcBef>
              <a:spcAft>
                <a:spcPts val="600"/>
              </a:spcAft>
            </a:pPr>
            <a:r>
              <a:rPr lang="en-US" dirty="0" smtClean="0">
                <a:effectLst>
                  <a:outerShdw blurRad="38100" dist="38100" dir="2700000" algn="tl">
                    <a:srgbClr val="000000">
                      <a:alpha val="43137"/>
                    </a:srgbClr>
                  </a:outerShdw>
                </a:effectLst>
                <a:latin typeface="Book Antiqua" pitchFamily="18" charset="0"/>
              </a:rPr>
              <a:t>“For their part, the faithful at the celebration of Mass are to listen to the word of God with an inward and outward reverence that will bring them continuous growth in the spiritual life and draw them more deeply into the mystery which is celebrated” </a:t>
            </a:r>
            <a:r>
              <a:rPr lang="en-US" i="1" dirty="0" smtClean="0">
                <a:effectLst>
                  <a:outerShdw blurRad="38100" dist="38100" dir="2700000" algn="tl">
                    <a:srgbClr val="000000">
                      <a:alpha val="43137"/>
                    </a:srgbClr>
                  </a:outerShdw>
                </a:effectLst>
                <a:latin typeface="Book Antiqua" pitchFamily="18" charset="0"/>
              </a:rPr>
              <a:t>Lectionary for Mass </a:t>
            </a:r>
            <a:r>
              <a:rPr lang="en-US" dirty="0" smtClean="0">
                <a:effectLst>
                  <a:outerShdw blurRad="38100" dist="38100" dir="2700000" algn="tl">
                    <a:srgbClr val="000000">
                      <a:alpha val="43137"/>
                    </a:srgbClr>
                  </a:outerShdw>
                </a:effectLst>
                <a:latin typeface="Book Antiqua" pitchFamily="18" charset="0"/>
              </a:rPr>
              <a:t>#45.</a:t>
            </a: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Theology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fontScale="92500" lnSpcReduction="10000"/>
          </a:bodyPr>
          <a:lstStyle/>
          <a:p>
            <a:pPr>
              <a:spcBef>
                <a:spcPts val="1200"/>
              </a:spcBef>
            </a:pPr>
            <a:r>
              <a:rPr lang="en-US" dirty="0" smtClean="0">
                <a:effectLst>
                  <a:outerShdw blurRad="38100" dist="38100" dir="2700000" algn="tl">
                    <a:srgbClr val="000000">
                      <a:alpha val="43137"/>
                    </a:srgbClr>
                  </a:outerShdw>
                </a:effectLst>
                <a:latin typeface="Book Antiqua" pitchFamily="18" charset="0"/>
              </a:rPr>
              <a:t>God’s word is the focus, we are its servants</a:t>
            </a:r>
          </a:p>
          <a:p>
            <a:pPr lvl="1"/>
            <a:r>
              <a:rPr lang="en-US" dirty="0" smtClean="0">
                <a:effectLst>
                  <a:outerShdw blurRad="38100" dist="38100" dir="2700000" algn="tl">
                    <a:srgbClr val="000000">
                      <a:alpha val="43137"/>
                    </a:srgbClr>
                  </a:outerShdw>
                </a:effectLst>
                <a:latin typeface="Book Antiqua" pitchFamily="18" charset="0"/>
              </a:rPr>
              <a:t>Having first encountered God in the Word themselves, lectors become the means by which God, through the Holy Spirit, speaks to the faithful</a:t>
            </a:r>
          </a:p>
          <a:p>
            <a:pPr lvl="1"/>
            <a:r>
              <a:rPr lang="en-US" dirty="0" smtClean="0">
                <a:effectLst>
                  <a:outerShdw blurRad="38100" dist="38100" dir="2700000" algn="tl">
                    <a:srgbClr val="000000">
                      <a:alpha val="43137"/>
                    </a:srgbClr>
                  </a:outerShdw>
                </a:effectLst>
                <a:latin typeface="Book Antiqua" pitchFamily="18" charset="0"/>
              </a:rPr>
              <a:t>One of Bishop </a:t>
            </a:r>
            <a:r>
              <a:rPr lang="en-US" dirty="0" err="1" smtClean="0">
                <a:effectLst>
                  <a:outerShdw blurRad="38100" dist="38100" dir="2700000" algn="tl">
                    <a:srgbClr val="000000">
                      <a:alpha val="43137"/>
                    </a:srgbClr>
                  </a:outerShdw>
                </a:effectLst>
                <a:latin typeface="Book Antiqua" pitchFamily="18" charset="0"/>
              </a:rPr>
              <a:t>Bambera’s</a:t>
            </a:r>
            <a:r>
              <a:rPr lang="en-US" dirty="0" smtClean="0">
                <a:effectLst>
                  <a:outerShdw blurRad="38100" dist="38100" dir="2700000" algn="tl">
                    <a:srgbClr val="000000">
                      <a:alpha val="43137"/>
                    </a:srgbClr>
                  </a:outerShdw>
                </a:effectLst>
                <a:latin typeface="Book Antiqua" pitchFamily="18" charset="0"/>
              </a:rPr>
              <a:t> goals:</a:t>
            </a:r>
          </a:p>
          <a:p>
            <a:pPr lvl="2"/>
            <a:r>
              <a:rPr lang="en-US" dirty="0" smtClean="0">
                <a:effectLst>
                  <a:outerShdw blurRad="38100" dist="38100" dir="2700000" algn="tl">
                    <a:srgbClr val="000000">
                      <a:alpha val="43137"/>
                    </a:srgbClr>
                  </a:outerShdw>
                </a:effectLst>
                <a:latin typeface="Book Antiqua" pitchFamily="18" charset="0"/>
              </a:rPr>
              <a:t>“Help parishioners to understand that the same “Spirit” of God transforming the bread and wine at Eucharist is also breathing life into our scripture readings at Mass.”  </a:t>
            </a:r>
            <a:r>
              <a:rPr lang="en-US" i="1" dirty="0" smtClean="0">
                <a:effectLst>
                  <a:outerShdw blurRad="38100" dist="38100" dir="2700000" algn="tl">
                    <a:srgbClr val="000000">
                      <a:alpha val="43137"/>
                    </a:srgbClr>
                  </a:outerShdw>
                </a:effectLst>
                <a:latin typeface="Book Antiqua" pitchFamily="18" charset="0"/>
              </a:rPr>
              <a:t>Wounded and Loved, </a:t>
            </a:r>
            <a:r>
              <a:rPr lang="en-US" i="1" dirty="0" err="1" smtClean="0">
                <a:effectLst>
                  <a:outerShdw blurRad="38100" dist="38100" dir="2700000" algn="tl">
                    <a:srgbClr val="000000">
                      <a:alpha val="43137"/>
                    </a:srgbClr>
                  </a:outerShdw>
                </a:effectLst>
                <a:latin typeface="Book Antiqua" pitchFamily="18" charset="0"/>
              </a:rPr>
              <a:t>Regathering</a:t>
            </a:r>
            <a:r>
              <a:rPr lang="en-US" i="1" dirty="0" smtClean="0">
                <a:effectLst>
                  <a:outerShdw blurRad="38100" dist="38100" dir="2700000" algn="tl">
                    <a:srgbClr val="000000">
                      <a:alpha val="43137"/>
                    </a:srgbClr>
                  </a:outerShdw>
                </a:effectLst>
                <a:latin typeface="Book Antiqua" pitchFamily="18" charset="0"/>
              </a:rPr>
              <a:t> the Scattered</a:t>
            </a:r>
            <a:endParaRPr lang="en-US" dirty="0" smtClean="0">
              <a:effectLst>
                <a:outerShdw blurRad="38100" dist="38100" dir="2700000" algn="tl">
                  <a:srgbClr val="000000">
                    <a:alpha val="43137"/>
                  </a:srgbClr>
                </a:outerShdw>
              </a:effectLst>
              <a:latin typeface="Book Antiqua" pitchFamily="18" charset="0"/>
            </a:endParaRPr>
          </a:p>
          <a:p>
            <a:pPr lvl="1"/>
            <a:r>
              <a:rPr lang="en-US" dirty="0" smtClean="0">
                <a:effectLst>
                  <a:outerShdw blurRad="38100" dist="38100" dir="2700000" algn="tl">
                    <a:srgbClr val="000000">
                      <a:alpha val="43137"/>
                    </a:srgbClr>
                  </a:outerShdw>
                </a:effectLst>
                <a:latin typeface="Book Antiqua" pitchFamily="18" charset="0"/>
              </a:rPr>
              <a:t>“Because of the Holy Spirit’s inspiration and support, the word of God becomes the foundation of the liturgical celebration and the rule and support of all our life.”  </a:t>
            </a:r>
            <a:r>
              <a:rPr lang="en-US" i="1" dirty="0" smtClean="0">
                <a:effectLst>
                  <a:outerShdw blurRad="38100" dist="38100" dir="2700000" algn="tl">
                    <a:srgbClr val="000000">
                      <a:alpha val="43137"/>
                    </a:srgbClr>
                  </a:outerShdw>
                </a:effectLst>
                <a:latin typeface="Book Antiqua" pitchFamily="18" charset="0"/>
              </a:rPr>
              <a:t>Lectionary for Mass </a:t>
            </a:r>
            <a:r>
              <a:rPr lang="en-US" dirty="0" smtClean="0">
                <a:effectLst>
                  <a:outerShdw blurRad="38100" dist="38100" dir="2700000" algn="tl">
                    <a:srgbClr val="000000">
                      <a:alpha val="43137"/>
                    </a:srgbClr>
                  </a:outerShdw>
                </a:effectLst>
                <a:latin typeface="Book Antiqua" pitchFamily="18" charset="0"/>
              </a:rPr>
              <a:t># 9</a:t>
            </a: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Theology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fontScale="92500" lnSpcReduction="20000"/>
          </a:bodyPr>
          <a:lstStyle/>
          <a:p>
            <a:pPr>
              <a:spcBef>
                <a:spcPts val="1200"/>
              </a:spcBef>
            </a:pPr>
            <a:r>
              <a:rPr lang="en-US" dirty="0" smtClean="0">
                <a:effectLst>
                  <a:outerShdw blurRad="38100" dist="38100" dir="2700000" algn="tl">
                    <a:srgbClr val="000000">
                      <a:alpha val="43137"/>
                    </a:srgbClr>
                  </a:outerShdw>
                </a:effectLst>
                <a:latin typeface="Book Antiqua" pitchFamily="18" charset="0"/>
              </a:rPr>
              <a:t>The challenge proclaiming the word today</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Professional speaking in the media</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Attention drawn to visuals and entertainment</a:t>
            </a:r>
          </a:p>
          <a:p>
            <a:pPr>
              <a:spcBef>
                <a:spcPts val="1200"/>
              </a:spcBef>
            </a:pPr>
            <a:r>
              <a:rPr lang="en-US" dirty="0" smtClean="0">
                <a:effectLst>
                  <a:outerShdw blurRad="38100" dist="38100" dir="2700000" algn="tl">
                    <a:srgbClr val="000000">
                      <a:alpha val="43137"/>
                    </a:srgbClr>
                  </a:outerShdw>
                </a:effectLst>
                <a:latin typeface="Book Antiqua" pitchFamily="18" charset="0"/>
              </a:rPr>
              <a:t>Language spoken is the primary form of communication</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Human voice to human ear</a:t>
            </a:r>
          </a:p>
          <a:p>
            <a:pPr lvl="1">
              <a:spcBef>
                <a:spcPts val="1200"/>
              </a:spcBef>
            </a:pPr>
            <a:r>
              <a:rPr lang="en-US" dirty="0">
                <a:effectLst>
                  <a:outerShdw blurRad="38100" dist="38100" dir="2700000" algn="tl">
                    <a:srgbClr val="000000">
                      <a:alpha val="43137"/>
                    </a:srgbClr>
                  </a:outerShdw>
                </a:effectLst>
                <a:latin typeface="Book Antiqua" pitchFamily="18" charset="0"/>
              </a:rPr>
              <a:t>Power and significance of human speech</a:t>
            </a:r>
          </a:p>
          <a:p>
            <a:pPr lvl="2">
              <a:spcBef>
                <a:spcPts val="1200"/>
              </a:spcBef>
            </a:pPr>
            <a:r>
              <a:rPr lang="en-US" dirty="0">
                <a:effectLst>
                  <a:outerShdw blurRad="38100" dist="38100" dir="2700000" algn="tl">
                    <a:srgbClr val="000000">
                      <a:alpha val="43137"/>
                    </a:srgbClr>
                  </a:outerShdw>
                </a:effectLst>
                <a:latin typeface="Book Antiqua" pitchFamily="18" charset="0"/>
              </a:rPr>
              <a:t>Marriage proposal</a:t>
            </a:r>
          </a:p>
          <a:p>
            <a:pPr lvl="2">
              <a:spcBef>
                <a:spcPts val="1200"/>
              </a:spcBef>
            </a:pPr>
            <a:r>
              <a:rPr lang="en-US" dirty="0">
                <a:effectLst>
                  <a:outerShdw blurRad="38100" dist="38100" dir="2700000" algn="tl">
                    <a:srgbClr val="000000">
                      <a:alpha val="43137"/>
                    </a:srgbClr>
                  </a:outerShdw>
                </a:effectLst>
                <a:latin typeface="Book Antiqua" pitchFamily="18" charset="0"/>
              </a:rPr>
              <a:t>Death of a loved one</a:t>
            </a:r>
          </a:p>
          <a:p>
            <a:pPr lvl="2">
              <a:spcBef>
                <a:spcPts val="1200"/>
              </a:spcBef>
            </a:pPr>
            <a:r>
              <a:rPr lang="en-US" dirty="0">
                <a:effectLst>
                  <a:outerShdw blurRad="38100" dist="38100" dir="2700000" algn="tl">
                    <a:srgbClr val="000000">
                      <a:alpha val="43137"/>
                    </a:srgbClr>
                  </a:outerShdw>
                </a:effectLst>
                <a:latin typeface="Book Antiqua" pitchFamily="18" charset="0"/>
              </a:rPr>
              <a:t>Announcement of expecting a child</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Immediacy of liturgical proclamation</a:t>
            </a: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100-313 AD: Early Christianity</a:t>
            </a:r>
          </a:p>
          <a:p>
            <a:pPr lvl="1"/>
            <a:r>
              <a:rPr lang="en-US" dirty="0" smtClean="0">
                <a:effectLst>
                  <a:outerShdw blurRad="38100" dist="38100" dir="2700000" algn="tl">
                    <a:srgbClr val="000000">
                      <a:alpha val="43137"/>
                    </a:srgbClr>
                  </a:outerShdw>
                </a:effectLst>
                <a:latin typeface="Book Antiqua" pitchFamily="18" charset="0"/>
              </a:rPr>
              <a:t>Roles of bishops, deacons and other ministries evolved</a:t>
            </a:r>
          </a:p>
          <a:p>
            <a:pPr lvl="2"/>
            <a:r>
              <a:rPr lang="en-US" dirty="0" smtClean="0">
                <a:effectLst>
                  <a:outerShdw blurRad="38100" dist="38100" dir="2700000" algn="tl">
                    <a:srgbClr val="000000">
                      <a:alpha val="43137"/>
                    </a:srgbClr>
                  </a:outerShdw>
                </a:effectLst>
                <a:latin typeface="Book Antiqua" pitchFamily="18" charset="0"/>
              </a:rPr>
              <a:t>Several documents references to the “order” and installation of lectors</a:t>
            </a:r>
          </a:p>
          <a:p>
            <a:pPr lvl="1"/>
            <a:r>
              <a:rPr lang="en-US" dirty="0" smtClean="0">
                <a:effectLst>
                  <a:outerShdw blurRad="38100" dist="38100" dir="2700000" algn="tl">
                    <a:srgbClr val="000000">
                      <a:alpha val="43137"/>
                    </a:srgbClr>
                  </a:outerShdw>
                </a:effectLst>
                <a:latin typeface="Book Antiqua" pitchFamily="18" charset="0"/>
              </a:rPr>
              <a:t>Readings were probably </a:t>
            </a:r>
            <a:r>
              <a:rPr lang="en-US" dirty="0" err="1" smtClean="0">
                <a:effectLst>
                  <a:outerShdw blurRad="38100" dist="38100" dir="2700000" algn="tl">
                    <a:srgbClr val="000000">
                      <a:alpha val="43137"/>
                    </a:srgbClr>
                  </a:outerShdw>
                </a:effectLst>
                <a:latin typeface="Book Antiqua" pitchFamily="18" charset="0"/>
              </a:rPr>
              <a:t>cantillated</a:t>
            </a:r>
            <a:r>
              <a:rPr lang="en-US" dirty="0" smtClean="0">
                <a:effectLst>
                  <a:outerShdw blurRad="38100" dist="38100" dir="2700000" algn="tl">
                    <a:srgbClr val="000000">
                      <a:alpha val="43137"/>
                    </a:srgbClr>
                  </a:outerShdw>
                </a:effectLst>
                <a:latin typeface="Book Antiqua" pitchFamily="18" charset="0"/>
              </a:rPr>
              <a:t> similar to Jewish worship in the synagogue at that time </a:t>
            </a:r>
          </a:p>
          <a:p>
            <a:pPr lvl="1"/>
            <a:r>
              <a:rPr lang="en-US" dirty="0">
                <a:effectLst>
                  <a:outerShdw blurRad="38100" dist="38100" dir="2700000" algn="tl">
                    <a:srgbClr val="000000">
                      <a:alpha val="43137"/>
                    </a:srgbClr>
                  </a:outerShdw>
                </a:effectLst>
                <a:latin typeface="Book Antiqua" pitchFamily="18" charset="0"/>
              </a:rPr>
              <a:t>Development of canon of Scripture</a:t>
            </a:r>
          </a:p>
          <a:p>
            <a:pPr lvl="1"/>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Outline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628650" lvl="1" indent="-457200">
              <a:spcBef>
                <a:spcPts val="1200"/>
              </a:spcBef>
              <a:buFont typeface="Wingdings" pitchFamily="2" charset="2"/>
              <a:buChar char="§"/>
            </a:pPr>
            <a:r>
              <a:rPr lang="en-US" sz="3600" dirty="0" smtClean="0">
                <a:effectLst>
                  <a:outerShdw blurRad="38100" dist="38100" dir="2700000" algn="tl">
                    <a:srgbClr val="000000">
                      <a:alpha val="43137"/>
                    </a:srgbClr>
                  </a:outerShdw>
                </a:effectLst>
                <a:latin typeface="Book Antiqua" pitchFamily="18" charset="0"/>
              </a:rPr>
              <a:t>PART II</a:t>
            </a:r>
          </a:p>
          <a:p>
            <a:pPr marL="1028700" lvl="2" indent="-457200">
              <a:spcBef>
                <a:spcPts val="1200"/>
              </a:spcBef>
              <a:buFont typeface="Wingdings" pitchFamily="2" charset="2"/>
              <a:buChar char="§"/>
            </a:pPr>
            <a:r>
              <a:rPr lang="en-US" sz="3200" dirty="0" smtClean="0">
                <a:effectLst>
                  <a:outerShdw blurRad="38100" dist="38100" dir="2700000" algn="tl">
                    <a:srgbClr val="000000">
                      <a:alpha val="43137"/>
                    </a:srgbClr>
                  </a:outerShdw>
                </a:effectLst>
                <a:latin typeface="Book Antiqua" pitchFamily="18" charset="0"/>
              </a:rPr>
              <a:t>Serving as a Lector at Mass</a:t>
            </a:r>
          </a:p>
          <a:p>
            <a:pPr marL="1485900" lvl="3" indent="-457200">
              <a:spcBef>
                <a:spcPts val="1200"/>
              </a:spcBef>
              <a:buFont typeface="Courier New" pitchFamily="49" charset="0"/>
              <a:buChar char="o"/>
            </a:pPr>
            <a:r>
              <a:rPr lang="en-US" sz="2400" dirty="0" smtClean="0">
                <a:effectLst>
                  <a:outerShdw blurRad="38100" dist="38100" dir="2700000" algn="tl">
                    <a:srgbClr val="000000">
                      <a:alpha val="43137"/>
                    </a:srgbClr>
                  </a:outerShdw>
                </a:effectLst>
                <a:latin typeface="Book Antiqua" pitchFamily="18" charset="0"/>
              </a:rPr>
              <a:t>Preparation for</a:t>
            </a:r>
          </a:p>
          <a:p>
            <a:pPr marL="1485900" lvl="3" indent="-457200">
              <a:spcBef>
                <a:spcPts val="1200"/>
              </a:spcBef>
              <a:buFont typeface="Courier New" pitchFamily="49" charset="0"/>
              <a:buChar char="o"/>
            </a:pPr>
            <a:r>
              <a:rPr lang="en-US" sz="2400" dirty="0" smtClean="0">
                <a:effectLst>
                  <a:outerShdw blurRad="38100" dist="38100" dir="2700000" algn="tl">
                    <a:srgbClr val="000000">
                      <a:alpha val="43137"/>
                    </a:srgbClr>
                  </a:outerShdw>
                </a:effectLst>
                <a:latin typeface="Book Antiqua" pitchFamily="18" charset="0"/>
              </a:rPr>
              <a:t>Before Mass</a:t>
            </a:r>
          </a:p>
          <a:p>
            <a:pPr marL="1485900" lvl="3" indent="-457200">
              <a:spcBef>
                <a:spcPts val="1200"/>
              </a:spcBef>
              <a:buFont typeface="Courier New" pitchFamily="49" charset="0"/>
              <a:buChar char="o"/>
            </a:pPr>
            <a:r>
              <a:rPr lang="en-US" sz="2400" dirty="0" smtClean="0">
                <a:effectLst>
                  <a:outerShdw blurRad="38100" dist="38100" dir="2700000" algn="tl">
                    <a:srgbClr val="000000">
                      <a:alpha val="43137"/>
                    </a:srgbClr>
                  </a:outerShdw>
                </a:effectLst>
                <a:latin typeface="Book Antiqua" pitchFamily="18" charset="0"/>
              </a:rPr>
              <a:t>During Mass</a:t>
            </a:r>
          </a:p>
          <a:p>
            <a:pPr marL="1028700" lvl="2" indent="-457200">
              <a:spcBef>
                <a:spcPts val="1200"/>
              </a:spcBef>
              <a:buFont typeface="Wingdings" pitchFamily="2" charset="2"/>
              <a:buChar char="§"/>
            </a:pPr>
            <a:r>
              <a:rPr lang="en-US" sz="3200" dirty="0" smtClean="0">
                <a:effectLst>
                  <a:outerShdw blurRad="38100" dist="38100" dir="2700000" algn="tl">
                    <a:srgbClr val="000000">
                      <a:alpha val="43137"/>
                    </a:srgbClr>
                  </a:outerShdw>
                </a:effectLst>
                <a:latin typeface="Book Antiqua" pitchFamily="18" charset="0"/>
              </a:rPr>
              <a:t>Other aspects of the Ministry</a:t>
            </a:r>
          </a:p>
          <a:p>
            <a:pPr marL="1028700" lvl="2" indent="-457200">
              <a:spcBef>
                <a:spcPts val="1200"/>
              </a:spcBef>
              <a:buFont typeface="Wingdings" pitchFamily="2" charset="2"/>
              <a:buChar char="§"/>
            </a:pPr>
            <a:r>
              <a:rPr lang="en-US" sz="3200" dirty="0" smtClean="0">
                <a:effectLst>
                  <a:outerShdw blurRad="38100" dist="38100" dir="2700000" algn="tl">
                    <a:srgbClr val="000000">
                      <a:alpha val="43137"/>
                    </a:srgbClr>
                  </a:outerShdw>
                </a:effectLst>
                <a:latin typeface="Book Antiqua" pitchFamily="18" charset="0"/>
              </a:rPr>
              <a:t>Practicum</a:t>
            </a:r>
          </a:p>
          <a:p>
            <a:pPr marL="628650" lvl="1" indent="-457200"/>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lnSpcReduction="10000"/>
          </a:bodyPr>
          <a:lstStyle/>
          <a:p>
            <a:r>
              <a:rPr lang="en-US" dirty="0" smtClean="0">
                <a:effectLst>
                  <a:outerShdw blurRad="38100" dist="38100" dir="2700000" algn="tl">
                    <a:srgbClr val="000000">
                      <a:alpha val="43137"/>
                    </a:srgbClr>
                  </a:outerShdw>
                </a:effectLst>
                <a:latin typeface="Book Antiqua" pitchFamily="18" charset="0"/>
              </a:rPr>
              <a:t>100-313 AD: Early Christianity</a:t>
            </a:r>
          </a:p>
          <a:p>
            <a:pPr lvl="1"/>
            <a:r>
              <a:rPr lang="en-US" dirty="0" smtClean="0">
                <a:effectLst>
                  <a:outerShdw blurRad="38100" dist="38100" dir="2700000" algn="tl">
                    <a:srgbClr val="000000">
                      <a:alpha val="43137"/>
                    </a:srgbClr>
                  </a:outerShdw>
                </a:effectLst>
                <a:latin typeface="Book Antiqua" pitchFamily="18" charset="0"/>
              </a:rPr>
              <a:t>Christians venerate Scripture similar to the Torah scrolls in Judaism</a:t>
            </a:r>
          </a:p>
          <a:p>
            <a:pPr lvl="2"/>
            <a:r>
              <a:rPr lang="en-US" dirty="0" smtClean="0">
                <a:effectLst>
                  <a:outerShdw blurRad="38100" dist="38100" dir="2700000" algn="tl">
                    <a:srgbClr val="000000">
                      <a:alpha val="43137"/>
                    </a:srgbClr>
                  </a:outerShdw>
                </a:effectLst>
                <a:latin typeface="Book Antiqua" pitchFamily="18" charset="0"/>
              </a:rPr>
              <a:t>References to lectors entrusted with keeping the Scriptures = guardians of the Scriptures</a:t>
            </a:r>
          </a:p>
          <a:p>
            <a:pPr lvl="2"/>
            <a:r>
              <a:rPr lang="en-US" dirty="0" smtClean="0">
                <a:effectLst>
                  <a:outerShdw blurRad="38100" dist="38100" dir="2700000" algn="tl">
                    <a:srgbClr val="000000">
                      <a:alpha val="43137"/>
                    </a:srgbClr>
                  </a:outerShdw>
                </a:effectLst>
                <a:latin typeface="Book Antiqua" pitchFamily="18" charset="0"/>
              </a:rPr>
              <a:t>Designated special chests or cabinets called </a:t>
            </a:r>
            <a:r>
              <a:rPr lang="en-US" i="1" dirty="0" err="1" smtClean="0">
                <a:effectLst>
                  <a:outerShdw blurRad="38100" dist="38100" dir="2700000" algn="tl">
                    <a:srgbClr val="000000">
                      <a:alpha val="43137"/>
                    </a:srgbClr>
                  </a:outerShdw>
                </a:effectLst>
                <a:latin typeface="Book Antiqua" pitchFamily="18" charset="0"/>
              </a:rPr>
              <a:t>amaria</a:t>
            </a:r>
            <a:r>
              <a:rPr lang="en-US" dirty="0" smtClean="0">
                <a:effectLst>
                  <a:outerShdw blurRad="38100" dist="38100" dir="2700000" algn="tl">
                    <a:srgbClr val="000000">
                      <a:alpha val="43137"/>
                    </a:srgbClr>
                  </a:outerShdw>
                </a:effectLst>
                <a:latin typeface="Book Antiqua" pitchFamily="18" charset="0"/>
              </a:rPr>
              <a:t> to keep them</a:t>
            </a:r>
          </a:p>
          <a:p>
            <a:pPr lvl="1"/>
            <a:r>
              <a:rPr lang="en-US" dirty="0" smtClean="0">
                <a:effectLst>
                  <a:outerShdw blurRad="38100" dist="38100" dir="2700000" algn="tl">
                    <a:srgbClr val="000000">
                      <a:alpha val="43137"/>
                    </a:srgbClr>
                  </a:outerShdw>
                </a:effectLst>
                <a:latin typeface="Book Antiqua" pitchFamily="18" charset="0"/>
              </a:rPr>
              <a:t>Justin Martyr account of Eucharist: </a:t>
            </a:r>
          </a:p>
          <a:p>
            <a:pPr lvl="2"/>
            <a:r>
              <a:rPr lang="en-US" dirty="0" smtClean="0">
                <a:effectLst>
                  <a:outerShdw blurRad="38100" dist="38100" dir="2700000" algn="tl">
                    <a:srgbClr val="000000">
                      <a:alpha val="43137"/>
                    </a:srgbClr>
                  </a:outerShdw>
                </a:effectLst>
                <a:latin typeface="Book Antiqua" pitchFamily="18" charset="0"/>
              </a:rPr>
              <a:t>“The records of the apostles or writings of the prophets are read for as long as time allows.  Then, when the reader has finished, the president in a discourse admonishes [us] to imitate these good things.” (</a:t>
            </a:r>
            <a:r>
              <a:rPr lang="en-US" i="1" dirty="0" smtClean="0">
                <a:effectLst>
                  <a:outerShdw blurRad="38100" dist="38100" dir="2700000" algn="tl">
                    <a:srgbClr val="000000">
                      <a:alpha val="43137"/>
                    </a:srgbClr>
                  </a:outerShdw>
                </a:effectLst>
                <a:latin typeface="Book Antiqua" pitchFamily="18" charset="0"/>
              </a:rPr>
              <a:t>First Apology</a:t>
            </a:r>
            <a:r>
              <a:rPr lang="en-US" dirty="0" smtClean="0">
                <a:effectLst>
                  <a:outerShdw blurRad="38100" dist="38100" dir="2700000" algn="tl">
                    <a:srgbClr val="000000">
                      <a:alpha val="43137"/>
                    </a:srgbClr>
                  </a:outerShdw>
                </a:effectLst>
                <a:latin typeface="Book Antiqua" pitchFamily="18" charset="0"/>
              </a:rPr>
              <a:t>)</a:t>
            </a: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fontScale="92500"/>
          </a:bodyPr>
          <a:lstStyle/>
          <a:p>
            <a:r>
              <a:rPr lang="en-US" dirty="0" smtClean="0">
                <a:effectLst>
                  <a:outerShdw blurRad="38100" dist="38100" dir="2700000" algn="tl">
                    <a:srgbClr val="000000">
                      <a:alpha val="43137"/>
                    </a:srgbClr>
                  </a:outerShdw>
                </a:effectLst>
                <a:latin typeface="Book Antiqua" pitchFamily="18" charset="0"/>
              </a:rPr>
              <a:t>313-750 AD: Post Constantine Period</a:t>
            </a:r>
          </a:p>
          <a:p>
            <a:pPr lvl="1"/>
            <a:r>
              <a:rPr lang="en-US" dirty="0" smtClean="0">
                <a:effectLst>
                  <a:outerShdw blurRad="38100" dist="38100" dir="2700000" algn="tl">
                    <a:srgbClr val="000000">
                      <a:alpha val="43137"/>
                    </a:srgbClr>
                  </a:outerShdw>
                </a:effectLst>
                <a:latin typeface="Book Antiqua" pitchFamily="18" charset="0"/>
              </a:rPr>
              <a:t>Fixed ministry of Lector is well documented </a:t>
            </a:r>
          </a:p>
          <a:p>
            <a:pPr lvl="1"/>
            <a:r>
              <a:rPr lang="en-US" dirty="0" smtClean="0">
                <a:effectLst>
                  <a:outerShdw blurRad="38100" dist="38100" dir="2700000" algn="tl">
                    <a:srgbClr val="000000">
                      <a:alpha val="43137"/>
                    </a:srgbClr>
                  </a:outerShdw>
                </a:effectLst>
                <a:latin typeface="Book Antiqua" pitchFamily="18" charset="0"/>
              </a:rPr>
              <a:t>Readings still done as </a:t>
            </a:r>
            <a:r>
              <a:rPr lang="en-US" dirty="0" err="1" smtClean="0">
                <a:effectLst>
                  <a:outerShdw blurRad="38100" dist="38100" dir="2700000" algn="tl">
                    <a:srgbClr val="000000">
                      <a:alpha val="43137"/>
                    </a:srgbClr>
                  </a:outerShdw>
                </a:effectLst>
                <a:latin typeface="Book Antiqua" pitchFamily="18" charset="0"/>
              </a:rPr>
              <a:t>cantillation</a:t>
            </a:r>
            <a:r>
              <a:rPr lang="en-US" dirty="0" smtClean="0">
                <a:effectLst>
                  <a:outerShdw blurRad="38100" dist="38100" dir="2700000" algn="tl">
                    <a:srgbClr val="000000">
                      <a:alpha val="43137"/>
                    </a:srgbClr>
                  </a:outerShdw>
                </a:effectLst>
                <a:latin typeface="Book Antiqua" pitchFamily="18" charset="0"/>
              </a:rPr>
              <a:t> (“lector chant”)</a:t>
            </a:r>
          </a:p>
          <a:p>
            <a:pPr lvl="1"/>
            <a:r>
              <a:rPr lang="en-US" dirty="0" smtClean="0">
                <a:effectLst>
                  <a:outerShdw blurRad="38100" dist="38100" dir="2700000" algn="tl">
                    <a:srgbClr val="000000">
                      <a:alpha val="43137"/>
                    </a:srgbClr>
                  </a:outerShdw>
                </a:effectLst>
                <a:latin typeface="Book Antiqua" pitchFamily="18" charset="0"/>
              </a:rPr>
              <a:t>Worship spaces have cleared spaces and ambos for proclamation of the Word</a:t>
            </a:r>
          </a:p>
          <a:p>
            <a:pPr lvl="1"/>
            <a:r>
              <a:rPr lang="en-US" dirty="0" smtClean="0">
                <a:effectLst>
                  <a:outerShdw blurRad="38100" dist="38100" dir="2700000" algn="tl">
                    <a:srgbClr val="000000">
                      <a:alpha val="43137"/>
                    </a:srgbClr>
                  </a:outerShdw>
                </a:effectLst>
                <a:latin typeface="Book Antiqua" pitchFamily="18" charset="0"/>
              </a:rPr>
              <a:t>Psalms now musically different than the other readings and done by a “psalmist”</a:t>
            </a:r>
          </a:p>
          <a:p>
            <a:pPr lvl="1"/>
            <a:r>
              <a:rPr lang="en-US" dirty="0" smtClean="0">
                <a:effectLst>
                  <a:outerShdw blurRad="38100" dist="38100" dir="2700000" algn="tl">
                    <a:srgbClr val="000000">
                      <a:alpha val="43137"/>
                    </a:srgbClr>
                  </a:outerShdw>
                </a:effectLst>
                <a:latin typeface="Book Antiqua" pitchFamily="18" charset="0"/>
              </a:rPr>
              <a:t>Reverence for the Scriptures grew so that lectors were eventually replaced by higher ranking clergy, with the deacons responsible for reading the gospel.  </a:t>
            </a: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lnSpcReduction="10000"/>
          </a:bodyPr>
          <a:lstStyle/>
          <a:p>
            <a:r>
              <a:rPr lang="en-US" dirty="0" smtClean="0">
                <a:effectLst>
                  <a:outerShdw blurRad="38100" dist="38100" dir="2700000" algn="tl">
                    <a:srgbClr val="000000">
                      <a:alpha val="43137"/>
                    </a:srgbClr>
                  </a:outerShdw>
                </a:effectLst>
                <a:latin typeface="Book Antiqua" pitchFamily="18" charset="0"/>
              </a:rPr>
              <a:t>750—1972 AD: Middle Ages to 20</a:t>
            </a:r>
            <a:r>
              <a:rPr lang="en-US" baseline="30000" dirty="0" smtClean="0">
                <a:effectLst>
                  <a:outerShdw blurRad="38100" dist="38100" dir="2700000" algn="tl">
                    <a:srgbClr val="000000">
                      <a:alpha val="43137"/>
                    </a:srgbClr>
                  </a:outerShdw>
                </a:effectLst>
                <a:latin typeface="Book Antiqua" pitchFamily="18" charset="0"/>
              </a:rPr>
              <a:t>th</a:t>
            </a:r>
            <a:r>
              <a:rPr lang="en-US" dirty="0" smtClean="0">
                <a:effectLst>
                  <a:outerShdw blurRad="38100" dist="38100" dir="2700000" algn="tl">
                    <a:srgbClr val="000000">
                      <a:alpha val="43137"/>
                    </a:srgbClr>
                  </a:outerShdw>
                </a:effectLst>
                <a:latin typeface="Book Antiqua" pitchFamily="18" charset="0"/>
              </a:rPr>
              <a:t> Century:</a:t>
            </a:r>
          </a:p>
          <a:p>
            <a:pPr lvl="1"/>
            <a:r>
              <a:rPr lang="en-US" dirty="0" smtClean="0">
                <a:effectLst>
                  <a:outerShdw blurRad="38100" dist="38100" dir="2700000" algn="tl">
                    <a:srgbClr val="000000">
                      <a:alpha val="43137"/>
                    </a:srgbClr>
                  </a:outerShdw>
                </a:effectLst>
                <a:latin typeface="Book Antiqua" pitchFamily="18" charset="0"/>
              </a:rPr>
              <a:t>Ministry of the Lector is reserved to clergy or those in minor orders</a:t>
            </a:r>
          </a:p>
          <a:p>
            <a:r>
              <a:rPr lang="en-US" dirty="0" smtClean="0">
                <a:effectLst>
                  <a:outerShdw blurRad="38100" dist="38100" dir="2700000" algn="tl">
                    <a:srgbClr val="000000">
                      <a:alpha val="43137"/>
                    </a:srgbClr>
                  </a:outerShdw>
                </a:effectLst>
                <a:latin typeface="Book Antiqua" pitchFamily="18" charset="0"/>
              </a:rPr>
              <a:t>1972—present: Post Second Vatican Council </a:t>
            </a:r>
          </a:p>
          <a:p>
            <a:pPr lvl="1"/>
            <a:r>
              <a:rPr lang="en-US" dirty="0" smtClean="0">
                <a:effectLst>
                  <a:outerShdw blurRad="38100" dist="38100" dir="2700000" algn="tl">
                    <a:srgbClr val="000000">
                      <a:alpha val="43137"/>
                    </a:srgbClr>
                  </a:outerShdw>
                </a:effectLst>
                <a:latin typeface="Book Antiqua" pitchFamily="18" charset="0"/>
              </a:rPr>
              <a:t>Paul VI, </a:t>
            </a:r>
            <a:r>
              <a:rPr lang="en-US" i="1" dirty="0" err="1" smtClean="0">
                <a:effectLst>
                  <a:outerShdw blurRad="38100" dist="38100" dir="2700000" algn="tl">
                    <a:srgbClr val="000000">
                      <a:alpha val="43137"/>
                    </a:srgbClr>
                  </a:outerShdw>
                </a:effectLst>
                <a:latin typeface="Book Antiqua" pitchFamily="18" charset="0"/>
              </a:rPr>
              <a:t>Ministeria</a:t>
            </a:r>
            <a:r>
              <a:rPr lang="en-US" i="1" dirty="0" smtClean="0">
                <a:effectLst>
                  <a:outerShdw blurRad="38100" dist="38100" dir="2700000" algn="tl">
                    <a:srgbClr val="000000">
                      <a:alpha val="43137"/>
                    </a:srgbClr>
                  </a:outerShdw>
                </a:effectLst>
                <a:latin typeface="Book Antiqua" pitchFamily="18" charset="0"/>
              </a:rPr>
              <a:t> </a:t>
            </a:r>
            <a:r>
              <a:rPr lang="en-US" i="1" dirty="0" err="1" smtClean="0">
                <a:effectLst>
                  <a:outerShdw blurRad="38100" dist="38100" dir="2700000" algn="tl">
                    <a:srgbClr val="000000">
                      <a:alpha val="43137"/>
                    </a:srgbClr>
                  </a:outerShdw>
                </a:effectLst>
                <a:latin typeface="Book Antiqua" pitchFamily="18" charset="0"/>
              </a:rPr>
              <a:t>Quaedam</a:t>
            </a:r>
            <a:endParaRPr lang="en-US" dirty="0" smtClean="0">
              <a:effectLst>
                <a:outerShdw blurRad="38100" dist="38100" dir="2700000" algn="tl">
                  <a:srgbClr val="000000">
                    <a:alpha val="43137"/>
                  </a:srgbClr>
                </a:outerShdw>
              </a:effectLst>
              <a:latin typeface="Book Antiqua" pitchFamily="18" charset="0"/>
            </a:endParaRPr>
          </a:p>
          <a:p>
            <a:pPr lvl="2"/>
            <a:r>
              <a:rPr lang="en-US" dirty="0" smtClean="0">
                <a:effectLst>
                  <a:outerShdw blurRad="38100" dist="38100" dir="2700000" algn="tl">
                    <a:srgbClr val="000000">
                      <a:alpha val="43137"/>
                    </a:srgbClr>
                  </a:outerShdw>
                </a:effectLst>
                <a:latin typeface="Book Antiqua" pitchFamily="18" charset="0"/>
              </a:rPr>
              <a:t>Minor orders now known as </a:t>
            </a:r>
            <a:r>
              <a:rPr lang="en-US" i="1" dirty="0" smtClean="0">
                <a:effectLst>
                  <a:outerShdw blurRad="38100" dist="38100" dir="2700000" algn="tl">
                    <a:srgbClr val="000000">
                      <a:alpha val="43137"/>
                    </a:srgbClr>
                  </a:outerShdw>
                </a:effectLst>
                <a:latin typeface="Book Antiqua" pitchFamily="18" charset="0"/>
              </a:rPr>
              <a:t>ministries</a:t>
            </a:r>
            <a:endParaRPr lang="en-US" dirty="0" smtClean="0">
              <a:effectLst>
                <a:outerShdw blurRad="38100" dist="38100" dir="2700000" algn="tl">
                  <a:srgbClr val="000000">
                    <a:alpha val="43137"/>
                  </a:srgbClr>
                </a:outerShdw>
              </a:effectLst>
              <a:latin typeface="Book Antiqua" pitchFamily="18" charset="0"/>
            </a:endParaRPr>
          </a:p>
          <a:p>
            <a:pPr lvl="2"/>
            <a:r>
              <a:rPr lang="en-US" dirty="0" smtClean="0">
                <a:effectLst>
                  <a:outerShdw blurRad="38100" dist="38100" dir="2700000" algn="tl">
                    <a:srgbClr val="000000">
                      <a:alpha val="43137"/>
                    </a:srgbClr>
                  </a:outerShdw>
                </a:effectLst>
                <a:latin typeface="Book Antiqua" pitchFamily="18" charset="0"/>
              </a:rPr>
              <a:t>Opened up the role of reader to the laity</a:t>
            </a:r>
          </a:p>
          <a:p>
            <a:pPr lvl="2"/>
            <a:r>
              <a:rPr lang="en-US" dirty="0" smtClean="0">
                <a:effectLst>
                  <a:outerShdw blurRad="38100" dist="38100" dir="2700000" algn="tl">
                    <a:srgbClr val="000000">
                      <a:alpha val="43137"/>
                    </a:srgbClr>
                  </a:outerShdw>
                </a:effectLst>
                <a:latin typeface="Book Antiqua" pitchFamily="18" charset="0"/>
              </a:rPr>
              <a:t>Kept reader as an instituted role for candidates pursuing ordained ministry</a:t>
            </a:r>
          </a:p>
          <a:p>
            <a:pPr lvl="2"/>
            <a:r>
              <a:rPr lang="en-US" dirty="0" smtClean="0">
                <a:effectLst>
                  <a:outerShdw blurRad="38100" dist="38100" dir="2700000" algn="tl">
                    <a:srgbClr val="000000">
                      <a:alpha val="43137"/>
                    </a:srgbClr>
                  </a:outerShdw>
                </a:effectLst>
                <a:latin typeface="Book Antiqua" pitchFamily="18" charset="0"/>
              </a:rPr>
              <a:t>Those instituted for this role are the proper ministers</a:t>
            </a:r>
          </a:p>
          <a:p>
            <a:pPr lvl="2"/>
            <a:r>
              <a:rPr lang="en-US" dirty="0" smtClean="0">
                <a:effectLst>
                  <a:outerShdw blurRad="38100" dist="38100" dir="2700000" algn="tl">
                    <a:srgbClr val="000000">
                      <a:alpha val="43137"/>
                    </a:srgbClr>
                  </a:outerShdw>
                </a:effectLst>
                <a:latin typeface="Book Antiqua" pitchFamily="18" charset="0"/>
              </a:rPr>
              <a:t>Lay men and women share in this ministry as non-instituted lectors commissioned for service</a:t>
            </a: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trips(down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History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fontScale="92500" lnSpcReduction="20000"/>
          </a:bodyPr>
          <a:lstStyle/>
          <a:p>
            <a:pPr>
              <a:spcAft>
                <a:spcPts val="600"/>
              </a:spcAft>
            </a:pPr>
            <a:r>
              <a:rPr lang="en-US" i="1" dirty="0" smtClean="0">
                <a:effectLst>
                  <a:outerShdw blurRad="38100" dist="38100" dir="2700000" algn="tl">
                    <a:srgbClr val="000000">
                      <a:alpha val="43137"/>
                    </a:srgbClr>
                  </a:outerShdw>
                </a:effectLst>
                <a:latin typeface="Book Antiqua" pitchFamily="18" charset="0"/>
              </a:rPr>
              <a:t>General Instruction of the Roman Missal</a:t>
            </a:r>
            <a:r>
              <a:rPr lang="en-US" dirty="0" smtClean="0">
                <a:effectLst>
                  <a:outerShdw blurRad="38100" dist="38100" dir="2700000" algn="tl">
                    <a:srgbClr val="000000">
                      <a:alpha val="43137"/>
                    </a:srgbClr>
                  </a:outerShdw>
                </a:effectLst>
                <a:latin typeface="Book Antiqua" pitchFamily="18" charset="0"/>
              </a:rPr>
              <a:t> (2002)</a:t>
            </a:r>
          </a:p>
          <a:p>
            <a:pPr lvl="1">
              <a:spcAft>
                <a:spcPts val="600"/>
              </a:spcAft>
            </a:pPr>
            <a:r>
              <a:rPr lang="en-US" dirty="0" smtClean="0">
                <a:effectLst>
                  <a:outerShdw blurRad="38100" dist="38100" dir="2700000" algn="tl">
                    <a:srgbClr val="000000">
                      <a:alpha val="43137"/>
                    </a:srgbClr>
                  </a:outerShdw>
                </a:effectLst>
                <a:latin typeface="Book Antiqua" pitchFamily="18" charset="0"/>
              </a:rPr>
              <a:t>“The function of proclaiming the readings is by tradition not presidential but ministerial. Therefore the readings are to be read by a reader, but the Gospel by the Deacon, or, in his absence, by another Priest” (#59).</a:t>
            </a:r>
          </a:p>
          <a:p>
            <a:pPr lvl="1">
              <a:spcAft>
                <a:spcPts val="600"/>
              </a:spcAft>
            </a:pPr>
            <a:r>
              <a:rPr lang="en-US" dirty="0" smtClean="0">
                <a:effectLst>
                  <a:outerShdw blurRad="38100" dist="38100" dir="2700000" algn="tl">
                    <a:srgbClr val="000000">
                      <a:alpha val="43137"/>
                    </a:srgbClr>
                  </a:outerShdw>
                </a:effectLst>
                <a:latin typeface="Book Antiqua" pitchFamily="18" charset="0"/>
              </a:rPr>
              <a:t>“In the absence of an instituted lector, other laypersons may be commissioned to proclaim the readings from Sacred Scripture, people who are truly suited to carrying out this function and carefully prepared, so that by their hearing the readings from the sacred texts the faithful may conceive in their hearts a sweet and living affection for Sacred Scripture” (#101).</a:t>
            </a: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Development of the Lectionary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fontScale="92500" lnSpcReduction="10000"/>
          </a:bodyPr>
          <a:lstStyle/>
          <a:p>
            <a:r>
              <a:rPr lang="en-US" dirty="0" smtClean="0">
                <a:effectLst>
                  <a:outerShdw blurRad="38100" dist="38100" dir="2700000" algn="tl">
                    <a:srgbClr val="000000">
                      <a:alpha val="43137"/>
                    </a:srgbClr>
                  </a:outerShdw>
                </a:effectLst>
                <a:latin typeface="Book Antiqua" pitchFamily="18" charset="0"/>
              </a:rPr>
              <a:t>Second Vatican Council (1962-1965)</a:t>
            </a:r>
          </a:p>
          <a:p>
            <a:pPr lvl="1"/>
            <a:r>
              <a:rPr lang="en-US" dirty="0" smtClean="0">
                <a:effectLst>
                  <a:outerShdw blurRad="38100" dist="38100" dir="2700000" algn="tl">
                    <a:srgbClr val="000000">
                      <a:alpha val="43137"/>
                    </a:srgbClr>
                  </a:outerShdw>
                </a:effectLst>
                <a:latin typeface="Book Antiqua" pitchFamily="18" charset="0"/>
              </a:rPr>
              <a:t>Previously limited use of Scripture at Mass</a:t>
            </a:r>
          </a:p>
          <a:p>
            <a:pPr lvl="2"/>
            <a:r>
              <a:rPr lang="en-US" dirty="0" smtClean="0">
                <a:effectLst>
                  <a:outerShdw blurRad="38100" dist="38100" dir="2700000" algn="tl">
                    <a:srgbClr val="000000">
                      <a:alpha val="43137"/>
                    </a:srgbClr>
                  </a:outerShdw>
                </a:effectLst>
                <a:latin typeface="Book Antiqua" pitchFamily="18" charset="0"/>
              </a:rPr>
              <a:t>Two readings—Epistle &amp; Gospel</a:t>
            </a:r>
          </a:p>
          <a:p>
            <a:pPr lvl="2"/>
            <a:r>
              <a:rPr lang="en-US" dirty="0" smtClean="0">
                <a:effectLst>
                  <a:outerShdw blurRad="38100" dist="38100" dir="2700000" algn="tl">
                    <a:srgbClr val="000000">
                      <a:alpha val="43137"/>
                    </a:srgbClr>
                  </a:outerShdw>
                </a:effectLst>
                <a:latin typeface="Book Antiqua" pitchFamily="18" charset="0"/>
              </a:rPr>
              <a:t>Same cycle of readings every year</a:t>
            </a:r>
          </a:p>
          <a:p>
            <a:pPr lvl="1"/>
            <a:r>
              <a:rPr lang="en-US" dirty="0" smtClean="0">
                <a:effectLst>
                  <a:outerShdw blurRad="38100" dist="38100" dir="2700000" algn="tl">
                    <a:srgbClr val="000000">
                      <a:alpha val="43137"/>
                    </a:srgbClr>
                  </a:outerShdw>
                </a:effectLst>
                <a:latin typeface="Book Antiqua" pitchFamily="18" charset="0"/>
              </a:rPr>
              <a:t>Expanded use of Scripture at Mass</a:t>
            </a:r>
          </a:p>
          <a:p>
            <a:pPr lvl="2"/>
            <a:r>
              <a:rPr lang="en-US" dirty="0" smtClean="0">
                <a:effectLst>
                  <a:outerShdw blurRad="38100" dist="38100" dir="2700000" algn="tl">
                    <a:srgbClr val="000000">
                      <a:alpha val="43137"/>
                    </a:srgbClr>
                  </a:outerShdw>
                </a:effectLst>
                <a:latin typeface="Book Antiqua" pitchFamily="18" charset="0"/>
              </a:rPr>
              <a:t>“The treasures of the bible are to be opened up more lavishly, so that richer fare may be provided for the faithful at the table of God’s word.  In this way a more representative portion of the holy scriptures will be read to the people in the course of a prescribed number of years.”  (</a:t>
            </a:r>
            <a:r>
              <a:rPr lang="en-US" i="1" dirty="0" smtClean="0">
                <a:effectLst>
                  <a:outerShdw blurRad="38100" dist="38100" dir="2700000" algn="tl">
                    <a:srgbClr val="000000">
                      <a:alpha val="43137"/>
                    </a:srgbClr>
                  </a:outerShdw>
                </a:effectLst>
                <a:latin typeface="Book Antiqua" pitchFamily="18" charset="0"/>
              </a:rPr>
              <a:t>Constitution on the Sacred Liturgy</a:t>
            </a:r>
            <a:r>
              <a:rPr lang="en-US" dirty="0" smtClean="0">
                <a:effectLst>
                  <a:outerShdw blurRad="38100" dist="38100" dir="2700000" algn="tl">
                    <a:srgbClr val="000000">
                      <a:alpha val="43137"/>
                    </a:srgbClr>
                  </a:outerShdw>
                </a:effectLst>
                <a:latin typeface="Book Antiqua" pitchFamily="18" charset="0"/>
              </a:rPr>
              <a:t> 51) </a:t>
            </a:r>
          </a:p>
          <a:p>
            <a:pPr lvl="1"/>
            <a:r>
              <a:rPr lang="en-US" dirty="0" smtClean="0">
                <a:effectLst>
                  <a:outerShdw blurRad="38100" dist="38100" dir="2700000" algn="tl">
                    <a:srgbClr val="000000">
                      <a:alpha val="43137"/>
                    </a:srgbClr>
                  </a:outerShdw>
                </a:effectLst>
                <a:latin typeface="Book Antiqua" pitchFamily="18" charset="0"/>
              </a:rPr>
              <a:t>Much larger perspective on the mysteries of our faith</a:t>
            </a: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Development of the Lectionary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Lectionary Cycle</a:t>
            </a:r>
          </a:p>
          <a:p>
            <a:pPr lvl="1"/>
            <a:r>
              <a:rPr lang="en-US" dirty="0" smtClean="0">
                <a:effectLst>
                  <a:outerShdw blurRad="38100" dist="38100" dir="2700000" algn="tl">
                    <a:srgbClr val="000000">
                      <a:alpha val="43137"/>
                    </a:srgbClr>
                  </a:outerShdw>
                </a:effectLst>
                <a:latin typeface="Book Antiqua" pitchFamily="18" charset="0"/>
              </a:rPr>
              <a:t>The Liturgical Year—celebrating the central mysteries of our faith in their fullness</a:t>
            </a:r>
          </a:p>
          <a:p>
            <a:pPr lvl="2"/>
            <a:r>
              <a:rPr lang="en-US" dirty="0" smtClean="0">
                <a:effectLst>
                  <a:outerShdw blurRad="38100" dist="38100" dir="2700000" algn="tl">
                    <a:srgbClr val="000000">
                      <a:alpha val="43137"/>
                    </a:srgbClr>
                  </a:outerShdw>
                </a:effectLst>
                <a:latin typeface="Book Antiqua" pitchFamily="18" charset="0"/>
              </a:rPr>
              <a:t>Advent/Christmas Seasons</a:t>
            </a:r>
          </a:p>
          <a:p>
            <a:pPr lvl="3"/>
            <a:r>
              <a:rPr lang="en-US" dirty="0" smtClean="0">
                <a:effectLst>
                  <a:outerShdw blurRad="38100" dist="38100" dir="2700000" algn="tl">
                    <a:srgbClr val="000000">
                      <a:alpha val="43137"/>
                    </a:srgbClr>
                  </a:outerShdw>
                </a:effectLst>
                <a:latin typeface="Book Antiqua" pitchFamily="18" charset="0"/>
              </a:rPr>
              <a:t>Christ’s Final Coming</a:t>
            </a:r>
          </a:p>
          <a:p>
            <a:pPr lvl="3"/>
            <a:r>
              <a:rPr lang="en-US" dirty="0" smtClean="0">
                <a:effectLst>
                  <a:outerShdw blurRad="38100" dist="38100" dir="2700000" algn="tl">
                    <a:srgbClr val="000000">
                      <a:alpha val="43137"/>
                    </a:srgbClr>
                  </a:outerShdw>
                </a:effectLst>
                <a:latin typeface="Book Antiqua" pitchFamily="18" charset="0"/>
              </a:rPr>
              <a:t>Remembering Christ’s First Coming</a:t>
            </a:r>
          </a:p>
          <a:p>
            <a:pPr lvl="2"/>
            <a:r>
              <a:rPr lang="en-US" dirty="0" smtClean="0">
                <a:effectLst>
                  <a:outerShdw blurRad="38100" dist="38100" dir="2700000" algn="tl">
                    <a:srgbClr val="000000">
                      <a:alpha val="43137"/>
                    </a:srgbClr>
                  </a:outerShdw>
                </a:effectLst>
                <a:latin typeface="Book Antiqua" pitchFamily="18" charset="0"/>
              </a:rPr>
              <a:t>Winter Ordinary Time—inauguration of the Kingdom</a:t>
            </a:r>
          </a:p>
          <a:p>
            <a:pPr lvl="2"/>
            <a:r>
              <a:rPr lang="en-US" dirty="0" smtClean="0">
                <a:effectLst>
                  <a:outerShdw blurRad="38100" dist="38100" dir="2700000" algn="tl">
                    <a:srgbClr val="000000">
                      <a:alpha val="43137"/>
                    </a:srgbClr>
                  </a:outerShdw>
                </a:effectLst>
                <a:latin typeface="Book Antiqua" pitchFamily="18" charset="0"/>
              </a:rPr>
              <a:t>Lent—the cost of discipleship</a:t>
            </a:r>
          </a:p>
          <a:p>
            <a:pPr lvl="2"/>
            <a:r>
              <a:rPr lang="en-US" dirty="0" smtClean="0">
                <a:effectLst>
                  <a:outerShdw blurRad="38100" dist="38100" dir="2700000" algn="tl">
                    <a:srgbClr val="000000">
                      <a:alpha val="43137"/>
                    </a:srgbClr>
                  </a:outerShdw>
                </a:effectLst>
                <a:latin typeface="Book Antiqua" pitchFamily="18" charset="0"/>
              </a:rPr>
              <a:t>Easter Season—the New Order</a:t>
            </a:r>
          </a:p>
          <a:p>
            <a:pPr lvl="2"/>
            <a:r>
              <a:rPr lang="en-US" dirty="0" smtClean="0">
                <a:effectLst>
                  <a:outerShdw blurRad="38100" dist="38100" dir="2700000" algn="tl">
                    <a:srgbClr val="000000">
                      <a:alpha val="43137"/>
                    </a:srgbClr>
                  </a:outerShdw>
                </a:effectLst>
                <a:latin typeface="Book Antiqua" pitchFamily="18" charset="0"/>
              </a:rPr>
              <a:t>Ordinary Time—growth of the Kingdom</a:t>
            </a:r>
          </a:p>
          <a:p>
            <a:pPr lvl="2"/>
            <a:r>
              <a:rPr lang="en-US" dirty="0" smtClean="0">
                <a:effectLst>
                  <a:outerShdw blurRad="38100" dist="38100" dir="2700000" algn="tl">
                    <a:srgbClr val="000000">
                      <a:alpha val="43137"/>
                    </a:srgbClr>
                  </a:outerShdw>
                </a:effectLst>
                <a:latin typeface="Book Antiqua" pitchFamily="18" charset="0"/>
              </a:rPr>
              <a:t>Sunday as the primary day for worship</a:t>
            </a: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Development of the Lectionary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43200" y="1447800"/>
            <a:ext cx="61722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Lectionary Cycle</a:t>
            </a:r>
          </a:p>
          <a:p>
            <a:pPr lvl="1"/>
            <a:r>
              <a:rPr lang="en-US" dirty="0" smtClean="0">
                <a:effectLst>
                  <a:outerShdw blurRad="38100" dist="38100" dir="2700000" algn="tl">
                    <a:srgbClr val="000000">
                      <a:alpha val="43137"/>
                    </a:srgbClr>
                  </a:outerShdw>
                </a:effectLst>
                <a:latin typeface="Book Antiqua" pitchFamily="18" charset="0"/>
              </a:rPr>
              <a:t>3 Year Cycle for Sundays</a:t>
            </a:r>
          </a:p>
          <a:p>
            <a:pPr lvl="2"/>
            <a:r>
              <a:rPr lang="en-US" dirty="0" smtClean="0">
                <a:effectLst>
                  <a:outerShdw blurRad="38100" dist="38100" dir="2700000" algn="tl">
                    <a:srgbClr val="000000">
                      <a:alpha val="43137"/>
                    </a:srgbClr>
                  </a:outerShdw>
                </a:effectLst>
                <a:latin typeface="Book Antiqua" pitchFamily="18" charset="0"/>
              </a:rPr>
              <a:t>Year A, B, C</a:t>
            </a:r>
          </a:p>
          <a:p>
            <a:pPr lvl="2"/>
            <a:r>
              <a:rPr lang="en-US" dirty="0" smtClean="0">
                <a:effectLst>
                  <a:outerShdw blurRad="38100" dist="38100" dir="2700000" algn="tl">
                    <a:srgbClr val="000000">
                      <a:alpha val="43137"/>
                    </a:srgbClr>
                  </a:outerShdw>
                </a:effectLst>
                <a:latin typeface="Book Antiqua" pitchFamily="18" charset="0"/>
              </a:rPr>
              <a:t>divide by 3</a:t>
            </a:r>
          </a:p>
          <a:p>
            <a:pPr lvl="2"/>
            <a:r>
              <a:rPr lang="en-US" dirty="0" smtClean="0">
                <a:effectLst>
                  <a:outerShdw blurRad="38100" dist="38100" dir="2700000" algn="tl">
                    <a:srgbClr val="000000">
                      <a:alpha val="43137"/>
                    </a:srgbClr>
                  </a:outerShdw>
                </a:effectLst>
                <a:latin typeface="Book Antiqua" pitchFamily="18" charset="0"/>
              </a:rPr>
              <a:t>Volume I</a:t>
            </a:r>
          </a:p>
          <a:p>
            <a:pPr lvl="1"/>
            <a:r>
              <a:rPr lang="en-US" dirty="0" smtClean="0">
                <a:effectLst>
                  <a:outerShdw blurRad="38100" dist="38100" dir="2700000" algn="tl">
                    <a:srgbClr val="000000">
                      <a:alpha val="43137"/>
                    </a:srgbClr>
                  </a:outerShdw>
                </a:effectLst>
                <a:latin typeface="Book Antiqua" pitchFamily="18" charset="0"/>
              </a:rPr>
              <a:t>Synoptic (“same view”) Gospels</a:t>
            </a:r>
          </a:p>
          <a:p>
            <a:pPr lvl="2"/>
            <a:r>
              <a:rPr lang="en-US" dirty="0" smtClean="0">
                <a:effectLst>
                  <a:outerShdw blurRad="38100" dist="38100" dir="2700000" algn="tl">
                    <a:srgbClr val="000000">
                      <a:alpha val="43137"/>
                    </a:srgbClr>
                  </a:outerShdw>
                </a:effectLst>
                <a:latin typeface="Book Antiqua" pitchFamily="18" charset="0"/>
              </a:rPr>
              <a:t>Matthew, Mark &amp; Luke</a:t>
            </a:r>
          </a:p>
          <a:p>
            <a:pPr lvl="1"/>
            <a:r>
              <a:rPr lang="en-US" dirty="0" smtClean="0">
                <a:effectLst>
                  <a:outerShdw blurRad="38100" dist="38100" dir="2700000" algn="tl">
                    <a:srgbClr val="000000">
                      <a:alpha val="43137"/>
                    </a:srgbClr>
                  </a:outerShdw>
                </a:effectLst>
                <a:latin typeface="Book Antiqua" pitchFamily="18" charset="0"/>
              </a:rPr>
              <a:t>John—different perspective</a:t>
            </a:r>
          </a:p>
          <a:p>
            <a:pPr lvl="1"/>
            <a:r>
              <a:rPr lang="en-US" dirty="0" smtClean="0">
                <a:effectLst>
                  <a:outerShdw blurRad="38100" dist="38100" dir="2700000" algn="tl">
                    <a:srgbClr val="000000">
                      <a:alpha val="43137"/>
                    </a:srgbClr>
                  </a:outerShdw>
                </a:effectLst>
                <a:latin typeface="Book Antiqua" pitchFamily="18" charset="0"/>
              </a:rPr>
              <a:t>symbolized by winged characters from Revelation 4:7</a:t>
            </a:r>
          </a:p>
          <a:p>
            <a:pPr marL="914400" lvl="2" indent="0">
              <a:buNone/>
            </a:pPr>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pic>
        <p:nvPicPr>
          <p:cNvPr id="4" name="Picture 3" descr="evangelists.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 y="2133600"/>
            <a:ext cx="2743200"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Development of the Lectionary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43200" y="1447800"/>
            <a:ext cx="6019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Lectionary Cycle</a:t>
            </a:r>
          </a:p>
          <a:p>
            <a:pPr lvl="1"/>
            <a:r>
              <a:rPr lang="en-US" dirty="0" smtClean="0">
                <a:effectLst>
                  <a:outerShdw blurRad="38100" dist="38100" dir="2700000" algn="tl">
                    <a:srgbClr val="000000">
                      <a:alpha val="43137"/>
                    </a:srgbClr>
                  </a:outerShdw>
                </a:effectLst>
                <a:latin typeface="Book Antiqua" pitchFamily="18" charset="0"/>
              </a:rPr>
              <a:t>Year A—Matthew</a:t>
            </a:r>
          </a:p>
          <a:p>
            <a:pPr lvl="2"/>
            <a:r>
              <a:rPr lang="en-US" dirty="0" smtClean="0">
                <a:effectLst>
                  <a:outerShdw blurRad="38100" dist="38100" dir="2700000" algn="tl">
                    <a:srgbClr val="000000">
                      <a:alpha val="43137"/>
                    </a:srgbClr>
                  </a:outerShdw>
                </a:effectLst>
                <a:latin typeface="Book Antiqua" pitchFamily="18" charset="0"/>
              </a:rPr>
              <a:t>symbol: human/angel</a:t>
            </a:r>
          </a:p>
          <a:p>
            <a:pPr lvl="2"/>
            <a:r>
              <a:rPr lang="en-US" dirty="0">
                <a:effectLst>
                  <a:outerShdw blurRad="38100" dist="38100" dir="2700000" algn="tl">
                    <a:srgbClr val="000000">
                      <a:alpha val="43137"/>
                    </a:srgbClr>
                  </a:outerShdw>
                </a:effectLst>
                <a:latin typeface="Book Antiqua" pitchFamily="18" charset="0"/>
              </a:rPr>
              <a:t>Writing for a Jewish audience</a:t>
            </a:r>
          </a:p>
          <a:p>
            <a:pPr lvl="2"/>
            <a:r>
              <a:rPr lang="en-US" dirty="0" smtClean="0">
                <a:effectLst>
                  <a:outerShdw blurRad="38100" dist="38100" dir="2700000" algn="tl">
                    <a:srgbClr val="000000">
                      <a:alpha val="43137"/>
                    </a:srgbClr>
                  </a:outerShdw>
                </a:effectLst>
                <a:latin typeface="Book Antiqua" pitchFamily="18" charset="0"/>
              </a:rPr>
              <a:t>Argues for faith in Jesus based on his fulfillment of Old Testament prophecies </a:t>
            </a:r>
          </a:p>
          <a:p>
            <a:pPr lvl="2"/>
            <a:r>
              <a:rPr lang="en-US" dirty="0" smtClean="0">
                <a:effectLst>
                  <a:outerShdw blurRad="38100" dist="38100" dir="2700000" algn="tl">
                    <a:srgbClr val="000000">
                      <a:alpha val="43137"/>
                    </a:srgbClr>
                  </a:outerShdw>
                </a:effectLst>
                <a:latin typeface="Book Antiqua" pitchFamily="18" charset="0"/>
              </a:rPr>
              <a:t>Presents the Kingdom of God which involves a new way of seeing and valuing the world</a:t>
            </a: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pic>
        <p:nvPicPr>
          <p:cNvPr id="4" name="Picture 3" descr="evangelists.jpg"/>
          <p:cNvPicPr>
            <a:picLocks noChangeAspect="1"/>
          </p:cNvPicPr>
          <p:nvPr/>
        </p:nvPicPr>
        <p:blipFill rotWithShape="1">
          <a:blip r:embed="rId3" cstate="print">
            <a:extLst>
              <a:ext uri="{28A0092B-C50C-407E-A947-70E740481C1C}">
                <a14:useLocalDpi xmlns:a14="http://schemas.microsoft.com/office/drawing/2010/main" xmlns="" val="0"/>
              </a:ext>
            </a:extLst>
          </a:blip>
          <a:srcRect r="49222" b="49222"/>
          <a:stretch/>
        </p:blipFill>
        <p:spPr>
          <a:xfrm>
            <a:off x="457200" y="2133600"/>
            <a:ext cx="2667000" cy="2667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21036025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Development of the Lectionary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43200" y="1447800"/>
            <a:ext cx="6019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Lectionary Cycle</a:t>
            </a:r>
          </a:p>
          <a:p>
            <a:pPr lvl="1"/>
            <a:r>
              <a:rPr lang="en-US" dirty="0">
                <a:effectLst>
                  <a:outerShdw blurRad="38100" dist="38100" dir="2700000" algn="tl">
                    <a:srgbClr val="000000">
                      <a:alpha val="43137"/>
                    </a:srgbClr>
                  </a:outerShdw>
                </a:effectLst>
                <a:latin typeface="Book Antiqua" pitchFamily="18" charset="0"/>
              </a:rPr>
              <a:t>Year B—</a:t>
            </a:r>
            <a:r>
              <a:rPr lang="en-US" dirty="0" smtClean="0">
                <a:effectLst>
                  <a:outerShdw blurRad="38100" dist="38100" dir="2700000" algn="tl">
                    <a:srgbClr val="000000">
                      <a:alpha val="43137"/>
                    </a:srgbClr>
                  </a:outerShdw>
                </a:effectLst>
                <a:latin typeface="Book Antiqua" pitchFamily="18" charset="0"/>
              </a:rPr>
              <a:t>Mark</a:t>
            </a:r>
          </a:p>
          <a:p>
            <a:pPr lvl="2"/>
            <a:r>
              <a:rPr lang="en-US" dirty="0" smtClean="0">
                <a:effectLst>
                  <a:outerShdw blurRad="38100" dist="38100" dir="2700000" algn="tl">
                    <a:srgbClr val="000000">
                      <a:alpha val="43137"/>
                    </a:srgbClr>
                  </a:outerShdw>
                </a:effectLst>
                <a:latin typeface="Book Antiqua" pitchFamily="18" charset="0"/>
              </a:rPr>
              <a:t>symbol</a:t>
            </a:r>
            <a:r>
              <a:rPr lang="en-US" dirty="0">
                <a:effectLst>
                  <a:outerShdw blurRad="38100" dist="38100" dir="2700000" algn="tl">
                    <a:srgbClr val="000000">
                      <a:alpha val="43137"/>
                    </a:srgbClr>
                  </a:outerShdw>
                </a:effectLst>
                <a:latin typeface="Book Antiqua" pitchFamily="18" charset="0"/>
              </a:rPr>
              <a:t>: lion</a:t>
            </a:r>
          </a:p>
          <a:p>
            <a:pPr lvl="2"/>
            <a:r>
              <a:rPr lang="en-US" dirty="0">
                <a:effectLst>
                  <a:outerShdw blurRad="38100" dist="38100" dir="2700000" algn="tl">
                    <a:srgbClr val="000000">
                      <a:alpha val="43137"/>
                    </a:srgbClr>
                  </a:outerShdw>
                </a:effectLst>
                <a:latin typeface="Book Antiqua" pitchFamily="18" charset="0"/>
              </a:rPr>
              <a:t>The </a:t>
            </a:r>
            <a:r>
              <a:rPr lang="en-US" dirty="0" err="1">
                <a:effectLst>
                  <a:outerShdw blurRad="38100" dist="38100" dir="2700000" algn="tl">
                    <a:srgbClr val="000000">
                      <a:alpha val="43137"/>
                    </a:srgbClr>
                  </a:outerShdw>
                </a:effectLst>
                <a:latin typeface="Book Antiqua" pitchFamily="18" charset="0"/>
              </a:rPr>
              <a:t>Markan</a:t>
            </a:r>
            <a:r>
              <a:rPr lang="en-US" dirty="0">
                <a:effectLst>
                  <a:outerShdw blurRad="38100" dist="38100" dir="2700000" algn="tl">
                    <a:srgbClr val="000000">
                      <a:alpha val="43137"/>
                    </a:srgbClr>
                  </a:outerShdw>
                </a:effectLst>
                <a:latin typeface="Book Antiqua" pitchFamily="18" charset="0"/>
              </a:rPr>
              <a:t> Secret—when someone identifies Jesus, he instructs them not to reveal him</a:t>
            </a:r>
          </a:p>
          <a:p>
            <a:pPr lvl="2"/>
            <a:r>
              <a:rPr lang="en-US" dirty="0">
                <a:effectLst>
                  <a:outerShdw blurRad="38100" dist="38100" dir="2700000" algn="tl">
                    <a:srgbClr val="000000">
                      <a:alpha val="43137"/>
                    </a:srgbClr>
                  </a:outerShdw>
                </a:effectLst>
                <a:latin typeface="Book Antiqua" pitchFamily="18" charset="0"/>
              </a:rPr>
              <a:t>Leads us to question, “Who is Jesus for us?”</a:t>
            </a: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48929" b="48333"/>
          <a:stretch/>
        </p:blipFill>
        <p:spPr>
          <a:xfrm>
            <a:off x="457200" y="2133600"/>
            <a:ext cx="2667000" cy="26980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1704844748"/>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Development of the Lectionary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43200" y="1447800"/>
            <a:ext cx="62484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Lectionary Cycle</a:t>
            </a:r>
          </a:p>
          <a:p>
            <a:pPr lvl="1"/>
            <a:r>
              <a:rPr lang="en-US" dirty="0">
                <a:effectLst>
                  <a:outerShdw blurRad="38100" dist="38100" dir="2700000" algn="tl">
                    <a:srgbClr val="000000">
                      <a:alpha val="43137"/>
                    </a:srgbClr>
                  </a:outerShdw>
                </a:effectLst>
                <a:latin typeface="Book Antiqua" pitchFamily="18" charset="0"/>
              </a:rPr>
              <a:t>Year C—</a:t>
            </a:r>
            <a:r>
              <a:rPr lang="en-US" dirty="0" smtClean="0">
                <a:effectLst>
                  <a:outerShdw blurRad="38100" dist="38100" dir="2700000" algn="tl">
                    <a:srgbClr val="000000">
                      <a:alpha val="43137"/>
                    </a:srgbClr>
                  </a:outerShdw>
                </a:effectLst>
                <a:latin typeface="Book Antiqua" pitchFamily="18" charset="0"/>
              </a:rPr>
              <a:t>Luke</a:t>
            </a:r>
          </a:p>
          <a:p>
            <a:pPr lvl="2"/>
            <a:r>
              <a:rPr lang="en-US" dirty="0" smtClean="0">
                <a:effectLst>
                  <a:outerShdw blurRad="38100" dist="38100" dir="2700000" algn="tl">
                    <a:srgbClr val="000000">
                      <a:alpha val="43137"/>
                    </a:srgbClr>
                  </a:outerShdw>
                </a:effectLst>
                <a:latin typeface="Book Antiqua" pitchFamily="18" charset="0"/>
              </a:rPr>
              <a:t>symbol</a:t>
            </a:r>
            <a:r>
              <a:rPr lang="en-US" dirty="0">
                <a:effectLst>
                  <a:outerShdw blurRad="38100" dist="38100" dir="2700000" algn="tl">
                    <a:srgbClr val="000000">
                      <a:alpha val="43137"/>
                    </a:srgbClr>
                  </a:outerShdw>
                </a:effectLst>
                <a:latin typeface="Book Antiqua" pitchFamily="18" charset="0"/>
              </a:rPr>
              <a:t>: ox or bull</a:t>
            </a:r>
          </a:p>
          <a:p>
            <a:pPr lvl="2"/>
            <a:r>
              <a:rPr lang="en-US" dirty="0">
                <a:effectLst>
                  <a:outerShdw blurRad="38100" dist="38100" dir="2700000" algn="tl">
                    <a:srgbClr val="000000">
                      <a:alpha val="43137"/>
                    </a:srgbClr>
                  </a:outerShdw>
                </a:effectLst>
                <a:latin typeface="Book Antiqua" pitchFamily="18" charset="0"/>
              </a:rPr>
              <a:t>Salvation is offered to the whole world</a:t>
            </a:r>
          </a:p>
          <a:p>
            <a:pPr lvl="2"/>
            <a:r>
              <a:rPr lang="en-US" dirty="0">
                <a:effectLst>
                  <a:outerShdw blurRad="38100" dist="38100" dir="2700000" algn="tl">
                    <a:srgbClr val="000000">
                      <a:alpha val="43137"/>
                    </a:srgbClr>
                  </a:outerShdw>
                </a:effectLst>
                <a:latin typeface="Book Antiqua" pitchFamily="18" charset="0"/>
              </a:rPr>
              <a:t>Women are on the same level as men</a:t>
            </a:r>
          </a:p>
          <a:p>
            <a:pPr lvl="2"/>
            <a:r>
              <a:rPr lang="en-US" dirty="0">
                <a:effectLst>
                  <a:outerShdw blurRad="38100" dist="38100" dir="2700000" algn="tl">
                    <a:srgbClr val="000000">
                      <a:alpha val="43137"/>
                    </a:srgbClr>
                  </a:outerShdw>
                </a:effectLst>
                <a:latin typeface="Book Antiqua" pitchFamily="18" charset="0"/>
              </a:rPr>
              <a:t>Embracing all of humanity is the measure of discipleship</a:t>
            </a: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48929" t="47989"/>
          <a:stretch/>
        </p:blipFill>
        <p:spPr>
          <a:xfrm>
            <a:off x="457201" y="2133600"/>
            <a:ext cx="2693630"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183847024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Materials Used</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628650" lvl="1" indent="-457200">
              <a:spcBef>
                <a:spcPts val="1200"/>
              </a:spcBef>
              <a:buFont typeface="Wingdings" pitchFamily="2" charset="2"/>
              <a:buChar char="§"/>
            </a:pPr>
            <a:r>
              <a:rPr lang="en-US" sz="3600" dirty="0" smtClean="0">
                <a:effectLst>
                  <a:outerShdw blurRad="38100" dist="38100" dir="2700000" algn="tl">
                    <a:srgbClr val="000000">
                      <a:alpha val="43137"/>
                    </a:srgbClr>
                  </a:outerShdw>
                </a:effectLst>
                <a:latin typeface="Book Antiqua" pitchFamily="18" charset="0"/>
              </a:rPr>
              <a:t>Power Point presentation</a:t>
            </a:r>
          </a:p>
          <a:p>
            <a:pPr marL="628650" lvl="1" indent="-457200">
              <a:spcBef>
                <a:spcPts val="1200"/>
              </a:spcBef>
              <a:buFont typeface="Wingdings" pitchFamily="2" charset="2"/>
              <a:buChar char="§"/>
            </a:pPr>
            <a:r>
              <a:rPr lang="en-US" sz="3600" dirty="0" smtClean="0">
                <a:effectLst>
                  <a:outerShdw blurRad="38100" dist="38100" dir="2700000" algn="tl">
                    <a:srgbClr val="000000">
                      <a:alpha val="43137"/>
                    </a:srgbClr>
                  </a:outerShdw>
                </a:effectLst>
                <a:latin typeface="Book Antiqua" pitchFamily="18" charset="0"/>
              </a:rPr>
              <a:t>Handouts</a:t>
            </a:r>
          </a:p>
          <a:p>
            <a:pPr marL="628650" lvl="1" indent="-457200">
              <a:spcBef>
                <a:spcPts val="1200"/>
              </a:spcBef>
              <a:buFont typeface="Wingdings" pitchFamily="2" charset="2"/>
              <a:buChar char="§"/>
            </a:pPr>
            <a:r>
              <a:rPr lang="en-US" sz="3600" dirty="0" smtClean="0">
                <a:effectLst>
                  <a:outerShdw blurRad="38100" dist="38100" dir="2700000" algn="tl">
                    <a:srgbClr val="000000">
                      <a:alpha val="43137"/>
                    </a:srgbClr>
                  </a:outerShdw>
                </a:effectLst>
                <a:latin typeface="Book Antiqua" pitchFamily="18" charset="0"/>
              </a:rPr>
              <a:t>Lectionary and Book of the Gospels</a:t>
            </a:r>
          </a:p>
          <a:p>
            <a:pPr marL="628650" lvl="1" indent="-457200">
              <a:spcBef>
                <a:spcPts val="1200"/>
              </a:spcBef>
              <a:buFont typeface="Wingdings" pitchFamily="2" charset="2"/>
              <a:buChar char="§"/>
            </a:pPr>
            <a:r>
              <a:rPr lang="en-US" sz="3600" dirty="0" smtClean="0">
                <a:effectLst>
                  <a:outerShdw blurRad="38100" dist="38100" dir="2700000" algn="tl">
                    <a:srgbClr val="000000">
                      <a:alpha val="43137"/>
                    </a:srgbClr>
                  </a:outerShdw>
                </a:effectLst>
                <a:latin typeface="Book Antiqua" pitchFamily="18" charset="0"/>
              </a:rPr>
              <a:t>Handbook</a:t>
            </a:r>
            <a:endParaRPr lang="en-US" sz="3200" dirty="0" smtClean="0">
              <a:effectLst>
                <a:outerShdw blurRad="38100" dist="38100" dir="2700000" algn="tl">
                  <a:srgbClr val="000000">
                    <a:alpha val="43137"/>
                  </a:srgbClr>
                </a:outerShdw>
              </a:effectLst>
              <a:latin typeface="Book Antiqua" pitchFamily="18" charset="0"/>
            </a:endParaRPr>
          </a:p>
          <a:p>
            <a:pPr marL="628650" lvl="1" indent="-457200"/>
            <a:endParaRPr lang="en-US" dirty="0">
              <a:solidFill>
                <a:srgbClr val="E1E5BB"/>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Development of the Lectionary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43200" y="1447800"/>
            <a:ext cx="6172200" cy="5105400"/>
          </a:xfrm>
        </p:spPr>
        <p:txBody>
          <a:bodyPr>
            <a:normAutofit lnSpcReduction="10000"/>
          </a:bodyPr>
          <a:lstStyle/>
          <a:p>
            <a:r>
              <a:rPr lang="en-US" dirty="0" smtClean="0">
                <a:effectLst>
                  <a:outerShdw blurRad="38100" dist="38100" dir="2700000" algn="tl">
                    <a:srgbClr val="000000">
                      <a:alpha val="43137"/>
                    </a:srgbClr>
                  </a:outerShdw>
                </a:effectLst>
                <a:latin typeface="Book Antiqua" pitchFamily="18" charset="0"/>
              </a:rPr>
              <a:t>Lectionary Cycle</a:t>
            </a:r>
          </a:p>
          <a:p>
            <a:pPr lvl="1"/>
            <a:r>
              <a:rPr lang="en-US" dirty="0" smtClean="0">
                <a:effectLst>
                  <a:outerShdw blurRad="38100" dist="38100" dir="2700000" algn="tl">
                    <a:srgbClr val="000000">
                      <a:alpha val="43137"/>
                    </a:srgbClr>
                  </a:outerShdw>
                </a:effectLst>
                <a:latin typeface="Book Antiqua" pitchFamily="18" charset="0"/>
              </a:rPr>
              <a:t>John—symbol: eagle</a:t>
            </a:r>
          </a:p>
          <a:p>
            <a:pPr lvl="2"/>
            <a:r>
              <a:rPr lang="en-US" dirty="0" smtClean="0">
                <a:effectLst>
                  <a:outerShdw blurRad="38100" dist="38100" dir="2700000" algn="tl">
                    <a:srgbClr val="000000">
                      <a:alpha val="43137"/>
                    </a:srgbClr>
                  </a:outerShdw>
                </a:effectLst>
                <a:latin typeface="Book Antiqua" pitchFamily="18" charset="0"/>
              </a:rPr>
              <a:t>Interspersed all three years</a:t>
            </a:r>
          </a:p>
          <a:p>
            <a:pPr lvl="2"/>
            <a:r>
              <a:rPr lang="en-US" dirty="0" smtClean="0">
                <a:effectLst>
                  <a:outerShdw blurRad="38100" dist="38100" dir="2700000" algn="tl">
                    <a:srgbClr val="000000">
                      <a:alpha val="43137"/>
                    </a:srgbClr>
                  </a:outerShdw>
                </a:effectLst>
                <a:latin typeface="Book Antiqua" pitchFamily="18" charset="0"/>
              </a:rPr>
              <a:t>Supplements Mark in Year B</a:t>
            </a:r>
          </a:p>
          <a:p>
            <a:pPr lvl="2"/>
            <a:r>
              <a:rPr lang="en-US" dirty="0" smtClean="0">
                <a:effectLst>
                  <a:outerShdw blurRad="38100" dist="38100" dir="2700000" algn="tl">
                    <a:srgbClr val="000000">
                      <a:alpha val="43137"/>
                    </a:srgbClr>
                  </a:outerShdw>
                </a:effectLst>
                <a:latin typeface="Book Antiqua" pitchFamily="18" charset="0"/>
              </a:rPr>
              <a:t>Offers an advanced theological reflection of Jesus</a:t>
            </a:r>
          </a:p>
          <a:p>
            <a:pPr lvl="2"/>
            <a:r>
              <a:rPr lang="en-US" dirty="0" smtClean="0">
                <a:effectLst>
                  <a:outerShdw blurRad="38100" dist="38100" dir="2700000" algn="tl">
                    <a:srgbClr val="000000">
                      <a:alpha val="43137"/>
                    </a:srgbClr>
                  </a:outerShdw>
                </a:effectLst>
                <a:latin typeface="Book Antiqua" pitchFamily="18" charset="0"/>
              </a:rPr>
              <a:t>Shows more of the authority &amp; divinity of the Son </a:t>
            </a:r>
          </a:p>
          <a:p>
            <a:pPr lvl="2"/>
            <a:r>
              <a:rPr lang="en-US" dirty="0" smtClean="0">
                <a:effectLst>
                  <a:outerShdw blurRad="38100" dist="38100" dir="2700000" algn="tl">
                    <a:srgbClr val="000000">
                      <a:alpha val="43137"/>
                    </a:srgbClr>
                  </a:outerShdw>
                </a:effectLst>
                <a:latin typeface="Book Antiqua" pitchFamily="18" charset="0"/>
              </a:rPr>
              <a:t>Miracles performed by Jesus are called “signs”</a:t>
            </a:r>
          </a:p>
          <a:p>
            <a:pPr lvl="2"/>
            <a:r>
              <a:rPr lang="en-US" dirty="0" smtClean="0">
                <a:effectLst>
                  <a:outerShdw blurRad="38100" dist="38100" dir="2700000" algn="tl">
                    <a:srgbClr val="000000">
                      <a:alpha val="43137"/>
                    </a:srgbClr>
                  </a:outerShdw>
                </a:effectLst>
                <a:latin typeface="Book Antiqua" pitchFamily="18" charset="0"/>
              </a:rPr>
              <a:t>Our personal agenda is to be set aside for the “greater glory of God”</a:t>
            </a: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pic>
        <p:nvPicPr>
          <p:cNvPr id="4" name="Picture 3" descr="evangelists.jpg"/>
          <p:cNvPicPr>
            <a:picLocks noChangeAspect="1"/>
          </p:cNvPicPr>
          <p:nvPr/>
        </p:nvPicPr>
        <p:blipFill rotWithShape="1">
          <a:blip r:embed="rId3" cstate="print">
            <a:extLst>
              <a:ext uri="{28A0092B-C50C-407E-A947-70E740481C1C}">
                <a14:useLocalDpi xmlns:a14="http://schemas.microsoft.com/office/drawing/2010/main" xmlns="" val="0"/>
              </a:ext>
            </a:extLst>
          </a:blip>
          <a:srcRect t="49111" r="49222"/>
          <a:stretch/>
        </p:blipFill>
        <p:spPr>
          <a:xfrm>
            <a:off x="457200" y="2133601"/>
            <a:ext cx="2737210"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Development of the Lectionary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lnSpcReduction="10000"/>
          </a:bodyPr>
          <a:lstStyle/>
          <a:p>
            <a:r>
              <a:rPr lang="en-US" dirty="0" smtClean="0">
                <a:effectLst>
                  <a:outerShdw blurRad="38100" dist="38100" dir="2700000" algn="tl">
                    <a:srgbClr val="000000">
                      <a:alpha val="43137"/>
                    </a:srgbClr>
                  </a:outerShdw>
                </a:effectLst>
                <a:latin typeface="Book Antiqua" pitchFamily="18" charset="0"/>
              </a:rPr>
              <a:t>Lectionary Cycle</a:t>
            </a:r>
          </a:p>
          <a:p>
            <a:pPr lvl="1"/>
            <a:r>
              <a:rPr lang="en-US" dirty="0" smtClean="0">
                <a:effectLst>
                  <a:outerShdw blurRad="38100" dist="38100" dir="2700000" algn="tl">
                    <a:srgbClr val="000000">
                      <a:alpha val="43137"/>
                    </a:srgbClr>
                  </a:outerShdw>
                </a:effectLst>
                <a:latin typeface="Book Antiqua" pitchFamily="18" charset="0"/>
              </a:rPr>
              <a:t>2 Year Cycle for Weekdays</a:t>
            </a:r>
          </a:p>
          <a:p>
            <a:pPr lvl="2"/>
            <a:r>
              <a:rPr lang="en-US" dirty="0">
                <a:effectLst>
                  <a:outerShdw blurRad="38100" dist="38100" dir="2700000" algn="tl">
                    <a:srgbClr val="000000">
                      <a:alpha val="43137"/>
                    </a:srgbClr>
                  </a:outerShdw>
                </a:effectLst>
                <a:latin typeface="Book Antiqua" pitchFamily="18" charset="0"/>
              </a:rPr>
              <a:t>Year I</a:t>
            </a:r>
            <a:r>
              <a:rPr lang="en-US" dirty="0" smtClean="0">
                <a:effectLst>
                  <a:outerShdw blurRad="38100" dist="38100" dir="2700000" algn="tl">
                    <a:srgbClr val="000000">
                      <a:alpha val="43137"/>
                    </a:srgbClr>
                  </a:outerShdw>
                </a:effectLst>
                <a:latin typeface="Book Antiqua" pitchFamily="18" charset="0"/>
              </a:rPr>
              <a:t>—odd years—Volume </a:t>
            </a:r>
            <a:r>
              <a:rPr lang="en-US" dirty="0">
                <a:effectLst>
                  <a:outerShdw blurRad="38100" dist="38100" dir="2700000" algn="tl">
                    <a:srgbClr val="000000">
                      <a:alpha val="43137"/>
                    </a:srgbClr>
                  </a:outerShdw>
                </a:effectLst>
                <a:latin typeface="Book Antiqua" pitchFamily="18" charset="0"/>
              </a:rPr>
              <a:t>II</a:t>
            </a:r>
          </a:p>
          <a:p>
            <a:pPr lvl="2"/>
            <a:r>
              <a:rPr lang="en-US" dirty="0">
                <a:effectLst>
                  <a:outerShdw blurRad="38100" dist="38100" dir="2700000" algn="tl">
                    <a:srgbClr val="000000">
                      <a:alpha val="43137"/>
                    </a:srgbClr>
                  </a:outerShdw>
                </a:effectLst>
                <a:latin typeface="Book Antiqua" pitchFamily="18" charset="0"/>
              </a:rPr>
              <a:t>Year II</a:t>
            </a:r>
            <a:r>
              <a:rPr lang="en-US" dirty="0" smtClean="0">
                <a:effectLst>
                  <a:outerShdw blurRad="38100" dist="38100" dir="2700000" algn="tl">
                    <a:srgbClr val="000000">
                      <a:alpha val="43137"/>
                    </a:srgbClr>
                  </a:outerShdw>
                </a:effectLst>
                <a:latin typeface="Book Antiqua" pitchFamily="18" charset="0"/>
              </a:rPr>
              <a:t>—even years—Volume </a:t>
            </a:r>
            <a:r>
              <a:rPr lang="en-US" dirty="0">
                <a:effectLst>
                  <a:outerShdw blurRad="38100" dist="38100" dir="2700000" algn="tl">
                    <a:srgbClr val="000000">
                      <a:alpha val="43137"/>
                    </a:srgbClr>
                  </a:outerShdw>
                </a:effectLst>
                <a:latin typeface="Book Antiqua" pitchFamily="18" charset="0"/>
              </a:rPr>
              <a:t>III</a:t>
            </a:r>
          </a:p>
          <a:p>
            <a:pPr lvl="2"/>
            <a:r>
              <a:rPr lang="en-US" dirty="0" smtClean="0">
                <a:effectLst>
                  <a:outerShdw blurRad="38100" dist="38100" dir="2700000" algn="tl">
                    <a:srgbClr val="000000">
                      <a:alpha val="43137"/>
                    </a:srgbClr>
                  </a:outerShdw>
                </a:effectLst>
                <a:latin typeface="Book Antiqua" pitchFamily="18" charset="0"/>
              </a:rPr>
              <a:t>Different First Readings (except Lent)</a:t>
            </a:r>
          </a:p>
          <a:p>
            <a:pPr lvl="2"/>
            <a:r>
              <a:rPr lang="en-US" dirty="0" smtClean="0">
                <a:effectLst>
                  <a:outerShdw blurRad="38100" dist="38100" dir="2700000" algn="tl">
                    <a:srgbClr val="000000">
                      <a:alpha val="43137"/>
                    </a:srgbClr>
                  </a:outerShdw>
                </a:effectLst>
                <a:latin typeface="Book Antiqua" pitchFamily="18" charset="0"/>
              </a:rPr>
              <a:t>Same Gospel</a:t>
            </a:r>
          </a:p>
          <a:p>
            <a:pPr lvl="1"/>
            <a:r>
              <a:rPr lang="en-US" dirty="0" smtClean="0">
                <a:effectLst>
                  <a:outerShdw blurRad="38100" dist="38100" dir="2700000" algn="tl">
                    <a:srgbClr val="000000">
                      <a:alpha val="43137"/>
                    </a:srgbClr>
                  </a:outerShdw>
                </a:effectLst>
                <a:latin typeface="Book Antiqua" pitchFamily="18" charset="0"/>
              </a:rPr>
              <a:t>Readings for certain occasions</a:t>
            </a:r>
          </a:p>
          <a:p>
            <a:pPr lvl="2"/>
            <a:r>
              <a:rPr lang="en-US" dirty="0">
                <a:effectLst>
                  <a:outerShdw blurRad="38100" dist="38100" dir="2700000" algn="tl">
                    <a:srgbClr val="000000">
                      <a:alpha val="43137"/>
                    </a:srgbClr>
                  </a:outerShdw>
                </a:effectLst>
                <a:latin typeface="Book Antiqua" pitchFamily="18" charset="0"/>
              </a:rPr>
              <a:t>Volume IV</a:t>
            </a:r>
          </a:p>
          <a:p>
            <a:pPr lvl="2"/>
            <a:r>
              <a:rPr lang="en-US" dirty="0" smtClean="0">
                <a:effectLst>
                  <a:outerShdw blurRad="38100" dist="38100" dir="2700000" algn="tl">
                    <a:srgbClr val="000000">
                      <a:alpha val="43137"/>
                    </a:srgbClr>
                  </a:outerShdw>
                </a:effectLst>
                <a:latin typeface="Book Antiqua" pitchFamily="18" charset="0"/>
              </a:rPr>
              <a:t>Proper and Common of Saints</a:t>
            </a:r>
          </a:p>
          <a:p>
            <a:pPr lvl="2"/>
            <a:r>
              <a:rPr lang="en-US" dirty="0" smtClean="0">
                <a:effectLst>
                  <a:outerShdw blurRad="38100" dist="38100" dir="2700000" algn="tl">
                    <a:srgbClr val="000000">
                      <a:alpha val="43137"/>
                    </a:srgbClr>
                  </a:outerShdw>
                </a:effectLst>
                <a:latin typeface="Book Antiqua" pitchFamily="18" charset="0"/>
              </a:rPr>
              <a:t>Votive and Ritual Masses</a:t>
            </a:r>
          </a:p>
          <a:p>
            <a:pPr lvl="2"/>
            <a:r>
              <a:rPr lang="en-US" dirty="0" smtClean="0">
                <a:effectLst>
                  <a:outerShdw blurRad="38100" dist="38100" dir="2700000" algn="tl">
                    <a:srgbClr val="000000">
                      <a:alpha val="43137"/>
                    </a:srgbClr>
                  </a:outerShdw>
                </a:effectLst>
                <a:latin typeface="Book Antiqua" pitchFamily="18" charset="0"/>
              </a:rPr>
              <a:t>Masses for Various Needs</a:t>
            </a:r>
          </a:p>
          <a:p>
            <a:pPr lvl="2"/>
            <a:r>
              <a:rPr lang="en-US" dirty="0" smtClean="0">
                <a:effectLst>
                  <a:outerShdw blurRad="38100" dist="38100" dir="2700000" algn="tl">
                    <a:srgbClr val="000000">
                      <a:alpha val="43137"/>
                    </a:srgbClr>
                  </a:outerShdw>
                </a:effectLst>
                <a:latin typeface="Book Antiqua" pitchFamily="18" charset="0"/>
              </a:rPr>
              <a:t>Masses for the Dead</a:t>
            </a: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pic>
        <p:nvPicPr>
          <p:cNvPr id="4" name="Picture 3" descr="9990185.jpg"/>
          <p:cNvPicPr>
            <a:picLocks noChangeAspect="1"/>
          </p:cNvPicPr>
          <p:nvPr/>
        </p:nvPicPr>
        <p:blipFill>
          <a:blip r:embed="rId3" cstate="print"/>
          <a:srcRect l="14400" r="13600"/>
          <a:stretch>
            <a:fillRect/>
          </a:stretch>
        </p:blipFill>
        <p:spPr>
          <a:xfrm>
            <a:off x="6739128" y="3581400"/>
            <a:ext cx="2023872" cy="281093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linds(horizont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linds(horizontal)">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linds(horizontal)">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blinds(horizontal)">
                                      <p:cBhvr>
                                        <p:cTn id="53" dur="500"/>
                                        <p:tgtEl>
                                          <p:spTgt spid="3">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blinds(horizontal)">
                                      <p:cBhvr>
                                        <p:cTn id="58" dur="500"/>
                                        <p:tgtEl>
                                          <p:spTgt spid="3">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blinds(horizontal)">
                                      <p:cBhvr>
                                        <p:cTn id="6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Development of the Lectionary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fontScale="92500" lnSpcReduction="20000"/>
          </a:bodyPr>
          <a:lstStyle/>
          <a:p>
            <a:r>
              <a:rPr lang="en-US" dirty="0" smtClean="0">
                <a:effectLst>
                  <a:outerShdw blurRad="38100" dist="38100" dir="2700000" algn="tl">
                    <a:srgbClr val="000000">
                      <a:alpha val="43137"/>
                    </a:srgbClr>
                  </a:outerShdw>
                </a:effectLst>
                <a:latin typeface="Book Antiqua" pitchFamily="18" charset="0"/>
              </a:rPr>
              <a:t>Readings at Mass </a:t>
            </a:r>
          </a:p>
          <a:p>
            <a:pPr lvl="1"/>
            <a:r>
              <a:rPr lang="en-US" dirty="0" smtClean="0">
                <a:effectLst>
                  <a:outerShdw blurRad="38100" dist="38100" dir="2700000" algn="tl">
                    <a:srgbClr val="000000">
                      <a:alpha val="43137"/>
                    </a:srgbClr>
                  </a:outerShdw>
                </a:effectLst>
                <a:latin typeface="Book Antiqua" pitchFamily="18" charset="0"/>
              </a:rPr>
              <a:t>Similar themes between the readings</a:t>
            </a:r>
          </a:p>
          <a:p>
            <a:pPr lvl="1"/>
            <a:r>
              <a:rPr lang="en-US" dirty="0" smtClean="0">
                <a:effectLst>
                  <a:outerShdw blurRad="38100" dist="38100" dir="2700000" algn="tl">
                    <a:srgbClr val="000000">
                      <a:alpha val="43137"/>
                    </a:srgbClr>
                  </a:outerShdw>
                </a:effectLst>
                <a:latin typeface="Book Antiqua" pitchFamily="18" charset="0"/>
              </a:rPr>
              <a:t>Gospel passage was chosen first</a:t>
            </a:r>
          </a:p>
          <a:p>
            <a:pPr lvl="1"/>
            <a:r>
              <a:rPr lang="en-US" dirty="0" smtClean="0">
                <a:effectLst>
                  <a:outerShdw blurRad="38100" dist="38100" dir="2700000" algn="tl">
                    <a:srgbClr val="000000">
                      <a:alpha val="43137"/>
                    </a:srgbClr>
                  </a:outerShdw>
                </a:effectLst>
                <a:latin typeface="Book Antiqua" pitchFamily="18" charset="0"/>
              </a:rPr>
              <a:t>First Reading</a:t>
            </a:r>
          </a:p>
          <a:p>
            <a:pPr lvl="2"/>
            <a:r>
              <a:rPr lang="en-US" dirty="0" smtClean="0">
                <a:effectLst>
                  <a:outerShdw blurRad="38100" dist="38100" dir="2700000" algn="tl">
                    <a:srgbClr val="000000">
                      <a:alpha val="43137"/>
                    </a:srgbClr>
                  </a:outerShdw>
                </a:effectLst>
                <a:latin typeface="Book Antiqua" pitchFamily="18" charset="0"/>
              </a:rPr>
              <a:t>Chosen because of its connection to or fulfillment in the Gospel</a:t>
            </a:r>
          </a:p>
          <a:p>
            <a:pPr lvl="2"/>
            <a:r>
              <a:rPr lang="en-US" dirty="0" smtClean="0">
                <a:effectLst>
                  <a:outerShdw blurRad="38100" dist="38100" dir="2700000" algn="tl">
                    <a:srgbClr val="000000">
                      <a:alpha val="43137"/>
                    </a:srgbClr>
                  </a:outerShdw>
                </a:effectLst>
                <a:latin typeface="Book Antiqua" pitchFamily="18" charset="0"/>
              </a:rPr>
              <a:t>From Old Testament, except during Easter season when it is taken from Acts of the Apostles</a:t>
            </a:r>
          </a:p>
          <a:p>
            <a:pPr lvl="1"/>
            <a:r>
              <a:rPr lang="en-US" dirty="0" smtClean="0">
                <a:effectLst>
                  <a:outerShdw blurRad="38100" dist="38100" dir="2700000" algn="tl">
                    <a:srgbClr val="000000">
                      <a:alpha val="43137"/>
                    </a:srgbClr>
                  </a:outerShdw>
                </a:effectLst>
                <a:latin typeface="Book Antiqua" pitchFamily="18" charset="0"/>
              </a:rPr>
              <a:t>Responsorial Psalm</a:t>
            </a:r>
          </a:p>
          <a:p>
            <a:pPr lvl="2"/>
            <a:r>
              <a:rPr lang="en-US" dirty="0" smtClean="0">
                <a:effectLst>
                  <a:outerShdw blurRad="38100" dist="38100" dir="2700000" algn="tl">
                    <a:srgbClr val="000000">
                      <a:alpha val="43137"/>
                    </a:srgbClr>
                  </a:outerShdw>
                </a:effectLst>
                <a:latin typeface="Book Antiqua" pitchFamily="18" charset="0"/>
              </a:rPr>
              <a:t>One of the psalms or canticles in O.T.</a:t>
            </a:r>
          </a:p>
          <a:p>
            <a:pPr lvl="2"/>
            <a:r>
              <a:rPr lang="en-US" dirty="0" smtClean="0">
                <a:effectLst>
                  <a:outerShdw blurRad="38100" dist="38100" dir="2700000" algn="tl">
                    <a:srgbClr val="000000">
                      <a:alpha val="43137"/>
                    </a:srgbClr>
                  </a:outerShdw>
                </a:effectLst>
                <a:latin typeface="Book Antiqua" pitchFamily="18" charset="0"/>
              </a:rPr>
              <a:t>Selected because it reflects the theme in the First Reading</a:t>
            </a:r>
          </a:p>
          <a:p>
            <a:pPr lvl="1"/>
            <a:r>
              <a:rPr lang="en-US" dirty="0" smtClean="0">
                <a:effectLst>
                  <a:outerShdw blurRad="38100" dist="38100" dir="2700000" algn="tl">
                    <a:srgbClr val="000000">
                      <a:alpha val="43137"/>
                    </a:srgbClr>
                  </a:outerShdw>
                </a:effectLst>
                <a:latin typeface="Book Antiqua" pitchFamily="18" charset="0"/>
              </a:rPr>
              <a:t>Second Reading—one of the Epistles in New Testament, and usually read continuously over the course of several weeks</a:t>
            </a: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Development of the Lectionary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fontScale="85000" lnSpcReduction="10000"/>
          </a:bodyPr>
          <a:lstStyle/>
          <a:p>
            <a:r>
              <a:rPr lang="en-US" dirty="0" smtClean="0">
                <a:effectLst>
                  <a:outerShdw blurRad="38100" dist="38100" dir="2700000" algn="tl">
                    <a:srgbClr val="000000">
                      <a:alpha val="43137"/>
                    </a:srgbClr>
                  </a:outerShdw>
                </a:effectLst>
                <a:latin typeface="Book Antiqua" pitchFamily="18" charset="0"/>
              </a:rPr>
              <a:t>Book of the Gospels—based on the earlier tradition of having a separate book containing the gospel passages and is a sign of Christ present in the liturgy.  </a:t>
            </a:r>
          </a:p>
          <a:p>
            <a:r>
              <a:rPr lang="en-US" dirty="0" smtClean="0">
                <a:effectLst>
                  <a:outerShdw blurRad="38100" dist="38100" dir="2700000" algn="tl">
                    <a:srgbClr val="000000">
                      <a:alpha val="43137"/>
                    </a:srgbClr>
                  </a:outerShdw>
                </a:effectLst>
                <a:latin typeface="Book Antiqua" pitchFamily="18" charset="0"/>
              </a:rPr>
              <a:t>Use of Liturgical Books</a:t>
            </a:r>
          </a:p>
          <a:p>
            <a:pPr lvl="1"/>
            <a:r>
              <a:rPr lang="en-US" dirty="0" smtClean="0">
                <a:effectLst>
                  <a:outerShdw blurRad="38100" dist="38100" dir="2700000" algn="tl">
                    <a:srgbClr val="000000">
                      <a:alpha val="43137"/>
                    </a:srgbClr>
                  </a:outerShdw>
                </a:effectLst>
                <a:latin typeface="Book Antiqua" pitchFamily="18" charset="0"/>
              </a:rPr>
              <a:t>The Lectionary and Book of the Gospels should be worthy, dignified and beautiful (</a:t>
            </a:r>
            <a:r>
              <a:rPr lang="en-US" i="1" dirty="0" smtClean="0">
                <a:effectLst>
                  <a:outerShdw blurRad="38100" dist="38100" dir="2700000" algn="tl">
                    <a:srgbClr val="000000">
                      <a:alpha val="43137"/>
                    </a:srgbClr>
                  </a:outerShdw>
                </a:effectLst>
                <a:latin typeface="Book Antiqua" pitchFamily="18" charset="0"/>
              </a:rPr>
              <a:t>Constitution on the Sacred Liturgy</a:t>
            </a:r>
            <a:r>
              <a:rPr lang="en-US" dirty="0" smtClean="0">
                <a:effectLst>
                  <a:outerShdw blurRad="38100" dist="38100" dir="2700000" algn="tl">
                    <a:srgbClr val="000000">
                      <a:alpha val="43137"/>
                    </a:srgbClr>
                  </a:outerShdw>
                </a:effectLst>
                <a:latin typeface="Book Antiqua" pitchFamily="18" charset="0"/>
              </a:rPr>
              <a:t> 122)</a:t>
            </a:r>
          </a:p>
          <a:p>
            <a:pPr lvl="1"/>
            <a:r>
              <a:rPr lang="en-US" dirty="0" smtClean="0">
                <a:effectLst>
                  <a:outerShdw blurRad="38100" dist="38100" dir="2700000" algn="tl">
                    <a:srgbClr val="000000">
                      <a:alpha val="43137"/>
                    </a:srgbClr>
                  </a:outerShdw>
                </a:effectLst>
                <a:latin typeface="Book Antiqua" pitchFamily="18" charset="0"/>
              </a:rPr>
              <a:t>Reading from worship aids, workbooks or paper are strongly discouraged: </a:t>
            </a:r>
          </a:p>
          <a:p>
            <a:pPr lvl="2"/>
            <a:r>
              <a:rPr lang="en-US" dirty="0" smtClean="0">
                <a:effectLst>
                  <a:outerShdw blurRad="38100" dist="38100" dir="2700000" algn="tl">
                    <a:srgbClr val="000000">
                      <a:alpha val="43137"/>
                    </a:srgbClr>
                  </a:outerShdw>
                </a:effectLst>
                <a:latin typeface="Book Antiqua" pitchFamily="18" charset="0"/>
              </a:rPr>
              <a:t>“Because of the dignity of the word of God, the books of readings used in the celebration are not to be replaced by other pastoral aids, for example, by leaflets printed for the preparation of the readings by the faithful or for their personal meditations” </a:t>
            </a:r>
            <a:r>
              <a:rPr lang="en-US" i="1" dirty="0" smtClean="0">
                <a:effectLst>
                  <a:outerShdw blurRad="38100" dist="38100" dir="2700000" algn="tl">
                    <a:srgbClr val="000000">
                      <a:alpha val="43137"/>
                    </a:srgbClr>
                  </a:outerShdw>
                </a:effectLst>
                <a:latin typeface="Book Antiqua" pitchFamily="18" charset="0"/>
              </a:rPr>
              <a:t>Lectionary for Mass</a:t>
            </a:r>
            <a:r>
              <a:rPr lang="en-US" dirty="0" smtClean="0">
                <a:effectLst>
                  <a:outerShdw blurRad="38100" dist="38100" dir="2700000" algn="tl">
                    <a:srgbClr val="000000">
                      <a:alpha val="43137"/>
                    </a:srgbClr>
                  </a:outerShdw>
                </a:effectLst>
                <a:latin typeface="Book Antiqua" pitchFamily="18" charset="0"/>
              </a:rPr>
              <a:t> #37. </a:t>
            </a: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Discussion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2438400"/>
            <a:ext cx="8382000" cy="4267200"/>
          </a:xfrm>
        </p:spPr>
        <p:txBody>
          <a:bodyPr>
            <a:normAutofit/>
          </a:bodyPr>
          <a:lstStyle/>
          <a:p>
            <a:pPr marL="0" indent="0" algn="ctr">
              <a:spcBef>
                <a:spcPts val="0"/>
              </a:spcBef>
              <a:buNone/>
            </a:pPr>
            <a:endParaRPr lang="en-US" sz="3600" dirty="0" smtClean="0">
              <a:effectLst>
                <a:outerShdw blurRad="38100" dist="38100" dir="2700000" algn="tl">
                  <a:srgbClr val="000000">
                    <a:alpha val="43137"/>
                  </a:srgbClr>
                </a:outerShdw>
              </a:effectLst>
            </a:endParaRPr>
          </a:p>
          <a:p>
            <a:pPr marL="0" indent="0" algn="ctr">
              <a:spcBef>
                <a:spcPts val="0"/>
              </a:spcBef>
              <a:buNone/>
            </a:pPr>
            <a:r>
              <a:rPr lang="en-US" sz="2800" dirty="0" smtClean="0">
                <a:effectLst>
                  <a:outerShdw blurRad="38100" dist="38100" dir="2700000" algn="tl">
                    <a:srgbClr val="000000">
                      <a:alpha val="43137"/>
                    </a:srgbClr>
                  </a:outerShdw>
                </a:effectLst>
                <a:latin typeface="Book Antiqua" pitchFamily="18" charset="0"/>
              </a:rPr>
              <a:t>Who are your models for this ministry?  </a:t>
            </a:r>
          </a:p>
          <a:p>
            <a:pPr marL="0" indent="0" algn="ctr">
              <a:spcBef>
                <a:spcPts val="0"/>
              </a:spcBef>
              <a:buNone/>
            </a:pPr>
            <a:r>
              <a:rPr lang="en-US" sz="2800" dirty="0" smtClean="0">
                <a:effectLst>
                  <a:outerShdw blurRad="38100" dist="38100" dir="2700000" algn="tl">
                    <a:srgbClr val="000000">
                      <a:alpha val="43137"/>
                    </a:srgbClr>
                  </a:outerShdw>
                </a:effectLst>
                <a:latin typeface="Book Antiqua" pitchFamily="18" charset="0"/>
              </a:rPr>
              <a:t>Whom have you seen perform this ministry well?</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4" name="TextBox 3"/>
          <p:cNvSpPr txBox="1"/>
          <p:nvPr/>
        </p:nvSpPr>
        <p:spPr>
          <a:xfrm>
            <a:off x="1371600" y="4157008"/>
            <a:ext cx="6400800" cy="1938992"/>
          </a:xfrm>
          <a:prstGeom prst="rect">
            <a:avLst/>
          </a:prstGeom>
          <a:noFill/>
        </p:spPr>
        <p:txBody>
          <a:bodyPr wrap="square" rtlCol="0">
            <a:spAutoFit/>
          </a:bodyPr>
          <a:lstStyle/>
          <a:p>
            <a:pPr algn="ctr"/>
            <a:r>
              <a:rPr lang="en-US" sz="6000" dirty="0" smtClean="0">
                <a:solidFill>
                  <a:srgbClr val="E1E5BB"/>
                </a:solidFill>
                <a:effectLst>
                  <a:outerShdw blurRad="38100" dist="38100" dir="2700000" algn="tl">
                    <a:srgbClr val="000000">
                      <a:alpha val="43137"/>
                    </a:srgbClr>
                  </a:outerShdw>
                </a:effectLst>
                <a:latin typeface="Cambria" pitchFamily="18" charset="0"/>
              </a:rPr>
              <a:t>Requirements </a:t>
            </a:r>
          </a:p>
          <a:p>
            <a:pPr algn="ctr"/>
            <a:r>
              <a:rPr lang="en-US" sz="6000" dirty="0" smtClean="0">
                <a:solidFill>
                  <a:srgbClr val="E1E5BB"/>
                </a:solidFill>
                <a:effectLst>
                  <a:outerShdw blurRad="38100" dist="38100" dir="2700000" algn="tl">
                    <a:srgbClr val="000000">
                      <a:alpha val="43137"/>
                    </a:srgbClr>
                  </a:outerShdw>
                </a:effectLst>
                <a:latin typeface="Cambria" pitchFamily="18" charset="0"/>
              </a:rPr>
              <a:t>of Lectors </a:t>
            </a:r>
            <a:endParaRPr lang="en-US" sz="6000" dirty="0">
              <a:solidFill>
                <a:srgbClr val="E1E5BB"/>
              </a:solidFill>
              <a:effectLst>
                <a:outerShdw blurRad="38100" dist="38100" dir="2700000" algn="tl">
                  <a:srgbClr val="000000">
                    <a:alpha val="43137"/>
                  </a:srgbClr>
                </a:outerShdw>
              </a:effectLst>
              <a:latin typeface="Cambria" pitchFamily="18" charset="0"/>
            </a:endParaRPr>
          </a:p>
        </p:txBody>
      </p:sp>
      <p:pic>
        <p:nvPicPr>
          <p:cNvPr id="5" name="Picture 4" descr="imagesTOKJYE2Z.jpg"/>
          <p:cNvPicPr>
            <a:picLocks noChangeAspect="1"/>
          </p:cNvPicPr>
          <p:nvPr/>
        </p:nvPicPr>
        <p:blipFill>
          <a:blip r:embed="rId4" cstate="print"/>
          <a:stretch>
            <a:fillRect/>
          </a:stretch>
        </p:blipFill>
        <p:spPr>
          <a:xfrm rot="331833">
            <a:off x="2315570" y="957951"/>
            <a:ext cx="4414180" cy="28746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Basic Requirements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lnSpcReduction="10000"/>
          </a:bodyPr>
          <a:lstStyle/>
          <a:p>
            <a:pPr>
              <a:spcBef>
                <a:spcPts val="1200"/>
              </a:spcBef>
            </a:pPr>
            <a:r>
              <a:rPr lang="en-US" dirty="0" smtClean="0">
                <a:effectLst>
                  <a:outerShdw blurRad="38100" dist="38100" dir="2700000" algn="tl">
                    <a:srgbClr val="000000">
                      <a:alpha val="43137"/>
                    </a:srgbClr>
                  </a:outerShdw>
                </a:effectLst>
                <a:latin typeface="Book Antiqua" pitchFamily="18" charset="0"/>
              </a:rPr>
              <a:t>Must be a fully initiated Catholic in good standing</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Having received the Sacrament of Confirmation</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Age 14 or 15</a:t>
            </a:r>
          </a:p>
          <a:p>
            <a:pPr>
              <a:spcBef>
                <a:spcPts val="1200"/>
              </a:spcBef>
            </a:pPr>
            <a:r>
              <a:rPr lang="en-US" dirty="0" smtClean="0">
                <a:effectLst>
                  <a:outerShdw blurRad="38100" dist="38100" dir="2700000" algn="tl">
                    <a:srgbClr val="000000">
                      <a:alpha val="43137"/>
                    </a:srgbClr>
                  </a:outerShdw>
                </a:effectLst>
                <a:latin typeface="Book Antiqua" pitchFamily="18" charset="0"/>
              </a:rPr>
              <a:t>Must be registered and active members of the parish</a:t>
            </a:r>
          </a:p>
          <a:p>
            <a:pPr>
              <a:spcBef>
                <a:spcPts val="1200"/>
              </a:spcBef>
            </a:pPr>
            <a:r>
              <a:rPr lang="en-US" dirty="0" smtClean="0">
                <a:effectLst>
                  <a:outerShdw blurRad="38100" dist="38100" dir="2700000" algn="tl">
                    <a:srgbClr val="000000">
                      <a:alpha val="43137"/>
                    </a:srgbClr>
                  </a:outerShdw>
                </a:effectLst>
                <a:latin typeface="Book Antiqua" pitchFamily="18" charset="0"/>
              </a:rPr>
              <a:t>If married, must be in a valid marriage.  </a:t>
            </a:r>
          </a:p>
          <a:p>
            <a:pPr>
              <a:spcBef>
                <a:spcPts val="1200"/>
              </a:spcBef>
            </a:pPr>
            <a:r>
              <a:rPr lang="en-US" dirty="0" smtClean="0">
                <a:effectLst>
                  <a:outerShdw blurRad="38100" dist="38100" dir="2700000" algn="tl">
                    <a:srgbClr val="000000">
                      <a:alpha val="43137"/>
                    </a:srgbClr>
                  </a:outerShdw>
                </a:effectLst>
                <a:latin typeface="Book Antiqua" pitchFamily="18" charset="0"/>
              </a:rPr>
              <a:t>Life must be led according to the values and morals of the Catholic Church</a:t>
            </a:r>
          </a:p>
          <a:p>
            <a:pPr>
              <a:spcBef>
                <a:spcPts val="1200"/>
              </a:spcBef>
              <a:buNone/>
            </a:pPr>
            <a:endParaRPr lang="en-US" dirty="0" smtClean="0">
              <a:effectLst>
                <a:outerShdw blurRad="38100" dist="38100" dir="2700000" algn="tl">
                  <a:srgbClr val="000000">
                    <a:alpha val="43137"/>
                  </a:srgbClr>
                </a:outerShdw>
              </a:effectLst>
            </a:endParaRPr>
          </a:p>
          <a:p>
            <a:pPr lvl="1">
              <a:spcBef>
                <a:spcPts val="1200"/>
              </a:spcBef>
              <a:buNone/>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buNone/>
            </a:pPr>
            <a:endParaRPr lang="en-US" dirty="0" smtClean="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Basic Requirements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fontScale="55000" lnSpcReduction="20000"/>
          </a:bodyPr>
          <a:lstStyle/>
          <a:p>
            <a:pPr>
              <a:spcBef>
                <a:spcPts val="1200"/>
              </a:spcBef>
            </a:pPr>
            <a:r>
              <a:rPr lang="en-US" sz="4400" dirty="0" smtClean="0">
                <a:effectLst>
                  <a:outerShdw blurRad="38100" dist="38100" dir="2700000" algn="tl">
                    <a:srgbClr val="000000">
                      <a:alpha val="43137"/>
                    </a:srgbClr>
                  </a:outerShdw>
                </a:effectLst>
                <a:latin typeface="Book Antiqua" pitchFamily="18" charset="0"/>
              </a:rPr>
              <a:t>Spiritual and Liturgical Formation:  </a:t>
            </a:r>
          </a:p>
          <a:p>
            <a:pPr lvl="1">
              <a:spcBef>
                <a:spcPts val="1200"/>
              </a:spcBef>
            </a:pPr>
            <a:r>
              <a:rPr lang="en-US" sz="3500" dirty="0" smtClean="0">
                <a:effectLst>
                  <a:outerShdw blurRad="38100" dist="38100" dir="2700000" algn="tl">
                    <a:srgbClr val="000000">
                      <a:alpha val="43137"/>
                    </a:srgbClr>
                  </a:outerShdw>
                </a:effectLst>
                <a:latin typeface="Book Antiqua" pitchFamily="18" charset="0"/>
              </a:rPr>
              <a:t>“It is necessary that those who exercise the ministry of reader…be truly suited and carefully prepared, so that the faithful may develop a warm and living love for Sacred Scripture from listening to the sacred readings. </a:t>
            </a:r>
          </a:p>
          <a:p>
            <a:pPr lvl="1">
              <a:spcBef>
                <a:spcPts val="1200"/>
              </a:spcBef>
            </a:pPr>
            <a:r>
              <a:rPr lang="en-US" sz="3500" dirty="0" smtClean="0">
                <a:effectLst>
                  <a:outerShdw blurRad="38100" dist="38100" dir="2700000" algn="tl">
                    <a:srgbClr val="000000">
                      <a:alpha val="43137"/>
                    </a:srgbClr>
                  </a:outerShdw>
                </a:effectLst>
                <a:latin typeface="Book Antiqua" pitchFamily="18" charset="0"/>
              </a:rPr>
              <a:t>Their preparation must above all be spiritual, but what may be called a technical preparation is also needed. The spiritual preparation presupposes at least a biblical and liturgical formation. The purpose of their biblical formation is to give readers the ability to understand the readings in context and to perceive by the light of faith the central point of the revealed message. </a:t>
            </a:r>
          </a:p>
          <a:p>
            <a:pPr lvl="1">
              <a:spcBef>
                <a:spcPts val="1200"/>
              </a:spcBef>
            </a:pPr>
            <a:r>
              <a:rPr lang="en-US" sz="3500" dirty="0" smtClean="0">
                <a:effectLst>
                  <a:outerShdw blurRad="38100" dist="38100" dir="2700000" algn="tl">
                    <a:srgbClr val="000000">
                      <a:alpha val="43137"/>
                    </a:srgbClr>
                  </a:outerShdw>
                </a:effectLst>
                <a:latin typeface="Book Antiqua" pitchFamily="18" charset="0"/>
              </a:rPr>
              <a:t>The liturgical formation ought to equip the readers to have some grasp of the meaning and structure of the Liturgy of the Word and of the significance of its connection with the Liturgy of the Eucharist. The technical preparation should make the readers more skilled in the art of reading publicly, either with the power of their own voice or with the help of sound equipment” (</a:t>
            </a:r>
            <a:r>
              <a:rPr lang="en-US" sz="3500" i="1" dirty="0" smtClean="0">
                <a:effectLst>
                  <a:outerShdw blurRad="38100" dist="38100" dir="2700000" algn="tl">
                    <a:srgbClr val="000000">
                      <a:alpha val="43137"/>
                    </a:srgbClr>
                  </a:outerShdw>
                </a:effectLst>
                <a:latin typeface="Book Antiqua" pitchFamily="18" charset="0"/>
              </a:rPr>
              <a:t>Lectionary for Mass </a:t>
            </a:r>
            <a:r>
              <a:rPr lang="en-US" sz="3500" dirty="0" smtClean="0">
                <a:effectLst>
                  <a:outerShdw blurRad="38100" dist="38100" dir="2700000" algn="tl">
                    <a:srgbClr val="000000">
                      <a:alpha val="43137"/>
                    </a:srgbClr>
                  </a:outerShdw>
                </a:effectLst>
                <a:latin typeface="Book Antiqua" pitchFamily="18" charset="0"/>
              </a:rPr>
              <a:t>#55).</a:t>
            </a:r>
            <a:endParaRPr lang="en-US" sz="3500" dirty="0" smtClean="0">
              <a:solidFill>
                <a:srgbClr val="E1E5BB"/>
              </a:solidFill>
              <a:effectLst>
                <a:outerShdw blurRad="38100" dist="38100" dir="2700000" algn="tl">
                  <a:srgbClr val="000000">
                    <a:alpha val="43137"/>
                  </a:srgbClr>
                </a:outerShdw>
              </a:effectLst>
              <a:latin typeface="Book Antiqua" pitchFamily="18" charset="0"/>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Basic Requirements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lnSpcReduction="10000"/>
          </a:bodyPr>
          <a:lstStyle/>
          <a:p>
            <a:r>
              <a:rPr lang="en-US" dirty="0" smtClean="0">
                <a:effectLst>
                  <a:outerShdw blurRad="38100" dist="38100" dir="2700000" algn="tl">
                    <a:srgbClr val="000000">
                      <a:alpha val="43137"/>
                    </a:srgbClr>
                  </a:outerShdw>
                </a:effectLst>
                <a:latin typeface="Book Antiqua" pitchFamily="18" charset="0"/>
              </a:rPr>
              <a:t>Developed communication skills</a:t>
            </a:r>
          </a:p>
          <a:p>
            <a:pPr lvl="1"/>
            <a:r>
              <a:rPr lang="en-US" dirty="0" smtClean="0">
                <a:effectLst>
                  <a:outerShdw blurRad="38100" dist="38100" dir="2700000" algn="tl">
                    <a:srgbClr val="000000">
                      <a:alpha val="43137"/>
                    </a:srgbClr>
                  </a:outerShdw>
                </a:effectLst>
                <a:latin typeface="Book Antiqua" pitchFamily="18" charset="0"/>
              </a:rPr>
              <a:t>Articulation</a:t>
            </a:r>
          </a:p>
          <a:p>
            <a:pPr lvl="1"/>
            <a:r>
              <a:rPr lang="en-US" dirty="0" smtClean="0">
                <a:effectLst>
                  <a:outerShdw blurRad="38100" dist="38100" dir="2700000" algn="tl">
                    <a:srgbClr val="000000">
                      <a:alpha val="43137"/>
                    </a:srgbClr>
                  </a:outerShdw>
                </a:effectLst>
                <a:latin typeface="Book Antiqua" pitchFamily="18" charset="0"/>
              </a:rPr>
              <a:t>Phrasing and Breathing</a:t>
            </a:r>
          </a:p>
          <a:p>
            <a:pPr lvl="1"/>
            <a:r>
              <a:rPr lang="en-US" dirty="0" smtClean="0">
                <a:effectLst>
                  <a:outerShdw blurRad="38100" dist="38100" dir="2700000" algn="tl">
                    <a:srgbClr val="000000">
                      <a:alpha val="43137"/>
                    </a:srgbClr>
                  </a:outerShdw>
                </a:effectLst>
                <a:latin typeface="Book Antiqua" pitchFamily="18" charset="0"/>
              </a:rPr>
              <a:t>Dynamics</a:t>
            </a:r>
          </a:p>
          <a:p>
            <a:pPr lvl="1"/>
            <a:r>
              <a:rPr lang="en-US" dirty="0" smtClean="0">
                <a:effectLst>
                  <a:outerShdw blurRad="38100" dist="38100" dir="2700000" algn="tl">
                    <a:srgbClr val="000000">
                      <a:alpha val="43137"/>
                    </a:srgbClr>
                  </a:outerShdw>
                </a:effectLst>
                <a:latin typeface="Book Antiqua" pitchFamily="18" charset="0"/>
              </a:rPr>
              <a:t>Rhythm and pace</a:t>
            </a:r>
          </a:p>
          <a:p>
            <a:pPr lvl="1"/>
            <a:r>
              <a:rPr lang="en-US" dirty="0" smtClean="0">
                <a:effectLst>
                  <a:outerShdw blurRad="38100" dist="38100" dir="2700000" algn="tl">
                    <a:srgbClr val="000000">
                      <a:alpha val="43137"/>
                    </a:srgbClr>
                  </a:outerShdw>
                </a:effectLst>
                <a:latin typeface="Book Antiqua" pitchFamily="18" charset="0"/>
              </a:rPr>
              <a:t>Vocal variety</a:t>
            </a:r>
          </a:p>
          <a:p>
            <a:pPr lvl="1"/>
            <a:r>
              <a:rPr lang="en-US" dirty="0" smtClean="0">
                <a:effectLst>
                  <a:outerShdw blurRad="38100" dist="38100" dir="2700000" algn="tl">
                    <a:srgbClr val="000000">
                      <a:alpha val="43137"/>
                    </a:srgbClr>
                  </a:outerShdw>
                </a:effectLst>
                <a:latin typeface="Book Antiqua" pitchFamily="18" charset="0"/>
              </a:rPr>
              <a:t>Emphasis/Stress of certain words</a:t>
            </a:r>
          </a:p>
          <a:p>
            <a:pPr lvl="1"/>
            <a:r>
              <a:rPr lang="en-US" dirty="0" smtClean="0">
                <a:effectLst>
                  <a:outerShdw blurRad="38100" dist="38100" dir="2700000" algn="tl">
                    <a:srgbClr val="000000">
                      <a:alpha val="43137"/>
                    </a:srgbClr>
                  </a:outerShdw>
                </a:effectLst>
                <a:latin typeface="Book Antiqua" pitchFamily="18" charset="0"/>
              </a:rPr>
              <a:t>Eye Contact</a:t>
            </a:r>
          </a:p>
          <a:p>
            <a:pPr lvl="1"/>
            <a:r>
              <a:rPr lang="en-US" dirty="0" smtClean="0">
                <a:effectLst>
                  <a:outerShdw blurRad="38100" dist="38100" dir="2700000" algn="tl">
                    <a:srgbClr val="000000">
                      <a:alpha val="43137"/>
                    </a:srgbClr>
                  </a:outerShdw>
                </a:effectLst>
                <a:latin typeface="Book Antiqua" pitchFamily="18" charset="0"/>
              </a:rPr>
              <a:t>Posture</a:t>
            </a:r>
          </a:p>
          <a:p>
            <a:pPr lvl="1"/>
            <a:r>
              <a:rPr lang="en-US" dirty="0" smtClean="0">
                <a:effectLst>
                  <a:outerShdw blurRad="38100" dist="38100" dir="2700000" algn="tl">
                    <a:srgbClr val="000000">
                      <a:alpha val="43137"/>
                    </a:srgbClr>
                  </a:outerShdw>
                </a:effectLst>
                <a:latin typeface="Book Antiqua" pitchFamily="18" charset="0"/>
              </a:rPr>
              <a:t>Presence</a:t>
            </a: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Living the Sacramental Life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fontScale="77500" lnSpcReduction="20000"/>
          </a:bodyPr>
          <a:lstStyle/>
          <a:p>
            <a:pPr>
              <a:spcBef>
                <a:spcPts val="1200"/>
              </a:spcBef>
            </a:pPr>
            <a:r>
              <a:rPr lang="en-US" dirty="0" smtClean="0">
                <a:effectLst>
                  <a:outerShdw blurRad="38100" dist="38100" dir="2700000" algn="tl">
                    <a:srgbClr val="000000">
                      <a:alpha val="43137"/>
                    </a:srgbClr>
                  </a:outerShdw>
                </a:effectLst>
                <a:latin typeface="Book Antiqua" pitchFamily="18" charset="0"/>
              </a:rPr>
              <a:t>Goal is individuals whose exemplary Catholic life and morals reflect well upon the Catholic Church</a:t>
            </a:r>
          </a:p>
          <a:p>
            <a:pPr>
              <a:spcBef>
                <a:spcPts val="1200"/>
              </a:spcBef>
            </a:pPr>
            <a:r>
              <a:rPr lang="en-US" dirty="0" smtClean="0">
                <a:effectLst>
                  <a:outerShdw blurRad="38100" dist="38100" dir="2700000" algn="tl">
                    <a:srgbClr val="000000">
                      <a:alpha val="43137"/>
                    </a:srgbClr>
                  </a:outerShdw>
                </a:effectLst>
                <a:latin typeface="Book Antiqua" pitchFamily="18" charset="0"/>
              </a:rPr>
              <a:t>Spiritual attributes needed or be willing to develop:</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Humility</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Concern for the community</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Gratitude</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Reverence—both to the Eucharistic elements and the ecclesial Body of Christ</a:t>
            </a:r>
          </a:p>
          <a:p>
            <a:pPr>
              <a:spcBef>
                <a:spcPts val="1200"/>
              </a:spcBef>
            </a:pPr>
            <a:r>
              <a:rPr lang="en-US" dirty="0" smtClean="0">
                <a:effectLst>
                  <a:outerShdw blurRad="38100" dist="38100" dir="2700000" algn="tl">
                    <a:srgbClr val="000000">
                      <a:alpha val="43137"/>
                    </a:srgbClr>
                  </a:outerShdw>
                </a:effectLst>
                <a:latin typeface="Book Antiqua" pitchFamily="18" charset="0"/>
              </a:rPr>
              <a:t>Avoiding:</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Grave sin</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failure to attend Mass</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A choice not to maintain communion with the teachings of the Church</a:t>
            </a:r>
          </a:p>
          <a:p>
            <a:pPr>
              <a:spcBef>
                <a:spcPts val="1200"/>
              </a:spcBef>
              <a:buNone/>
            </a:pPr>
            <a:endParaRPr lang="en-US" dirty="0" smtClean="0">
              <a:effectLst>
                <a:outerShdw blurRad="38100" dist="38100" dir="2700000" algn="tl">
                  <a:srgbClr val="000000">
                    <a:alpha val="43137"/>
                  </a:srgbClr>
                </a:outerShdw>
              </a:effectLst>
            </a:endParaRPr>
          </a:p>
          <a:p>
            <a:pPr lvl="1">
              <a:spcBef>
                <a:spcPts val="1200"/>
              </a:spcBef>
              <a:buNone/>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buNone/>
            </a:pPr>
            <a:endParaRPr lang="en-US" dirty="0" smtClean="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trips(down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trips(down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1000" r="-4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Prayer</a:t>
            </a:r>
            <a:endParaRPr lang="en-US" dirty="0">
              <a:solidFill>
                <a:srgbClr val="FFFFFF"/>
              </a:solidFill>
              <a:effectLst>
                <a:outerShdw blurRad="38100" dist="38100" dir="2700000" algn="tl">
                  <a:srgbClr val="000000">
                    <a:alpha val="43137"/>
                  </a:srgbClr>
                </a:outerShdw>
              </a:effectLst>
            </a:endParaRPr>
          </a:p>
        </p:txBody>
      </p:sp>
      <p:pic>
        <p:nvPicPr>
          <p:cNvPr id="5" name="Picture 4" descr="39b436a876124af84b62b9d161323a69.jpg"/>
          <p:cNvPicPr>
            <a:picLocks noChangeAspect="1"/>
          </p:cNvPicPr>
          <p:nvPr/>
        </p:nvPicPr>
        <p:blipFill>
          <a:blip r:embed="rId4" cstate="print"/>
          <a:srcRect l="968" r="2107" b="3175"/>
          <a:stretch>
            <a:fillRect/>
          </a:stretch>
        </p:blipFill>
        <p:spPr>
          <a:xfrm>
            <a:off x="2819400" y="1524000"/>
            <a:ext cx="3505200" cy="4648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Living the Sacramental Life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dirty="0" smtClean="0">
                <a:effectLst>
                  <a:outerShdw blurRad="38100" dist="38100" dir="2700000" algn="tl">
                    <a:srgbClr val="000000">
                      <a:alpha val="43137"/>
                    </a:srgbClr>
                  </a:outerShdw>
                </a:effectLst>
                <a:latin typeface="Book Antiqua" pitchFamily="18" charset="0"/>
              </a:rPr>
              <a:t>Take advantage of the Sacrament of Reconciliation</a:t>
            </a:r>
          </a:p>
          <a:p>
            <a:pPr>
              <a:spcBef>
                <a:spcPts val="1200"/>
              </a:spcBef>
            </a:pPr>
            <a:r>
              <a:rPr lang="en-US" dirty="0" smtClean="0">
                <a:effectLst>
                  <a:outerShdw blurRad="38100" dist="38100" dir="2700000" algn="tl">
                    <a:srgbClr val="000000">
                      <a:alpha val="43137"/>
                    </a:srgbClr>
                  </a:outerShdw>
                </a:effectLst>
                <a:latin typeface="Book Antiqua" pitchFamily="18" charset="0"/>
              </a:rPr>
              <a:t>You are called to proclaim the word of God to others </a:t>
            </a:r>
          </a:p>
          <a:p>
            <a:pPr>
              <a:spcBef>
                <a:spcPts val="1200"/>
              </a:spcBef>
            </a:pPr>
            <a:r>
              <a:rPr lang="en-US" dirty="0" smtClean="0">
                <a:effectLst>
                  <a:outerShdw blurRad="38100" dist="38100" dir="2700000" algn="tl">
                    <a:srgbClr val="000000">
                      <a:alpha val="43137"/>
                    </a:srgbClr>
                  </a:outerShdw>
                </a:effectLst>
                <a:latin typeface="Book Antiqua" pitchFamily="18" charset="0"/>
              </a:rPr>
              <a:t>Not just about fulfilling a function on Sunday morning, but sharing the very life of and building up the Body of Christ</a:t>
            </a:r>
          </a:p>
          <a:p>
            <a:pPr>
              <a:spcBef>
                <a:spcPts val="1200"/>
              </a:spcBef>
              <a:buNone/>
            </a:pPr>
            <a:endParaRPr lang="en-US" dirty="0" smtClean="0">
              <a:effectLst>
                <a:outerShdw blurRad="38100" dist="38100" dir="2700000" algn="tl">
                  <a:srgbClr val="000000">
                    <a:alpha val="43137"/>
                  </a:srgbClr>
                </a:outerShdw>
              </a:effectLst>
            </a:endParaRPr>
          </a:p>
          <a:p>
            <a:pPr>
              <a:spcBef>
                <a:spcPts val="1200"/>
              </a:spcBef>
            </a:pPr>
            <a:endParaRPr lang="en-US" dirty="0" smtClean="0">
              <a:effectLst>
                <a:outerShdw blurRad="38100" dist="38100" dir="2700000" algn="tl">
                  <a:srgbClr val="000000">
                    <a:alpha val="43137"/>
                  </a:srgbClr>
                </a:outerShdw>
              </a:effectLst>
            </a:endParaRPr>
          </a:p>
          <a:p>
            <a:pPr>
              <a:spcBef>
                <a:spcPts val="1200"/>
              </a:spcBef>
              <a:buNone/>
            </a:pPr>
            <a:endParaRPr lang="en-US" dirty="0" smtClean="0">
              <a:effectLst>
                <a:outerShdw blurRad="38100" dist="38100" dir="2700000" algn="tl">
                  <a:srgbClr val="000000">
                    <a:alpha val="43137"/>
                  </a:srgbClr>
                </a:outerShdw>
              </a:effectLst>
            </a:endParaRPr>
          </a:p>
          <a:p>
            <a:pPr lvl="1">
              <a:spcBef>
                <a:spcPts val="1200"/>
              </a:spcBef>
              <a:buNone/>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buNone/>
            </a:pPr>
            <a:endParaRPr lang="en-US" dirty="0" smtClean="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Participation in the Liturgy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fontScale="77500" lnSpcReduction="20000"/>
          </a:bodyPr>
          <a:lstStyle/>
          <a:p>
            <a:pPr>
              <a:spcBef>
                <a:spcPts val="1200"/>
              </a:spcBef>
            </a:pPr>
            <a:r>
              <a:rPr lang="en-US" dirty="0" smtClean="0">
                <a:effectLst>
                  <a:outerShdw blurRad="38100" dist="38100" dir="2700000" algn="tl">
                    <a:srgbClr val="000000">
                      <a:alpha val="43137"/>
                    </a:srgbClr>
                  </a:outerShdw>
                </a:effectLst>
                <a:latin typeface="Book Antiqua" pitchFamily="18" charset="0"/>
              </a:rPr>
              <a:t>Participate fully in the Mass</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Attentive listening</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Singing hymns and acclamations</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Making responses confidently</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Engaging in silent prayer</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Focused on the sacred action</a:t>
            </a:r>
          </a:p>
          <a:p>
            <a:pPr>
              <a:spcBef>
                <a:spcPts val="1200"/>
              </a:spcBef>
            </a:pPr>
            <a:r>
              <a:rPr lang="en-US" dirty="0" smtClean="0">
                <a:effectLst>
                  <a:outerShdw blurRad="38100" dist="38100" dir="2700000" algn="tl">
                    <a:srgbClr val="000000">
                      <a:alpha val="43137"/>
                    </a:srgbClr>
                  </a:outerShdw>
                </a:effectLst>
                <a:latin typeface="Book Antiqua" pitchFamily="18" charset="0"/>
              </a:rPr>
              <a:t>Understand liturgical gestures and postures that convey reverence for the Blessed Sacrament and the altar</a:t>
            </a:r>
          </a:p>
          <a:p>
            <a:pPr>
              <a:spcBef>
                <a:spcPts val="1200"/>
              </a:spcBef>
            </a:pPr>
            <a:r>
              <a:rPr lang="en-US" dirty="0" smtClean="0">
                <a:effectLst>
                  <a:outerShdw blurRad="38100" dist="38100" dir="2700000" algn="tl">
                    <a:srgbClr val="000000">
                      <a:alpha val="43137"/>
                    </a:srgbClr>
                  </a:outerShdw>
                </a:effectLst>
                <a:latin typeface="Book Antiqua" pitchFamily="18" charset="0"/>
              </a:rPr>
              <a:t>Have the ability to walk in the entrance procession and from where you are seated to the ambo.</a:t>
            </a:r>
          </a:p>
          <a:p>
            <a:pPr>
              <a:spcBef>
                <a:spcPts val="1200"/>
              </a:spcBef>
            </a:pPr>
            <a:r>
              <a:rPr lang="en-US" dirty="0" smtClean="0">
                <a:effectLst>
                  <a:outerShdw blurRad="38100" dist="38100" dir="2700000" algn="tl">
                    <a:srgbClr val="000000">
                      <a:alpha val="43137"/>
                    </a:srgbClr>
                  </a:outerShdw>
                </a:effectLst>
                <a:latin typeface="Book Antiqua" pitchFamily="18" charset="0"/>
              </a:rPr>
              <a:t>Have the ability to carry the Book of the Gospels reverently during the entrance procession.</a:t>
            </a:r>
          </a:p>
          <a:p>
            <a:pPr>
              <a:spcBef>
                <a:spcPts val="1200"/>
              </a:spcBef>
              <a:buNone/>
            </a:pPr>
            <a:endParaRPr lang="en-US" dirty="0" smtClean="0">
              <a:effectLst>
                <a:outerShdw blurRad="38100" dist="38100" dir="2700000" algn="tl">
                  <a:srgbClr val="000000">
                    <a:alpha val="43137"/>
                  </a:srgbClr>
                </a:outerShdw>
              </a:effectLst>
            </a:endParaRPr>
          </a:p>
          <a:p>
            <a:pPr>
              <a:spcBef>
                <a:spcPts val="1200"/>
              </a:spcBef>
            </a:pPr>
            <a:endParaRPr lang="en-US" dirty="0" smtClean="0">
              <a:effectLst>
                <a:outerShdw blurRad="38100" dist="38100" dir="2700000" algn="tl">
                  <a:srgbClr val="000000">
                    <a:alpha val="43137"/>
                  </a:srgbClr>
                </a:outerShdw>
              </a:effectLst>
            </a:endParaRPr>
          </a:p>
          <a:p>
            <a:pPr>
              <a:spcBef>
                <a:spcPts val="1200"/>
              </a:spcBef>
              <a:buNone/>
            </a:pPr>
            <a:endParaRPr lang="en-US" dirty="0" smtClean="0">
              <a:effectLst>
                <a:outerShdw blurRad="38100" dist="38100" dir="2700000" algn="tl">
                  <a:srgbClr val="000000">
                    <a:alpha val="43137"/>
                  </a:srgbClr>
                </a:outerShdw>
              </a:effectLst>
            </a:endParaRPr>
          </a:p>
          <a:p>
            <a:pPr lvl="1">
              <a:spcBef>
                <a:spcPts val="1200"/>
              </a:spcBef>
              <a:buNone/>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buNone/>
            </a:pPr>
            <a:endParaRPr lang="en-US" dirty="0" smtClean="0">
              <a:effectLst>
                <a:outerShdw blurRad="38100" dist="38100" dir="2700000" algn="tl">
                  <a:srgbClr val="000000">
                    <a:alpha val="43137"/>
                  </a:srgbClr>
                </a:outerShdw>
              </a:effectLst>
            </a:endParaRPr>
          </a:p>
        </p:txBody>
      </p:sp>
      <p:pic>
        <p:nvPicPr>
          <p:cNvPr id="4" name="Picture 3" descr="congregational-singing1.jpg"/>
          <p:cNvPicPr>
            <a:picLocks noChangeAspect="1"/>
          </p:cNvPicPr>
          <p:nvPr/>
        </p:nvPicPr>
        <p:blipFill>
          <a:blip r:embed="rId3" cstate="print"/>
          <a:srcRect l="46875"/>
          <a:stretch>
            <a:fillRect/>
          </a:stretch>
        </p:blipFill>
        <p:spPr>
          <a:xfrm>
            <a:off x="5791200" y="1219200"/>
            <a:ext cx="2209799" cy="2773949"/>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2" presetClass="entr" presetSubtype="8"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2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par>
                          <p:cTn id="18" fill="hold">
                            <p:stCondLst>
                              <p:cond delay="50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par>
                          <p:cTn id="22" fill="hold">
                            <p:stCondLst>
                              <p:cond delay="7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par>
                          <p:cTn id="26" fill="hold">
                            <p:stCondLst>
                              <p:cond delay="9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2000"/>
                                        <p:tgtEl>
                                          <p:spTgt spid="3">
                                            <p:txEl>
                                              <p:pRg st="4" end="4"/>
                                            </p:txEl>
                                          </p:spTgt>
                                        </p:tgtEl>
                                      </p:cBhvr>
                                    </p:animEffect>
                                  </p:childTnLst>
                                </p:cTn>
                              </p:par>
                            </p:childTnLst>
                          </p:cTn>
                        </p:par>
                        <p:par>
                          <p:cTn id="30" fill="hold">
                            <p:stCondLst>
                              <p:cond delay="110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2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20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Ongoing Prayer and Formation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05400"/>
          </a:xfrm>
        </p:spPr>
        <p:txBody>
          <a:bodyPr>
            <a:normAutofit/>
          </a:bodyPr>
          <a:lstStyle/>
          <a:p>
            <a:pPr>
              <a:spcBef>
                <a:spcPts val="1200"/>
              </a:spcBef>
            </a:pPr>
            <a:r>
              <a:rPr lang="en-US" dirty="0" smtClean="0">
                <a:effectLst>
                  <a:outerShdw blurRad="38100" dist="38100" dir="2700000" algn="tl">
                    <a:srgbClr val="000000">
                      <a:alpha val="43137"/>
                    </a:srgbClr>
                  </a:outerShdw>
                </a:effectLst>
                <a:latin typeface="Book Antiqua" pitchFamily="18" charset="0"/>
              </a:rPr>
              <a:t>Develop your own person spirituality </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Spiritual reading, especially on the Scriptures</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Popular and personal devotions</a:t>
            </a:r>
          </a:p>
          <a:p>
            <a:pPr lvl="1">
              <a:spcBef>
                <a:spcPts val="1200"/>
              </a:spcBef>
            </a:pPr>
            <a:r>
              <a:rPr lang="en-US" dirty="0" smtClean="0">
                <a:effectLst>
                  <a:outerShdw blurRad="38100" dist="38100" dir="2700000" algn="tl">
                    <a:srgbClr val="000000">
                      <a:alpha val="43137"/>
                    </a:srgbClr>
                  </a:outerShdw>
                </a:effectLst>
                <a:latin typeface="Book Antiqua" pitchFamily="18" charset="0"/>
              </a:rPr>
              <a:t>Allow time for quiet and reflection</a:t>
            </a:r>
          </a:p>
          <a:p>
            <a:pPr>
              <a:spcBef>
                <a:spcPts val="1200"/>
              </a:spcBef>
            </a:pPr>
            <a:r>
              <a:rPr lang="en-US" dirty="0" smtClean="0">
                <a:effectLst>
                  <a:outerShdw blurRad="38100" dist="38100" dir="2700000" algn="tl">
                    <a:srgbClr val="000000">
                      <a:alpha val="43137"/>
                    </a:srgbClr>
                  </a:outerShdw>
                </a:effectLst>
                <a:latin typeface="Book Antiqua" pitchFamily="18" charset="0"/>
              </a:rPr>
              <a:t>Offer prayers outside of Mass for the community or parish you serve</a:t>
            </a:r>
          </a:p>
          <a:p>
            <a:pPr>
              <a:spcBef>
                <a:spcPts val="1200"/>
              </a:spcBef>
            </a:pPr>
            <a:r>
              <a:rPr lang="en-US" dirty="0" smtClean="0">
                <a:effectLst>
                  <a:outerShdw blurRad="38100" dist="38100" dir="2700000" algn="tl">
                    <a:srgbClr val="000000">
                      <a:alpha val="43137"/>
                    </a:srgbClr>
                  </a:outerShdw>
                </a:effectLst>
                <a:latin typeface="Book Antiqua" pitchFamily="18" charset="0"/>
              </a:rPr>
              <a:t>Participate in ongoing and communal formation for your ministry, especially opportunities for group feedback</a:t>
            </a:r>
          </a:p>
          <a:p>
            <a:pPr>
              <a:spcBef>
                <a:spcPts val="1200"/>
              </a:spcBef>
              <a:buNone/>
            </a:pPr>
            <a:endParaRPr lang="en-US" dirty="0" smtClean="0">
              <a:effectLst>
                <a:outerShdw blurRad="38100" dist="38100" dir="2700000" algn="tl">
                  <a:srgbClr val="000000">
                    <a:alpha val="43137"/>
                  </a:srgbClr>
                </a:outerShdw>
              </a:effectLst>
            </a:endParaRPr>
          </a:p>
          <a:p>
            <a:pPr>
              <a:spcBef>
                <a:spcPts val="1200"/>
              </a:spcBef>
            </a:pPr>
            <a:endParaRPr lang="en-US" dirty="0" smtClean="0">
              <a:effectLst>
                <a:outerShdw blurRad="38100" dist="38100" dir="2700000" algn="tl">
                  <a:srgbClr val="000000">
                    <a:alpha val="43137"/>
                  </a:srgbClr>
                </a:outerShdw>
              </a:effectLst>
            </a:endParaRPr>
          </a:p>
          <a:p>
            <a:pPr>
              <a:spcBef>
                <a:spcPts val="1200"/>
              </a:spcBef>
              <a:buNone/>
            </a:pPr>
            <a:endParaRPr lang="en-US" dirty="0" smtClean="0">
              <a:effectLst>
                <a:outerShdw blurRad="38100" dist="38100" dir="2700000" algn="tl">
                  <a:srgbClr val="000000">
                    <a:alpha val="43137"/>
                  </a:srgbClr>
                </a:outerShdw>
              </a:effectLst>
            </a:endParaRPr>
          </a:p>
          <a:p>
            <a:pPr lvl="1">
              <a:spcBef>
                <a:spcPts val="1200"/>
              </a:spcBef>
              <a:buNone/>
            </a:pPr>
            <a:endParaRPr lang="en-US" dirty="0" smtClean="0">
              <a:effectLst>
                <a:outerShdw blurRad="38100" dist="38100" dir="2700000" algn="tl">
                  <a:srgbClr val="000000">
                    <a:alpha val="43137"/>
                  </a:srgbClr>
                </a:outerShdw>
              </a:effectLst>
            </a:endParaRPr>
          </a:p>
          <a:p>
            <a:pPr lvl="1">
              <a:spcBef>
                <a:spcPts val="1200"/>
              </a:spcBef>
            </a:pPr>
            <a:endParaRPr lang="en-US" dirty="0" smtClean="0">
              <a:effectLst>
                <a:outerShdw blurRad="38100" dist="38100" dir="2700000" algn="tl">
                  <a:srgbClr val="000000">
                    <a:alpha val="43137"/>
                  </a:srgbClr>
                </a:outerShdw>
              </a:effectLst>
            </a:endParaRPr>
          </a:p>
          <a:p>
            <a:pPr lvl="1">
              <a:spcBef>
                <a:spcPts val="1200"/>
              </a:spcBef>
              <a:buNone/>
            </a:pPr>
            <a:endParaRPr lang="en-US" dirty="0" smtClean="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4" name="TextBox 3"/>
          <p:cNvSpPr txBox="1"/>
          <p:nvPr/>
        </p:nvSpPr>
        <p:spPr>
          <a:xfrm>
            <a:off x="990600" y="685800"/>
            <a:ext cx="7239000" cy="1938992"/>
          </a:xfrm>
          <a:prstGeom prst="rect">
            <a:avLst/>
          </a:prstGeom>
          <a:noFill/>
        </p:spPr>
        <p:txBody>
          <a:bodyPr wrap="square" rtlCol="0">
            <a:spAutoFit/>
          </a:bodyPr>
          <a:lstStyle/>
          <a:p>
            <a:pPr algn="ctr"/>
            <a:r>
              <a:rPr lang="en-US" sz="6000" dirty="0" smtClean="0">
                <a:solidFill>
                  <a:srgbClr val="E1E5BB"/>
                </a:solidFill>
                <a:effectLst>
                  <a:outerShdw blurRad="38100" dist="38100" dir="2700000" algn="tl">
                    <a:srgbClr val="000000">
                      <a:alpha val="43137"/>
                    </a:srgbClr>
                  </a:outerShdw>
                </a:effectLst>
                <a:latin typeface="Cambria" pitchFamily="18" charset="0"/>
              </a:rPr>
              <a:t>Serving as a Lector </a:t>
            </a:r>
          </a:p>
          <a:p>
            <a:pPr algn="ctr"/>
            <a:r>
              <a:rPr lang="en-US" sz="6000" dirty="0" smtClean="0">
                <a:solidFill>
                  <a:srgbClr val="E1E5BB"/>
                </a:solidFill>
                <a:effectLst>
                  <a:outerShdw blurRad="38100" dist="38100" dir="2700000" algn="tl">
                    <a:srgbClr val="000000">
                      <a:alpha val="43137"/>
                    </a:srgbClr>
                  </a:outerShdw>
                </a:effectLst>
                <a:latin typeface="Cambria" pitchFamily="18" charset="0"/>
              </a:rPr>
              <a:t>at Mass</a:t>
            </a:r>
            <a:endParaRPr lang="en-US" sz="6000" dirty="0">
              <a:solidFill>
                <a:srgbClr val="E1E5BB"/>
              </a:solidFill>
              <a:effectLst>
                <a:outerShdw blurRad="38100" dist="38100" dir="2700000" algn="tl">
                  <a:srgbClr val="000000">
                    <a:alpha val="43137"/>
                  </a:srgbClr>
                </a:outerShdw>
              </a:effectLst>
              <a:latin typeface="Cambria" pitchFamily="18" charset="0"/>
            </a:endParaRPr>
          </a:p>
        </p:txBody>
      </p:sp>
      <p:pic>
        <p:nvPicPr>
          <p:cNvPr id="5" name="Picture 4" descr="imagesTOKJYE2Z.jpg"/>
          <p:cNvPicPr>
            <a:picLocks noChangeAspect="1"/>
          </p:cNvPicPr>
          <p:nvPr/>
        </p:nvPicPr>
        <p:blipFill>
          <a:blip r:embed="rId4" cstate="print"/>
          <a:stretch>
            <a:fillRect/>
          </a:stretch>
        </p:blipFill>
        <p:spPr>
          <a:xfrm>
            <a:off x="2273027" y="3068972"/>
            <a:ext cx="4432573" cy="29508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Preparation at Home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fontScale="92500" lnSpcReduction="10000"/>
          </a:bodyPr>
          <a:lstStyle/>
          <a:p>
            <a:r>
              <a:rPr lang="en-US" dirty="0" smtClean="0">
                <a:effectLst>
                  <a:outerShdw blurRad="38100" dist="38100" dir="2700000" algn="tl">
                    <a:srgbClr val="000000">
                      <a:alpha val="43137"/>
                    </a:srgbClr>
                  </a:outerShdw>
                </a:effectLst>
                <a:latin typeface="Book Antiqua" pitchFamily="18" charset="0"/>
              </a:rPr>
              <a:t>Preparation at Home</a:t>
            </a:r>
          </a:p>
          <a:p>
            <a:pPr lvl="1"/>
            <a:r>
              <a:rPr lang="en-US" dirty="0" smtClean="0">
                <a:effectLst>
                  <a:outerShdw blurRad="38100" dist="38100" dir="2700000" algn="tl">
                    <a:srgbClr val="000000">
                      <a:alpha val="43137"/>
                    </a:srgbClr>
                  </a:outerShdw>
                </a:effectLst>
                <a:latin typeface="Book Antiqua" pitchFamily="18" charset="0"/>
              </a:rPr>
              <a:t>Reading the passages well in advance</a:t>
            </a:r>
          </a:p>
          <a:p>
            <a:pPr lvl="2"/>
            <a:r>
              <a:rPr lang="en-US" dirty="0" smtClean="0">
                <a:effectLst>
                  <a:outerShdw blurRad="38100" dist="38100" dir="2700000" algn="tl">
                    <a:srgbClr val="000000">
                      <a:alpha val="43137"/>
                    </a:srgbClr>
                  </a:outerShdw>
                </a:effectLst>
                <a:latin typeface="Book Antiqua" pitchFamily="18" charset="0"/>
              </a:rPr>
              <a:t>Develop familiarity with the texts</a:t>
            </a:r>
          </a:p>
          <a:p>
            <a:pPr lvl="2"/>
            <a:r>
              <a:rPr lang="en-US" dirty="0" smtClean="0">
                <a:effectLst>
                  <a:outerShdw blurRad="38100" dist="38100" dir="2700000" algn="tl">
                    <a:srgbClr val="000000">
                      <a:alpha val="43137"/>
                    </a:srgbClr>
                  </a:outerShdw>
                </a:effectLst>
                <a:latin typeface="Book Antiqua" pitchFamily="18" charset="0"/>
              </a:rPr>
              <a:t>Look </a:t>
            </a:r>
            <a:r>
              <a:rPr lang="en-US" dirty="0">
                <a:effectLst>
                  <a:outerShdw blurRad="38100" dist="38100" dir="2700000" algn="tl">
                    <a:srgbClr val="000000">
                      <a:alpha val="43137"/>
                    </a:srgbClr>
                  </a:outerShdw>
                </a:effectLst>
                <a:latin typeface="Book Antiqua" pitchFamily="18" charset="0"/>
              </a:rPr>
              <a:t>up pronunciations </a:t>
            </a:r>
            <a:r>
              <a:rPr lang="en-US" dirty="0" smtClean="0">
                <a:effectLst>
                  <a:outerShdw blurRad="38100" dist="38100" dir="2700000" algn="tl">
                    <a:srgbClr val="000000">
                      <a:alpha val="43137"/>
                    </a:srgbClr>
                  </a:outerShdw>
                </a:effectLst>
                <a:latin typeface="Book Antiqua" pitchFamily="18" charset="0"/>
              </a:rPr>
              <a:t>and be comfortable with them</a:t>
            </a:r>
            <a:endParaRPr lang="en-US" dirty="0">
              <a:effectLst>
                <a:outerShdw blurRad="38100" dist="38100" dir="2700000" algn="tl">
                  <a:srgbClr val="000000">
                    <a:alpha val="43137"/>
                  </a:srgbClr>
                </a:outerShdw>
              </a:effectLst>
              <a:latin typeface="Book Antiqua" pitchFamily="18" charset="0"/>
            </a:endParaRPr>
          </a:p>
          <a:p>
            <a:pPr lvl="2"/>
            <a:r>
              <a:rPr lang="en-US" dirty="0" smtClean="0">
                <a:effectLst>
                  <a:outerShdw blurRad="38100" dist="38100" dir="2700000" algn="tl">
                    <a:srgbClr val="000000">
                      <a:alpha val="43137"/>
                    </a:srgbClr>
                  </a:outerShdw>
                </a:effectLst>
                <a:latin typeface="Book Antiqua" pitchFamily="18" charset="0"/>
              </a:rPr>
              <a:t>Opportunity to think about the readings during the week</a:t>
            </a:r>
          </a:p>
          <a:p>
            <a:pPr lvl="2"/>
            <a:r>
              <a:rPr lang="en-US" dirty="0" smtClean="0">
                <a:effectLst>
                  <a:outerShdw blurRad="38100" dist="38100" dir="2700000" algn="tl">
                    <a:srgbClr val="000000">
                      <a:alpha val="43137"/>
                    </a:srgbClr>
                  </a:outerShdw>
                </a:effectLst>
                <a:latin typeface="Book Antiqua" pitchFamily="18" charset="0"/>
              </a:rPr>
              <a:t>Experience the world in light of the readings</a:t>
            </a:r>
          </a:p>
          <a:p>
            <a:pPr lvl="1"/>
            <a:r>
              <a:rPr lang="en-US" dirty="0" smtClean="0">
                <a:effectLst>
                  <a:outerShdw blurRad="38100" dist="38100" dir="2700000" algn="tl">
                    <a:srgbClr val="000000">
                      <a:alpha val="43137"/>
                    </a:srgbClr>
                  </a:outerShdw>
                </a:effectLst>
                <a:latin typeface="Book Antiqua" pitchFamily="18" charset="0"/>
              </a:rPr>
              <a:t>Consider reading more than the prescribed readings</a:t>
            </a:r>
          </a:p>
          <a:p>
            <a:pPr lvl="2"/>
            <a:r>
              <a:rPr lang="en-US" dirty="0" smtClean="0">
                <a:effectLst>
                  <a:outerShdw blurRad="38100" dist="38100" dir="2700000" algn="tl">
                    <a:srgbClr val="000000">
                      <a:alpha val="43137"/>
                    </a:srgbClr>
                  </a:outerShdw>
                </a:effectLst>
                <a:latin typeface="Book Antiqua" pitchFamily="18" charset="0"/>
              </a:rPr>
              <a:t>Read </a:t>
            </a:r>
            <a:r>
              <a:rPr lang="en-US" u="sng" dirty="0" smtClean="0">
                <a:effectLst>
                  <a:outerShdw blurRad="38100" dist="38100" dir="2700000" algn="tl">
                    <a:srgbClr val="000000">
                      <a:alpha val="43137"/>
                    </a:srgbClr>
                  </a:outerShdw>
                </a:effectLst>
                <a:latin typeface="Book Antiqua" pitchFamily="18" charset="0"/>
              </a:rPr>
              <a:t>all</a:t>
            </a:r>
            <a:r>
              <a:rPr lang="en-US" dirty="0" smtClean="0">
                <a:effectLst>
                  <a:outerShdw blurRad="38100" dist="38100" dir="2700000" algn="tl">
                    <a:srgbClr val="000000">
                      <a:alpha val="43137"/>
                    </a:srgbClr>
                  </a:outerShdw>
                </a:effectLst>
                <a:latin typeface="Book Antiqua" pitchFamily="18" charset="0"/>
              </a:rPr>
              <a:t> of the passages for your scheduled liturgy</a:t>
            </a:r>
          </a:p>
          <a:p>
            <a:pPr lvl="2"/>
            <a:r>
              <a:rPr lang="en-US" dirty="0" smtClean="0">
                <a:effectLst>
                  <a:outerShdw blurRad="38100" dist="38100" dir="2700000" algn="tl">
                    <a:srgbClr val="000000">
                      <a:alpha val="43137"/>
                    </a:srgbClr>
                  </a:outerShdw>
                </a:effectLst>
                <a:latin typeface="Book Antiqua" pitchFamily="18" charset="0"/>
              </a:rPr>
              <a:t>Consider reading all of the Scripture passages for the entire season</a:t>
            </a:r>
          </a:p>
          <a:p>
            <a:pPr lvl="3"/>
            <a:r>
              <a:rPr lang="en-US" dirty="0">
                <a:effectLst>
                  <a:outerShdw blurRad="38100" dist="38100" dir="2700000" algn="tl">
                    <a:srgbClr val="000000">
                      <a:alpha val="43137"/>
                    </a:srgbClr>
                  </a:outerShdw>
                </a:effectLst>
                <a:latin typeface="Book Antiqua" pitchFamily="18" charset="0"/>
              </a:rPr>
              <a:t>Every season appoints more of focus on a particular aspect of Jesus’ </a:t>
            </a:r>
            <a:r>
              <a:rPr lang="en-US" dirty="0" smtClean="0">
                <a:effectLst>
                  <a:outerShdw blurRad="38100" dist="38100" dir="2700000" algn="tl">
                    <a:srgbClr val="000000">
                      <a:alpha val="43137"/>
                    </a:srgbClr>
                  </a:outerShdw>
                </a:effectLst>
                <a:latin typeface="Book Antiqua" pitchFamily="18" charset="0"/>
              </a:rPr>
              <a:t>life</a:t>
            </a:r>
            <a:endParaRPr lang="en-US" dirty="0">
              <a:effectLst>
                <a:outerShdw blurRad="38100" dist="38100" dir="2700000" algn="tl">
                  <a:srgbClr val="000000">
                    <a:alpha val="43137"/>
                  </a:srgbClr>
                </a:outerShdw>
              </a:effectLst>
              <a:latin typeface="Book Antiqua" pitchFamily="18" charset="0"/>
            </a:endParaRPr>
          </a:p>
          <a:p>
            <a:pPr lvl="3"/>
            <a:r>
              <a:rPr lang="en-US" dirty="0" smtClean="0">
                <a:effectLst>
                  <a:outerShdw blurRad="38100" dist="38100" dir="2700000" algn="tl">
                    <a:srgbClr val="000000">
                      <a:alpha val="43137"/>
                    </a:srgbClr>
                  </a:outerShdw>
                </a:effectLst>
                <a:latin typeface="Book Antiqua" pitchFamily="18" charset="0"/>
              </a:rPr>
              <a:t>Every sacrifice of the Mass is a celebration of the Paschal Mystery</a:t>
            </a: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linds(horizontal)">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Preparation at Home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fontScale="92500" lnSpcReduction="20000"/>
          </a:bodyPr>
          <a:lstStyle/>
          <a:p>
            <a:r>
              <a:rPr lang="en-US" dirty="0" smtClean="0">
                <a:effectLst>
                  <a:outerShdw blurRad="38100" dist="38100" dir="2700000" algn="tl">
                    <a:srgbClr val="000000">
                      <a:alpha val="43137"/>
                    </a:srgbClr>
                  </a:outerShdw>
                </a:effectLst>
                <a:latin typeface="Book Antiqua" pitchFamily="18" charset="0"/>
              </a:rPr>
              <a:t>Reflect on the readings</a:t>
            </a:r>
          </a:p>
          <a:p>
            <a:pPr lvl="1"/>
            <a:r>
              <a:rPr lang="en-US" dirty="0" smtClean="0">
                <a:effectLst>
                  <a:outerShdw blurRad="38100" dist="38100" dir="2700000" algn="tl">
                    <a:srgbClr val="000000">
                      <a:alpha val="43137"/>
                    </a:srgbClr>
                  </a:outerShdw>
                </a:effectLst>
                <a:latin typeface="Book Antiqua" pitchFamily="18" charset="0"/>
              </a:rPr>
              <a:t>What words or phrases “jumped” out at you?</a:t>
            </a:r>
          </a:p>
          <a:p>
            <a:pPr lvl="1"/>
            <a:r>
              <a:rPr lang="en-US" dirty="0" smtClean="0">
                <a:effectLst>
                  <a:outerShdw blurRad="38100" dist="38100" dir="2700000" algn="tl">
                    <a:srgbClr val="000000">
                      <a:alpha val="43137"/>
                    </a:srgbClr>
                  </a:outerShdw>
                </a:effectLst>
                <a:latin typeface="Book Antiqua" pitchFamily="18" charset="0"/>
              </a:rPr>
              <a:t>Even though you may be familiar with the reading, did anything strike you as new?</a:t>
            </a:r>
          </a:p>
          <a:p>
            <a:pPr lvl="1"/>
            <a:r>
              <a:rPr lang="en-US" dirty="0" smtClean="0">
                <a:effectLst>
                  <a:outerShdw blurRad="38100" dist="38100" dir="2700000" algn="tl">
                    <a:srgbClr val="000000">
                      <a:alpha val="43137"/>
                    </a:srgbClr>
                  </a:outerShdw>
                </a:effectLst>
                <a:latin typeface="Book Antiqua" pitchFamily="18" charset="0"/>
              </a:rPr>
              <a:t>Before presenting these readings at Mass, you should pray through them yourself.</a:t>
            </a:r>
          </a:p>
          <a:p>
            <a:pPr lvl="1"/>
            <a:r>
              <a:rPr lang="en-US" dirty="0" smtClean="0">
                <a:effectLst>
                  <a:outerShdw blurRad="38100" dist="38100" dir="2700000" algn="tl">
                    <a:srgbClr val="000000">
                      <a:alpha val="43137"/>
                    </a:srgbClr>
                  </a:outerShdw>
                </a:effectLst>
                <a:latin typeface="Book Antiqua" pitchFamily="18" charset="0"/>
              </a:rPr>
              <a:t>Look the reading up in a bible and read what comes before and after</a:t>
            </a:r>
          </a:p>
          <a:p>
            <a:pPr lvl="1"/>
            <a:r>
              <a:rPr lang="en-US" dirty="0" smtClean="0">
                <a:effectLst>
                  <a:outerShdw blurRad="38100" dist="38100" dir="2700000" algn="tl">
                    <a:srgbClr val="000000">
                      <a:alpha val="43137"/>
                    </a:srgbClr>
                  </a:outerShdw>
                </a:effectLst>
                <a:latin typeface="Book Antiqua" pitchFamily="18" charset="0"/>
              </a:rPr>
              <a:t>Establish connections between the readings and everyday life</a:t>
            </a:r>
          </a:p>
          <a:p>
            <a:pPr lvl="1"/>
            <a:r>
              <a:rPr lang="en-US" dirty="0" smtClean="0">
                <a:effectLst>
                  <a:outerShdw blurRad="38100" dist="38100" dir="2700000" algn="tl">
                    <a:srgbClr val="000000">
                      <a:alpha val="43137"/>
                    </a:srgbClr>
                  </a:outerShdw>
                </a:effectLst>
                <a:latin typeface="Book Antiqua" pitchFamily="18" charset="0"/>
              </a:rPr>
              <a:t>Use a resource to reflect deeper on the meaning of the readings</a:t>
            </a:r>
          </a:p>
          <a:p>
            <a:pPr lvl="1"/>
            <a:r>
              <a:rPr lang="en-US" dirty="0" smtClean="0">
                <a:effectLst>
                  <a:outerShdw blurRad="38100" dist="38100" dir="2700000" algn="tl">
                    <a:srgbClr val="000000">
                      <a:alpha val="43137"/>
                    </a:srgbClr>
                  </a:outerShdw>
                </a:effectLst>
                <a:latin typeface="Book Antiqua" pitchFamily="18" charset="0"/>
              </a:rPr>
              <a:t>Participate in a bible-study/faith-sharing group</a:t>
            </a: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Preparation at Home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Reflect on the readings</a:t>
            </a:r>
          </a:p>
          <a:p>
            <a:pPr lvl="1"/>
            <a:r>
              <a:rPr lang="en-US" dirty="0">
                <a:effectLst>
                  <a:outerShdw blurRad="38100" dist="38100" dir="2700000" algn="tl">
                    <a:srgbClr val="000000">
                      <a:alpha val="43137"/>
                    </a:srgbClr>
                  </a:outerShdw>
                </a:effectLst>
                <a:latin typeface="Book Antiqua" pitchFamily="18" charset="0"/>
              </a:rPr>
              <a:t>Discerning how the type of reading </a:t>
            </a:r>
            <a:r>
              <a:rPr lang="en-US" dirty="0" smtClean="0">
                <a:effectLst>
                  <a:outerShdw blurRad="38100" dist="38100" dir="2700000" algn="tl">
                    <a:srgbClr val="000000">
                      <a:alpha val="43137"/>
                    </a:srgbClr>
                  </a:outerShdw>
                </a:effectLst>
                <a:latin typeface="Book Antiqua" pitchFamily="18" charset="0"/>
              </a:rPr>
              <a:t>should affect </a:t>
            </a:r>
            <a:r>
              <a:rPr lang="en-US" dirty="0">
                <a:effectLst>
                  <a:outerShdw blurRad="38100" dist="38100" dir="2700000" algn="tl">
                    <a:srgbClr val="000000">
                      <a:alpha val="43137"/>
                    </a:srgbClr>
                  </a:outerShdw>
                </a:effectLst>
                <a:latin typeface="Book Antiqua" pitchFamily="18" charset="0"/>
              </a:rPr>
              <a:t>your proclamation at Mass</a:t>
            </a:r>
          </a:p>
          <a:p>
            <a:pPr lvl="1"/>
            <a:r>
              <a:rPr lang="en-US" dirty="0" smtClean="0">
                <a:effectLst>
                  <a:outerShdw blurRad="38100" dist="38100" dir="2700000" algn="tl">
                    <a:srgbClr val="000000">
                      <a:alpha val="43137"/>
                    </a:srgbClr>
                  </a:outerShdw>
                </a:effectLst>
                <a:latin typeface="Book Antiqua" pitchFamily="18" charset="0"/>
              </a:rPr>
              <a:t>Types of readings</a:t>
            </a:r>
          </a:p>
          <a:p>
            <a:pPr lvl="2"/>
            <a:r>
              <a:rPr lang="en-US" dirty="0" smtClean="0">
                <a:effectLst>
                  <a:outerShdw blurRad="38100" dist="38100" dir="2700000" algn="tl">
                    <a:srgbClr val="000000">
                      <a:alpha val="43137"/>
                    </a:srgbClr>
                  </a:outerShdw>
                </a:effectLst>
                <a:latin typeface="Book Antiqua" pitchFamily="18" charset="0"/>
              </a:rPr>
              <a:t>Narrative—telling a story</a:t>
            </a:r>
          </a:p>
          <a:p>
            <a:pPr lvl="2"/>
            <a:r>
              <a:rPr lang="en-US" dirty="0" smtClean="0">
                <a:effectLst>
                  <a:outerShdw blurRad="38100" dist="38100" dir="2700000" algn="tl">
                    <a:srgbClr val="000000">
                      <a:alpha val="43137"/>
                    </a:srgbClr>
                  </a:outerShdw>
                </a:effectLst>
                <a:latin typeface="Book Antiqua" pitchFamily="18" charset="0"/>
              </a:rPr>
              <a:t>Discourse—speech or letter offering an argument or explanation</a:t>
            </a:r>
          </a:p>
          <a:p>
            <a:pPr lvl="2"/>
            <a:r>
              <a:rPr lang="en-US" dirty="0" smtClean="0">
                <a:effectLst>
                  <a:outerShdw blurRad="38100" dist="38100" dir="2700000" algn="tl">
                    <a:srgbClr val="000000">
                      <a:alpha val="43137"/>
                    </a:srgbClr>
                  </a:outerShdw>
                </a:effectLst>
                <a:latin typeface="Book Antiqua" pitchFamily="18" charset="0"/>
              </a:rPr>
              <a:t>Poetry—metaphors or repetitions that reveal a deeper truth about God and life</a:t>
            </a:r>
          </a:p>
          <a:p>
            <a:pPr lvl="2"/>
            <a:r>
              <a:rPr lang="en-US" dirty="0" smtClean="0">
                <a:effectLst>
                  <a:outerShdw blurRad="38100" dist="38100" dir="2700000" algn="tl">
                    <a:srgbClr val="000000">
                      <a:alpha val="43137"/>
                    </a:srgbClr>
                  </a:outerShdw>
                </a:effectLst>
                <a:latin typeface="Book Antiqua" pitchFamily="18" charset="0"/>
              </a:rPr>
              <a:t>Prayer—always addressed to God and poetic in nature</a:t>
            </a: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Preparation at Home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Using resources to assist with your proclamation</a:t>
            </a:r>
          </a:p>
          <a:p>
            <a:pPr lvl="1"/>
            <a:r>
              <a:rPr lang="en-US" dirty="0" smtClean="0">
                <a:effectLst>
                  <a:outerShdw blurRad="38100" dist="38100" dir="2700000" algn="tl">
                    <a:srgbClr val="000000">
                      <a:alpha val="43137"/>
                    </a:srgbClr>
                  </a:outerShdw>
                </a:effectLst>
                <a:latin typeface="Book Antiqua" pitchFamily="18" charset="0"/>
              </a:rPr>
              <a:t>Annual Lector Resources (see resources handout)</a:t>
            </a:r>
          </a:p>
          <a:p>
            <a:pPr lvl="2"/>
            <a:r>
              <a:rPr lang="en-US" dirty="0" smtClean="0">
                <a:effectLst>
                  <a:outerShdw blurRad="38100" dist="38100" dir="2700000" algn="tl">
                    <a:srgbClr val="000000">
                      <a:alpha val="43137"/>
                    </a:srgbClr>
                  </a:outerShdw>
                </a:effectLst>
                <a:latin typeface="Book Antiqua" pitchFamily="18" charset="0"/>
              </a:rPr>
              <a:t>Background on the readings</a:t>
            </a:r>
          </a:p>
          <a:p>
            <a:pPr lvl="2"/>
            <a:r>
              <a:rPr lang="en-US" dirty="0" smtClean="0">
                <a:effectLst>
                  <a:outerShdw blurRad="38100" dist="38100" dir="2700000" algn="tl">
                    <a:srgbClr val="000000">
                      <a:alpha val="43137"/>
                    </a:srgbClr>
                  </a:outerShdw>
                </a:effectLst>
                <a:latin typeface="Book Antiqua" pitchFamily="18" charset="0"/>
              </a:rPr>
              <a:t>Learn pronunciations</a:t>
            </a:r>
          </a:p>
          <a:p>
            <a:pPr lvl="2"/>
            <a:r>
              <a:rPr lang="en-US" dirty="0" smtClean="0">
                <a:effectLst>
                  <a:outerShdw blurRad="38100" dist="38100" dir="2700000" algn="tl">
                    <a:srgbClr val="000000">
                      <a:alpha val="43137"/>
                    </a:srgbClr>
                  </a:outerShdw>
                </a:effectLst>
                <a:latin typeface="Book Antiqua" pitchFamily="18" charset="0"/>
              </a:rPr>
              <a:t>Suggestions for tone, inflections, and pace</a:t>
            </a:r>
          </a:p>
          <a:p>
            <a:pPr lvl="1"/>
            <a:r>
              <a:rPr lang="en-US" dirty="0" smtClean="0">
                <a:effectLst>
                  <a:outerShdw blurRad="38100" dist="38100" dir="2700000" algn="tl">
                    <a:srgbClr val="000000">
                      <a:alpha val="43137"/>
                    </a:srgbClr>
                  </a:outerShdw>
                </a:effectLst>
                <a:latin typeface="Book Antiqua" pitchFamily="18" charset="0"/>
              </a:rPr>
              <a:t>Practice with an objective listener</a:t>
            </a:r>
          </a:p>
          <a:p>
            <a:pPr lvl="1"/>
            <a:r>
              <a:rPr lang="en-US" dirty="0" smtClean="0">
                <a:effectLst>
                  <a:outerShdw blurRad="38100" dist="38100" dir="2700000" algn="tl">
                    <a:srgbClr val="000000">
                      <a:alpha val="43137"/>
                    </a:srgbClr>
                  </a:outerShdw>
                </a:effectLst>
                <a:latin typeface="Book Antiqua" pitchFamily="18" charset="0"/>
              </a:rPr>
              <a:t>Record yourself reading</a:t>
            </a:r>
          </a:p>
          <a:p>
            <a:pPr lvl="1"/>
            <a:r>
              <a:rPr lang="en-US" dirty="0" smtClean="0">
                <a:effectLst>
                  <a:outerShdw blurRad="38100" dist="38100" dir="2700000" algn="tl">
                    <a:srgbClr val="000000">
                      <a:alpha val="43137"/>
                    </a:srgbClr>
                  </a:outerShdw>
                </a:effectLst>
                <a:latin typeface="Book Antiqua" pitchFamily="18" charset="0"/>
              </a:rPr>
              <a:t>Look into a mirror while reading</a:t>
            </a: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Attire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257800"/>
          </a:xfrm>
        </p:spPr>
        <p:txBody>
          <a:bodyPr>
            <a:normAutofit/>
          </a:bodyPr>
          <a:lstStyle/>
          <a:p>
            <a:pPr marL="233363" lvl="1" indent="-233363">
              <a:buFont typeface="Wingdings" pitchFamily="2" charset="2"/>
              <a:buChar char="§"/>
            </a:pPr>
            <a:r>
              <a:rPr lang="en-US" dirty="0" smtClean="0">
                <a:effectLst>
                  <a:outerShdw blurRad="38100" dist="38100" dir="2700000" algn="tl">
                    <a:srgbClr val="000000">
                      <a:alpha val="43137"/>
                    </a:srgbClr>
                  </a:outerShdw>
                </a:effectLst>
                <a:latin typeface="Book Antiqua" pitchFamily="18" charset="0"/>
              </a:rPr>
              <a:t>“Bodily demeanor (gestures, clothing) ought to convey the respect, solemnity and joy  of the moment when Christ becomes our guest” (</a:t>
            </a:r>
            <a:r>
              <a:rPr lang="en-US" i="1" dirty="0" smtClean="0">
                <a:effectLst>
                  <a:outerShdw blurRad="38100" dist="38100" dir="2700000" algn="tl">
                    <a:srgbClr val="000000">
                      <a:alpha val="43137"/>
                    </a:srgbClr>
                  </a:outerShdw>
                </a:effectLst>
                <a:latin typeface="Book Antiqua" pitchFamily="18" charset="0"/>
              </a:rPr>
              <a:t>CCC</a:t>
            </a:r>
            <a:r>
              <a:rPr lang="en-US" dirty="0" smtClean="0">
                <a:effectLst>
                  <a:outerShdw blurRad="38100" dist="38100" dir="2700000" algn="tl">
                    <a:srgbClr val="000000">
                      <a:alpha val="43137"/>
                    </a:srgbClr>
                  </a:outerShdw>
                </a:effectLst>
                <a:latin typeface="Book Antiqua" pitchFamily="18" charset="0"/>
              </a:rPr>
              <a:t> 1387b).</a:t>
            </a:r>
          </a:p>
          <a:p>
            <a:pPr marL="233363" lvl="1" indent="-233363">
              <a:buFont typeface="Wingdings" pitchFamily="2" charset="2"/>
              <a:buChar char="§"/>
            </a:pPr>
            <a:r>
              <a:rPr lang="en-US" dirty="0" smtClean="0">
                <a:effectLst>
                  <a:outerShdw blurRad="38100" dist="38100" dir="2700000" algn="tl">
                    <a:srgbClr val="000000">
                      <a:alpha val="43137"/>
                    </a:srgbClr>
                  </a:outerShdw>
                </a:effectLst>
                <a:latin typeface="Book Antiqua" pitchFamily="18" charset="0"/>
              </a:rPr>
              <a:t>Dress in a way that is dignified and shows respect for the Blessed Sacrament and your function as a Lector</a:t>
            </a:r>
          </a:p>
          <a:p>
            <a:pPr marL="973138" lvl="2" indent="-233363">
              <a:buFont typeface="Wingdings" pitchFamily="2" charset="2"/>
              <a:buChar char="§"/>
            </a:pPr>
            <a:r>
              <a:rPr lang="en-US" dirty="0" smtClean="0">
                <a:effectLst>
                  <a:outerShdw blurRad="38100" dist="38100" dir="2700000" algn="tl">
                    <a:srgbClr val="000000">
                      <a:alpha val="43137"/>
                    </a:srgbClr>
                  </a:outerShdw>
                </a:effectLst>
                <a:latin typeface="Book Antiqua" pitchFamily="18" charset="0"/>
              </a:rPr>
              <a:t>“Sunday best”</a:t>
            </a:r>
          </a:p>
          <a:p>
            <a:pPr marL="973138" lvl="2" indent="-233363">
              <a:buFont typeface="Wingdings" pitchFamily="2" charset="2"/>
              <a:buChar char="§"/>
            </a:pPr>
            <a:r>
              <a:rPr lang="en-US" dirty="0" smtClean="0">
                <a:effectLst>
                  <a:outerShdw blurRad="38100" dist="38100" dir="2700000" algn="tl">
                    <a:srgbClr val="000000">
                      <a:alpha val="43137"/>
                    </a:srgbClr>
                  </a:outerShdw>
                </a:effectLst>
                <a:latin typeface="Book Antiqua" pitchFamily="18" charset="0"/>
              </a:rPr>
              <a:t>Nothing that calls attention to the minister</a:t>
            </a:r>
          </a:p>
          <a:p>
            <a:pPr marL="973138" lvl="3" indent="-233363">
              <a:buFont typeface="Wingdings" pitchFamily="2" charset="2"/>
              <a:buChar char="§"/>
            </a:pPr>
            <a:r>
              <a:rPr lang="en-US" sz="2400" dirty="0" smtClean="0">
                <a:effectLst>
                  <a:outerShdw blurRad="38100" dist="38100" dir="2700000" algn="tl">
                    <a:srgbClr val="000000">
                      <a:alpha val="43137"/>
                    </a:srgbClr>
                  </a:outerShdw>
                </a:effectLst>
                <a:latin typeface="Book Antiqua" pitchFamily="18" charset="0"/>
              </a:rPr>
              <a:t>Logo shirts or revealing clothing</a:t>
            </a:r>
          </a:p>
          <a:p>
            <a:pPr marL="973138" lvl="2" indent="-233363">
              <a:buFont typeface="Wingdings" pitchFamily="2" charset="2"/>
              <a:buChar char="§"/>
            </a:pPr>
            <a:r>
              <a:rPr lang="en-US" dirty="0" smtClean="0">
                <a:effectLst>
                  <a:outerShdw blurRad="38100" dist="38100" dir="2700000" algn="tl">
                    <a:srgbClr val="000000">
                      <a:alpha val="43137"/>
                    </a:srgbClr>
                  </a:outerShdw>
                </a:effectLst>
                <a:latin typeface="Book Antiqua" pitchFamily="18" charset="0"/>
              </a:rPr>
              <a:t>Shoes that allow quiet and reverent movement</a:t>
            </a:r>
          </a:p>
          <a:p>
            <a:pPr marL="233363" lvl="2" indent="-233363">
              <a:buFont typeface="Wingdings" pitchFamily="2" charset="2"/>
              <a:buChar char="§"/>
            </a:pPr>
            <a:endParaRPr lang="en-US" dirty="0" smtClean="0">
              <a:effectLst>
                <a:outerShdw blurRad="38100" dist="38100" dir="2700000" algn="tl">
                  <a:srgbClr val="000000">
                    <a:alpha val="43137"/>
                  </a:srgbClr>
                </a:outerShdw>
              </a:effectLst>
            </a:endParaRPr>
          </a:p>
          <a:p>
            <a:pPr marL="0" lvl="1">
              <a:buFont typeface="Wingdings" pitchFamily="2" charset="2"/>
              <a:buChar char="§"/>
            </a:pPr>
            <a:endParaRPr lang="en-US" dirty="0" smtClean="0">
              <a:effectLst>
                <a:outerShdw blurRad="38100" dist="38100" dir="2700000" algn="tl">
                  <a:srgbClr val="000000">
                    <a:alpha val="43137"/>
                  </a:srgbClr>
                </a:outerShdw>
              </a:effectLst>
            </a:endParaRPr>
          </a:p>
          <a:p>
            <a:pPr marL="0" lvl="1">
              <a:buFont typeface="Wingdings" pitchFamily="2" charset="2"/>
              <a:buChar char="§"/>
            </a:pPr>
            <a:endParaRPr lang="en-US" dirty="0" smtClean="0">
              <a:effectLst>
                <a:outerShdw blurRad="38100" dist="38100" dir="2700000" algn="tl">
                  <a:srgbClr val="000000">
                    <a:alpha val="43137"/>
                  </a:srgbClr>
                </a:outerShdw>
              </a:effectLst>
            </a:endParaRPr>
          </a:p>
          <a:p>
            <a:pPr marL="0" lvl="1">
              <a:buFont typeface="Wingdings" pitchFamily="2" charset="2"/>
              <a:buChar char="§"/>
            </a:pPr>
            <a:endParaRPr lang="en-US" dirty="0" smtClean="0">
              <a:effectLst>
                <a:outerShdw blurRad="38100" dist="38100" dir="2700000" algn="tl">
                  <a:srgbClr val="000000">
                    <a:alpha val="43137"/>
                  </a:srgbClr>
                </a:outerShdw>
              </a:effectLst>
            </a:endParaRPr>
          </a:p>
          <a:p>
            <a:pPr marL="400050" lvl="2">
              <a:buFont typeface="Wingdings" pitchFamily="2" charset="2"/>
              <a:buChar char="§"/>
            </a:pPr>
            <a:endParaRPr lang="en-US" dirty="0" smtClean="0">
              <a:effectLst>
                <a:outerShdw blurRad="38100" dist="38100" dir="2700000" algn="tl">
                  <a:srgbClr val="000000">
                    <a:alpha val="43137"/>
                  </a:srgbClr>
                </a:outerShdw>
              </a:effectLst>
            </a:endParaRPr>
          </a:p>
          <a:p>
            <a:pPr marL="400050" lvl="2">
              <a:buFont typeface="Wingdings" pitchFamily="2" charset="2"/>
              <a:buChar char="§"/>
            </a:pPr>
            <a:endParaRPr lang="en-US" dirty="0" smtClean="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Items Used at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fontScale="85000" lnSpcReduction="10000"/>
          </a:bodyPr>
          <a:lstStyle/>
          <a:p>
            <a:r>
              <a:rPr lang="en-US" dirty="0" smtClean="0">
                <a:effectLst>
                  <a:outerShdw blurRad="38100" dist="38100" dir="2700000" algn="tl">
                    <a:srgbClr val="000000">
                      <a:alpha val="43137"/>
                    </a:srgbClr>
                  </a:outerShdw>
                </a:effectLst>
                <a:latin typeface="Book Antiqua" pitchFamily="18" charset="0"/>
              </a:rPr>
              <a:t>Lectionary—4 volumes</a:t>
            </a:r>
          </a:p>
          <a:p>
            <a:pPr lvl="1"/>
            <a:r>
              <a:rPr lang="en-US" dirty="0" smtClean="0">
                <a:effectLst>
                  <a:outerShdw blurRad="38100" dist="38100" dir="2700000" algn="tl">
                    <a:srgbClr val="000000">
                      <a:alpha val="43137"/>
                    </a:srgbClr>
                  </a:outerShdw>
                </a:effectLst>
                <a:latin typeface="Book Antiqua" pitchFamily="18" charset="0"/>
              </a:rPr>
              <a:t>Volume 1: Sundays and Holy Days of Obligation</a:t>
            </a:r>
          </a:p>
          <a:p>
            <a:pPr lvl="1"/>
            <a:r>
              <a:rPr lang="en-US" dirty="0" smtClean="0">
                <a:effectLst>
                  <a:outerShdw blurRad="38100" dist="38100" dir="2700000" algn="tl">
                    <a:srgbClr val="000000">
                      <a:alpha val="43137"/>
                    </a:srgbClr>
                  </a:outerShdw>
                </a:effectLst>
                <a:latin typeface="Book Antiqua" pitchFamily="18" charset="0"/>
              </a:rPr>
              <a:t>Volume 2: Weekdays I</a:t>
            </a:r>
          </a:p>
          <a:p>
            <a:pPr lvl="1"/>
            <a:r>
              <a:rPr lang="en-US" dirty="0" smtClean="0">
                <a:effectLst>
                  <a:outerShdw blurRad="38100" dist="38100" dir="2700000" algn="tl">
                    <a:srgbClr val="000000">
                      <a:alpha val="43137"/>
                    </a:srgbClr>
                  </a:outerShdw>
                </a:effectLst>
                <a:latin typeface="Book Antiqua" pitchFamily="18" charset="0"/>
              </a:rPr>
              <a:t>Volume 3: Weekdays II</a:t>
            </a:r>
          </a:p>
          <a:p>
            <a:pPr lvl="1"/>
            <a:r>
              <a:rPr lang="en-US" dirty="0" smtClean="0">
                <a:effectLst>
                  <a:outerShdw blurRad="38100" dist="38100" dir="2700000" algn="tl">
                    <a:srgbClr val="000000">
                      <a:alpha val="43137"/>
                    </a:srgbClr>
                  </a:outerShdw>
                </a:effectLst>
                <a:latin typeface="Book Antiqua" pitchFamily="18" charset="0"/>
              </a:rPr>
              <a:t>Volume 4: Common of Saints, Ritual Masses, Votive Masses, Masses for Various Needs, Masses for the Dead</a:t>
            </a:r>
          </a:p>
          <a:p>
            <a:r>
              <a:rPr lang="en-US" dirty="0" smtClean="0">
                <a:effectLst>
                  <a:outerShdw blurRad="38100" dist="38100" dir="2700000" algn="tl">
                    <a:srgbClr val="000000">
                      <a:alpha val="43137"/>
                    </a:srgbClr>
                  </a:outerShdw>
                </a:effectLst>
                <a:latin typeface="Book Antiqua" pitchFamily="18" charset="0"/>
              </a:rPr>
              <a:t>Book of the Gospels</a:t>
            </a:r>
          </a:p>
          <a:p>
            <a:r>
              <a:rPr lang="en-US" dirty="0" smtClean="0">
                <a:effectLst>
                  <a:outerShdw blurRad="38100" dist="38100" dir="2700000" algn="tl">
                    <a:srgbClr val="000000">
                      <a:alpha val="43137"/>
                    </a:srgbClr>
                  </a:outerShdw>
                </a:effectLst>
                <a:latin typeface="Book Antiqua" pitchFamily="18" charset="0"/>
              </a:rPr>
              <a:t>Ambo/Pulpit/Lectern</a:t>
            </a:r>
          </a:p>
          <a:p>
            <a:r>
              <a:rPr lang="en-US" dirty="0" smtClean="0">
                <a:effectLst>
                  <a:outerShdw blurRad="38100" dist="38100" dir="2700000" algn="tl">
                    <a:srgbClr val="000000">
                      <a:alpha val="43137"/>
                    </a:srgbClr>
                  </a:outerShdw>
                </a:effectLst>
                <a:latin typeface="Book Antiqua" pitchFamily="18" charset="0"/>
              </a:rPr>
              <a:t>Microphone</a:t>
            </a:r>
          </a:p>
          <a:p>
            <a:r>
              <a:rPr lang="en-US" dirty="0" smtClean="0">
                <a:effectLst>
                  <a:outerShdw blurRad="38100" dist="38100" dir="2700000" algn="tl">
                    <a:srgbClr val="000000">
                      <a:alpha val="43137"/>
                    </a:srgbClr>
                  </a:outerShdw>
                </a:effectLst>
                <a:latin typeface="Book Antiqua" pitchFamily="18" charset="0"/>
              </a:rPr>
              <a:t>Copy of the Universal Prayer (Prayer of the Faithful)</a:t>
            </a:r>
          </a:p>
          <a:p>
            <a:r>
              <a:rPr lang="en-US" dirty="0" smtClean="0">
                <a:effectLst>
                  <a:outerShdw blurRad="38100" dist="38100" dir="2700000" algn="tl">
                    <a:srgbClr val="000000">
                      <a:alpha val="43137"/>
                    </a:srgbClr>
                  </a:outerShdw>
                </a:effectLst>
                <a:latin typeface="Book Antiqua" pitchFamily="18" charset="0"/>
              </a:rPr>
              <a:t>Copy of the Announcements (if lector’s responsibility)</a:t>
            </a: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trips(downLeft)">
                                      <p:cBhvr>
                                        <p:cTn id="20" dur="500"/>
                                        <p:tgtEl>
                                          <p:spTgt spid="3">
                                            <p:txEl>
                                              <p:pRg st="3" end="3"/>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trips(down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strips(downLeft)">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strips(downLeft)">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strips(downLeft)">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strips(downLeft)">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5105400" cy="1143000"/>
          </a:xfrm>
        </p:spPr>
        <p:txBody>
          <a:bodyPr/>
          <a:lstStyle/>
          <a:p>
            <a:r>
              <a:rPr lang="en-US" dirty="0" smtClean="0">
                <a:solidFill>
                  <a:schemeClr val="accent4"/>
                </a:solidFill>
                <a:effectLst>
                  <a:outerShdw blurRad="50800" dist="38100" dir="2700000" algn="tl" rotWithShape="0">
                    <a:prstClr val="black">
                      <a:alpha val="40000"/>
                    </a:prstClr>
                  </a:outerShdw>
                </a:effectLst>
                <a:ea typeface="Tahoma" pitchFamily="34" charset="0"/>
                <a:cs typeface="Tahoma" pitchFamily="34" charset="0"/>
              </a:rPr>
              <a:t>Luke 4:16-22</a:t>
            </a:r>
            <a:endParaRPr lang="en-US" dirty="0">
              <a:solidFill>
                <a:schemeClr val="accent4"/>
              </a:solidFill>
              <a:effectLst>
                <a:outerShdw blurRad="50800" dist="38100" dir="2700000" algn="tl" rotWithShape="0">
                  <a:prstClr val="black">
                    <a:alpha val="40000"/>
                  </a:prstClr>
                </a:outerShdw>
              </a:effectLst>
              <a:ea typeface="Tahoma" pitchFamily="34" charset="0"/>
              <a:cs typeface="Tahoma" pitchFamily="34" charset="0"/>
            </a:endParaRPr>
          </a:p>
        </p:txBody>
      </p:sp>
      <p:sp>
        <p:nvSpPr>
          <p:cNvPr id="3" name="Content Placeholder 2"/>
          <p:cNvSpPr>
            <a:spLocks noGrp="1"/>
          </p:cNvSpPr>
          <p:nvPr>
            <p:ph idx="1"/>
          </p:nvPr>
        </p:nvSpPr>
        <p:spPr>
          <a:xfrm>
            <a:off x="2895600" y="1295400"/>
            <a:ext cx="5943600" cy="5181600"/>
          </a:xfrm>
        </p:spPr>
        <p:txBody>
          <a:bodyPr>
            <a:noAutofit/>
          </a:bodyPr>
          <a:lstStyle/>
          <a:p>
            <a:pPr marL="0" indent="0" algn="just">
              <a:buNone/>
            </a:pPr>
            <a:r>
              <a:rPr lang="en-US" sz="1900" dirty="0" smtClean="0">
                <a:effectLst>
                  <a:outerShdw blurRad="38100" dist="38100" dir="2700000" algn="tl">
                    <a:srgbClr val="000000">
                      <a:alpha val="43137"/>
                    </a:srgbClr>
                  </a:outerShdw>
                </a:effectLst>
                <a:latin typeface="Book Antiqua" pitchFamily="18" charset="0"/>
              </a:rPr>
              <a:t>Jesus came to Nazareth, where he had grown up, and went according to his custom into the synagogue on the </a:t>
            </a:r>
            <a:r>
              <a:rPr lang="en-US" sz="1900" dirty="0" err="1" smtClean="0">
                <a:effectLst>
                  <a:outerShdw blurRad="38100" dist="38100" dir="2700000" algn="tl">
                    <a:srgbClr val="000000">
                      <a:alpha val="43137"/>
                    </a:srgbClr>
                  </a:outerShdw>
                </a:effectLst>
                <a:latin typeface="Book Antiqua" pitchFamily="18" charset="0"/>
              </a:rPr>
              <a:t>sabbath</a:t>
            </a:r>
            <a:r>
              <a:rPr lang="en-US" sz="1900" dirty="0" smtClean="0">
                <a:effectLst>
                  <a:outerShdw blurRad="38100" dist="38100" dir="2700000" algn="tl">
                    <a:srgbClr val="000000">
                      <a:alpha val="43137"/>
                    </a:srgbClr>
                  </a:outerShdw>
                </a:effectLst>
                <a:latin typeface="Book Antiqua" pitchFamily="18" charset="0"/>
              </a:rPr>
              <a:t> day. He stood up to read and was handed a scroll of the prophet Isaiah. He unrolled the scroll and found the passage where it was written: </a:t>
            </a:r>
          </a:p>
          <a:p>
            <a:pPr marL="0" indent="0" algn="just">
              <a:buNone/>
            </a:pPr>
            <a:r>
              <a:rPr lang="en-US" sz="1900" dirty="0" smtClean="0">
                <a:effectLst>
                  <a:outerShdw blurRad="38100" dist="38100" dir="2700000" algn="tl">
                    <a:srgbClr val="000000">
                      <a:alpha val="43137"/>
                    </a:srgbClr>
                  </a:outerShdw>
                </a:effectLst>
                <a:latin typeface="Book Antiqua" pitchFamily="18" charset="0"/>
              </a:rPr>
              <a:t>“The Spirit of the Lord is upon me, because he has anointed me to bring glad tidings to the poor. He has sent me to proclaim liberty to captives and recovery of sight to the blind to let the oppressed go free, and to proclaim a year acceptable to the Lord.”</a:t>
            </a:r>
          </a:p>
          <a:p>
            <a:pPr marL="0" indent="0" algn="just">
              <a:buNone/>
            </a:pPr>
            <a:r>
              <a:rPr lang="en-US" sz="1900" dirty="0" smtClean="0">
                <a:effectLst>
                  <a:outerShdw blurRad="38100" dist="38100" dir="2700000" algn="tl">
                    <a:srgbClr val="000000">
                      <a:alpha val="43137"/>
                    </a:srgbClr>
                  </a:outerShdw>
                </a:effectLst>
                <a:latin typeface="Book Antiqua" pitchFamily="18" charset="0"/>
              </a:rPr>
              <a:t>Rolling up the scroll, he handed it back to the attendant and sat down, and the eyes of all in the synagogue looked intently at him. He said to them, “Today this scripture passage is fulfilled in your hearing.” And all spoke highly of him and were amazed at the gracious words that came from his mouth.</a:t>
            </a:r>
            <a:endParaRPr lang="en-US" sz="1900" dirty="0">
              <a:effectLst>
                <a:outerShdw blurRad="38100" dist="38100" dir="2700000" algn="tl">
                  <a:srgbClr val="000000">
                    <a:alpha val="43137"/>
                  </a:srgbClr>
                </a:outerShdw>
              </a:effectLst>
              <a:latin typeface="Book Antiqua" pitchFamily="18" charset="0"/>
            </a:endParaRPr>
          </a:p>
        </p:txBody>
      </p:sp>
      <p:pic>
        <p:nvPicPr>
          <p:cNvPr id="6" name="Picture 5" descr="39b436a876124af84b62b9d161323a69.jpg"/>
          <p:cNvPicPr>
            <a:picLocks noChangeAspect="1"/>
          </p:cNvPicPr>
          <p:nvPr/>
        </p:nvPicPr>
        <p:blipFill>
          <a:blip r:embed="rId4" cstate="print"/>
          <a:srcRect l="1327" r="1327" b="3333"/>
          <a:stretch>
            <a:fillRect/>
          </a:stretch>
        </p:blipFill>
        <p:spPr>
          <a:xfrm>
            <a:off x="381000" y="439883"/>
            <a:ext cx="2209800" cy="29129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1"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par>
                          <p:cTn id="18" fill="hold">
                            <p:stCondLst>
                              <p:cond delay="3000"/>
                            </p:stCondLst>
                            <p:childTnLst>
                              <p:par>
                                <p:cTn id="19" presetID="10" presetClass="entr" presetSubtype="0" fill="hold" grpId="1" nodeType="afterEffect">
                                  <p:stCondLst>
                                    <p:cond delay="30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0"/>
                                        <p:tgtEl>
                                          <p:spTgt spid="3">
                                            <p:txEl>
                                              <p:pRg st="1" end="1"/>
                                            </p:txEl>
                                          </p:spTgt>
                                        </p:tgtEl>
                                      </p:cBhvr>
                                    </p:animEffect>
                                  </p:childTnLst>
                                </p:cTn>
                              </p:par>
                            </p:childTnLst>
                          </p:cTn>
                        </p:par>
                        <p:par>
                          <p:cTn id="22" fill="hold">
                            <p:stCondLst>
                              <p:cond delay="11000"/>
                            </p:stCondLst>
                            <p:childTnLst>
                              <p:par>
                                <p:cTn id="23" presetID="10" presetClass="entr" presetSubtype="0" fill="hold" grpId="1" nodeType="afterEffect">
                                  <p:stCondLst>
                                    <p:cond delay="300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Serving at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Each lector should undergo specialized training in his or her parish</a:t>
            </a:r>
          </a:p>
          <a:p>
            <a:pPr lvl="1"/>
            <a:r>
              <a:rPr lang="en-US" dirty="0" smtClean="0">
                <a:effectLst>
                  <a:outerShdw blurRad="38100" dist="38100" dir="2700000" algn="tl">
                    <a:srgbClr val="000000">
                      <a:alpha val="43137"/>
                    </a:srgbClr>
                  </a:outerShdw>
                </a:effectLst>
                <a:latin typeface="Book Antiqua" pitchFamily="18" charset="0"/>
              </a:rPr>
              <a:t>Learning specific or different practices of that parish</a:t>
            </a:r>
          </a:p>
          <a:p>
            <a:pPr lvl="1"/>
            <a:r>
              <a:rPr lang="en-US" dirty="0" smtClean="0">
                <a:effectLst>
                  <a:outerShdw blurRad="38100" dist="38100" dir="2700000" algn="tl">
                    <a:srgbClr val="000000">
                      <a:alpha val="43137"/>
                    </a:srgbClr>
                  </a:outerShdw>
                </a:effectLst>
                <a:latin typeface="Book Antiqua" pitchFamily="18" charset="0"/>
              </a:rPr>
              <a:t>Answer any specific questions the new lector may have</a:t>
            </a: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Serving at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pPr>
              <a:spcAft>
                <a:spcPts val="200"/>
              </a:spcAft>
            </a:pPr>
            <a:r>
              <a:rPr lang="en-US" dirty="0" smtClean="0">
                <a:effectLst>
                  <a:outerShdw blurRad="38100" dist="38100" dir="2700000" algn="tl">
                    <a:srgbClr val="000000">
                      <a:alpha val="43137"/>
                    </a:srgbClr>
                  </a:outerShdw>
                </a:effectLst>
                <a:latin typeface="Book Antiqua" pitchFamily="18" charset="0"/>
              </a:rPr>
              <a:t>Before Mass</a:t>
            </a:r>
          </a:p>
          <a:p>
            <a:pPr lvl="1">
              <a:spcAft>
                <a:spcPts val="200"/>
              </a:spcAft>
            </a:pPr>
            <a:r>
              <a:rPr lang="en-US" dirty="0" smtClean="0">
                <a:effectLst>
                  <a:outerShdw blurRad="38100" dist="38100" dir="2700000" algn="tl">
                    <a:srgbClr val="000000">
                      <a:alpha val="43137"/>
                    </a:srgbClr>
                  </a:outerShdw>
                </a:effectLst>
                <a:latin typeface="Book Antiqua" pitchFamily="18" charset="0"/>
              </a:rPr>
              <a:t>Checking in</a:t>
            </a:r>
          </a:p>
          <a:p>
            <a:pPr lvl="2">
              <a:spcAft>
                <a:spcPts val="200"/>
              </a:spcAft>
            </a:pPr>
            <a:r>
              <a:rPr lang="en-US" dirty="0" smtClean="0">
                <a:effectLst>
                  <a:outerShdw blurRad="38100" dist="38100" dir="2700000" algn="tl">
                    <a:srgbClr val="000000">
                      <a:alpha val="43137"/>
                    </a:srgbClr>
                  </a:outerShdw>
                </a:effectLst>
                <a:latin typeface="Book Antiqua" pitchFamily="18" charset="0"/>
              </a:rPr>
              <a:t>Arrive 15-20 minutes early for your ministry</a:t>
            </a:r>
          </a:p>
          <a:p>
            <a:pPr lvl="2">
              <a:spcAft>
                <a:spcPts val="200"/>
              </a:spcAft>
            </a:pPr>
            <a:r>
              <a:rPr lang="en-US" dirty="0" smtClean="0">
                <a:effectLst>
                  <a:outerShdw blurRad="38100" dist="38100" dir="2700000" algn="tl">
                    <a:srgbClr val="000000">
                      <a:alpha val="43137"/>
                    </a:srgbClr>
                  </a:outerShdw>
                </a:effectLst>
                <a:latin typeface="Book Antiqua" pitchFamily="18" charset="0"/>
              </a:rPr>
              <a:t>First or Second Reading: </a:t>
            </a:r>
          </a:p>
          <a:p>
            <a:pPr lvl="3">
              <a:spcAft>
                <a:spcPts val="200"/>
              </a:spcAft>
            </a:pPr>
            <a:r>
              <a:rPr lang="en-US" dirty="0" smtClean="0">
                <a:effectLst>
                  <a:outerShdw blurRad="38100" dist="38100" dir="2700000" algn="tl">
                    <a:srgbClr val="000000">
                      <a:alpha val="43137"/>
                    </a:srgbClr>
                  </a:outerShdw>
                </a:effectLst>
                <a:latin typeface="Book Antiqua" pitchFamily="18" charset="0"/>
              </a:rPr>
              <a:t>“Whenever there is more than one reading, it is better to assign the readings to different readers, if available”  (</a:t>
            </a:r>
            <a:r>
              <a:rPr lang="en-US" i="1" dirty="0" smtClean="0">
                <a:effectLst>
                  <a:outerShdw blurRad="38100" dist="38100" dir="2700000" algn="tl">
                    <a:srgbClr val="000000">
                      <a:alpha val="43137"/>
                    </a:srgbClr>
                  </a:outerShdw>
                </a:effectLst>
                <a:latin typeface="Book Antiqua" pitchFamily="18" charset="0"/>
              </a:rPr>
              <a:t>Lectionary for Mass </a:t>
            </a:r>
            <a:r>
              <a:rPr lang="en-US" dirty="0" smtClean="0">
                <a:effectLst>
                  <a:outerShdw blurRad="38100" dist="38100" dir="2700000" algn="tl">
                    <a:srgbClr val="000000">
                      <a:alpha val="43137"/>
                    </a:srgbClr>
                  </a:outerShdw>
                </a:effectLst>
                <a:latin typeface="Book Antiqua" pitchFamily="18" charset="0"/>
              </a:rPr>
              <a:t>#52).</a:t>
            </a:r>
          </a:p>
          <a:p>
            <a:pPr lvl="2">
              <a:spcAft>
                <a:spcPts val="200"/>
              </a:spcAft>
            </a:pPr>
            <a:r>
              <a:rPr lang="en-US" dirty="0" smtClean="0">
                <a:effectLst>
                  <a:outerShdw blurRad="38100" dist="38100" dir="2700000" algn="tl">
                    <a:srgbClr val="000000">
                      <a:alpha val="43137"/>
                    </a:srgbClr>
                  </a:outerShdw>
                </a:effectLst>
                <a:latin typeface="Book Antiqua" pitchFamily="18" charset="0"/>
              </a:rPr>
              <a:t>Universal Prayer (Intercessions)?</a:t>
            </a:r>
          </a:p>
          <a:p>
            <a:pPr lvl="2">
              <a:spcAft>
                <a:spcPts val="200"/>
              </a:spcAft>
            </a:pPr>
            <a:r>
              <a:rPr lang="en-US" dirty="0" smtClean="0">
                <a:effectLst>
                  <a:outerShdw blurRad="38100" dist="38100" dir="2700000" algn="tl">
                    <a:srgbClr val="000000">
                      <a:alpha val="43137"/>
                    </a:srgbClr>
                  </a:outerShdw>
                </a:effectLst>
                <a:latin typeface="Book Antiqua" pitchFamily="18" charset="0"/>
              </a:rPr>
              <a:t>Carrying in the Book of the Gospels?</a:t>
            </a:r>
          </a:p>
          <a:p>
            <a:pPr lvl="2">
              <a:spcAft>
                <a:spcPts val="200"/>
              </a:spcAft>
            </a:pPr>
            <a:r>
              <a:rPr lang="en-US" dirty="0" smtClean="0">
                <a:effectLst>
                  <a:outerShdw blurRad="38100" dist="38100" dir="2700000" algn="tl">
                    <a:srgbClr val="000000">
                      <a:alpha val="43137"/>
                    </a:srgbClr>
                  </a:outerShdw>
                </a:effectLst>
                <a:latin typeface="Book Antiqua" pitchFamily="18" charset="0"/>
              </a:rPr>
              <a:t>Announcements?</a:t>
            </a:r>
          </a:p>
          <a:p>
            <a:pPr lvl="2">
              <a:spcAft>
                <a:spcPts val="200"/>
              </a:spcAft>
            </a:pPr>
            <a:r>
              <a:rPr lang="en-US" dirty="0" smtClean="0">
                <a:effectLst>
                  <a:outerShdw blurRad="38100" dist="38100" dir="2700000" algn="tl">
                    <a:srgbClr val="000000">
                      <a:alpha val="43137"/>
                    </a:srgbClr>
                  </a:outerShdw>
                </a:effectLst>
                <a:latin typeface="Book Antiqua" pitchFamily="18" charset="0"/>
              </a:rPr>
              <a:t>Any special instructions?</a:t>
            </a: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Serving at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pPr>
              <a:spcAft>
                <a:spcPts val="200"/>
              </a:spcAft>
            </a:pPr>
            <a:r>
              <a:rPr lang="en-US" dirty="0" smtClean="0">
                <a:effectLst>
                  <a:outerShdw blurRad="38100" dist="38100" dir="2700000" algn="tl">
                    <a:srgbClr val="000000">
                      <a:alpha val="43137"/>
                    </a:srgbClr>
                  </a:outerShdw>
                </a:effectLst>
                <a:latin typeface="Book Antiqua" pitchFamily="18" charset="0"/>
              </a:rPr>
              <a:t>Before Mass</a:t>
            </a:r>
          </a:p>
          <a:p>
            <a:pPr lvl="1">
              <a:spcAft>
                <a:spcPts val="200"/>
              </a:spcAft>
            </a:pPr>
            <a:r>
              <a:rPr lang="en-US" dirty="0" smtClean="0">
                <a:effectLst>
                  <a:outerShdw blurRad="38100" dist="38100" dir="2700000" algn="tl">
                    <a:srgbClr val="000000">
                      <a:alpha val="43137"/>
                    </a:srgbClr>
                  </a:outerShdw>
                </a:effectLst>
                <a:latin typeface="Book Antiqua" pitchFamily="18" charset="0"/>
              </a:rPr>
              <a:t>Review the readings in the Lectionary</a:t>
            </a:r>
          </a:p>
          <a:p>
            <a:pPr lvl="1">
              <a:spcAft>
                <a:spcPts val="200"/>
              </a:spcAft>
            </a:pPr>
            <a:r>
              <a:rPr lang="en-US" dirty="0" smtClean="0">
                <a:effectLst>
                  <a:outerShdw blurRad="38100" dist="38100" dir="2700000" algn="tl">
                    <a:srgbClr val="000000">
                      <a:alpha val="43137"/>
                    </a:srgbClr>
                  </a:outerShdw>
                </a:effectLst>
                <a:latin typeface="Book Antiqua" pitchFamily="18" charset="0"/>
              </a:rPr>
              <a:t>Know the pronunciation of names, especially intercessions</a:t>
            </a:r>
          </a:p>
          <a:p>
            <a:pPr lvl="1">
              <a:spcAft>
                <a:spcPts val="200"/>
              </a:spcAft>
            </a:pPr>
            <a:r>
              <a:rPr lang="en-US" dirty="0" smtClean="0">
                <a:effectLst>
                  <a:outerShdw blurRad="38100" dist="38100" dir="2700000" algn="tl">
                    <a:srgbClr val="000000">
                      <a:alpha val="43137"/>
                    </a:srgbClr>
                  </a:outerShdw>
                </a:effectLst>
                <a:latin typeface="Book Antiqua" pitchFamily="18" charset="0"/>
              </a:rPr>
              <a:t>Inquire if there are words you don’t know </a:t>
            </a:r>
          </a:p>
          <a:p>
            <a:pPr lvl="1">
              <a:spcAft>
                <a:spcPts val="200"/>
              </a:spcAft>
            </a:pPr>
            <a:r>
              <a:rPr lang="en-US" dirty="0" smtClean="0">
                <a:effectLst>
                  <a:outerShdw blurRad="38100" dist="38100" dir="2700000" algn="tl">
                    <a:srgbClr val="000000">
                      <a:alpha val="43137"/>
                    </a:srgbClr>
                  </a:outerShdw>
                </a:effectLst>
                <a:latin typeface="Book Antiqua" pitchFamily="18" charset="0"/>
              </a:rPr>
              <a:t>Make sure the lectionary is out at the ambo</a:t>
            </a:r>
          </a:p>
          <a:p>
            <a:pPr lvl="1">
              <a:buNone/>
            </a:pPr>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Serving at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Introductory Rites</a:t>
            </a:r>
          </a:p>
          <a:p>
            <a:pPr lvl="1"/>
            <a:r>
              <a:rPr lang="en-US" dirty="0" smtClean="0">
                <a:effectLst>
                  <a:outerShdw blurRad="38100" dist="38100" dir="2700000" algn="tl">
                    <a:srgbClr val="000000">
                      <a:alpha val="43137"/>
                    </a:srgbClr>
                  </a:outerShdw>
                </a:effectLst>
                <a:latin typeface="Book Antiqua" pitchFamily="18" charset="0"/>
              </a:rPr>
              <a:t>Procession in with the Book of the Gospels</a:t>
            </a:r>
          </a:p>
          <a:p>
            <a:pPr lvl="2"/>
            <a:r>
              <a:rPr lang="en-US" dirty="0" smtClean="0">
                <a:effectLst>
                  <a:outerShdw blurRad="38100" dist="38100" dir="2700000" algn="tl">
                    <a:srgbClr val="000000">
                      <a:alpha val="43137"/>
                    </a:srgbClr>
                  </a:outerShdw>
                </a:effectLst>
                <a:latin typeface="Book Antiqua" pitchFamily="18" charset="0"/>
              </a:rPr>
              <a:t>Only done by the lector if a deacon is not present</a:t>
            </a:r>
          </a:p>
          <a:p>
            <a:pPr lvl="2"/>
            <a:r>
              <a:rPr lang="en-US" dirty="0" smtClean="0">
                <a:effectLst>
                  <a:outerShdw blurRad="38100" dist="38100" dir="2700000" algn="tl">
                    <a:srgbClr val="000000">
                      <a:alpha val="43137"/>
                    </a:srgbClr>
                  </a:outerShdw>
                </a:effectLst>
                <a:latin typeface="Book Antiqua" pitchFamily="18" charset="0"/>
              </a:rPr>
              <a:t>Elevation</a:t>
            </a:r>
          </a:p>
          <a:p>
            <a:pPr lvl="2"/>
            <a:r>
              <a:rPr lang="en-US" dirty="0" smtClean="0">
                <a:effectLst>
                  <a:outerShdw blurRad="38100" dist="38100" dir="2700000" algn="tl">
                    <a:srgbClr val="000000">
                      <a:alpha val="43137"/>
                    </a:srgbClr>
                  </a:outerShdw>
                </a:effectLst>
                <a:latin typeface="Book Antiqua" pitchFamily="18" charset="0"/>
              </a:rPr>
              <a:t>Bowing with the Book of the Gospels</a:t>
            </a:r>
          </a:p>
          <a:p>
            <a:pPr lvl="2"/>
            <a:r>
              <a:rPr lang="en-US" dirty="0" smtClean="0">
                <a:effectLst>
                  <a:outerShdw blurRad="38100" dist="38100" dir="2700000" algn="tl">
                    <a:srgbClr val="000000">
                      <a:alpha val="43137"/>
                    </a:srgbClr>
                  </a:outerShdw>
                </a:effectLst>
                <a:latin typeface="Book Antiqua" pitchFamily="18" charset="0"/>
              </a:rPr>
              <a:t>Movement around the altar (right or left?)</a:t>
            </a:r>
          </a:p>
          <a:p>
            <a:pPr lvl="2"/>
            <a:r>
              <a:rPr lang="en-US" dirty="0" smtClean="0">
                <a:effectLst>
                  <a:outerShdw blurRad="38100" dist="38100" dir="2700000" algn="tl">
                    <a:srgbClr val="000000">
                      <a:alpha val="43137"/>
                    </a:srgbClr>
                  </a:outerShdw>
                </a:effectLst>
                <a:latin typeface="Book Antiqua" pitchFamily="18" charset="0"/>
              </a:rPr>
              <a:t>Placement on altar (placed flat in the center)</a:t>
            </a:r>
          </a:p>
          <a:p>
            <a:pPr lvl="3"/>
            <a:r>
              <a:rPr lang="en-US" dirty="0" smtClean="0">
                <a:effectLst>
                  <a:outerShdw blurRad="38100" dist="38100" dir="2700000" algn="tl">
                    <a:srgbClr val="000000">
                      <a:alpha val="43137"/>
                    </a:srgbClr>
                  </a:outerShdw>
                </a:effectLst>
                <a:latin typeface="Book Antiqua" pitchFamily="18" charset="0"/>
              </a:rPr>
              <a:t>table of the Word and table of the Eucharist are joined together in this symbolic act </a:t>
            </a:r>
          </a:p>
          <a:p>
            <a:pPr lvl="3"/>
            <a:r>
              <a:rPr lang="en-US" dirty="0" smtClean="0">
                <a:effectLst>
                  <a:outerShdw blurRad="38100" dist="38100" dir="2700000" algn="tl">
                    <a:srgbClr val="000000">
                      <a:alpha val="43137"/>
                    </a:srgbClr>
                  </a:outerShdw>
                </a:effectLst>
                <a:latin typeface="Book Antiqua" pitchFamily="18" charset="0"/>
              </a:rPr>
              <a:t>“For in the Mass is spread the table of both God’s Word and of the Body of Christ, and from it the faithful are to be instructed and refreshed.” (</a:t>
            </a:r>
            <a:r>
              <a:rPr lang="en-US" i="1" dirty="0" smtClean="0">
                <a:effectLst>
                  <a:outerShdw blurRad="38100" dist="38100" dir="2700000" algn="tl">
                    <a:srgbClr val="000000">
                      <a:alpha val="43137"/>
                    </a:srgbClr>
                  </a:outerShdw>
                </a:effectLst>
                <a:latin typeface="Book Antiqua" pitchFamily="18" charset="0"/>
              </a:rPr>
              <a:t>GIRM #</a:t>
            </a:r>
            <a:r>
              <a:rPr lang="en-US" dirty="0" smtClean="0">
                <a:effectLst>
                  <a:outerShdw blurRad="38100" dist="38100" dir="2700000" algn="tl">
                    <a:srgbClr val="000000">
                      <a:alpha val="43137"/>
                    </a:srgbClr>
                  </a:outerShdw>
                </a:effectLst>
                <a:latin typeface="Book Antiqua" pitchFamily="18" charset="0"/>
              </a:rPr>
              <a:t>28).  </a:t>
            </a: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Serving at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Introductory Rites</a:t>
            </a:r>
          </a:p>
          <a:p>
            <a:pPr lvl="1"/>
            <a:r>
              <a:rPr lang="en-US" dirty="0" smtClean="0">
                <a:effectLst>
                  <a:outerShdw blurRad="38100" dist="38100" dir="2700000" algn="tl">
                    <a:srgbClr val="000000">
                      <a:alpha val="43137"/>
                    </a:srgbClr>
                  </a:outerShdw>
                </a:effectLst>
                <a:latin typeface="Book Antiqua" pitchFamily="18" charset="0"/>
              </a:rPr>
              <a:t>Seating</a:t>
            </a:r>
          </a:p>
          <a:p>
            <a:pPr lvl="1"/>
            <a:r>
              <a:rPr lang="en-US" dirty="0" smtClean="0">
                <a:effectLst>
                  <a:outerShdw blurRad="38100" dist="38100" dir="2700000" algn="tl">
                    <a:srgbClr val="000000">
                      <a:alpha val="43137"/>
                    </a:srgbClr>
                  </a:outerShdw>
                </a:effectLst>
                <a:latin typeface="Book Antiqua" pitchFamily="18" charset="0"/>
              </a:rPr>
              <a:t>Dismissal for Children’s Liturgy of the Word</a:t>
            </a:r>
          </a:p>
          <a:p>
            <a:pPr lvl="1"/>
            <a:r>
              <a:rPr lang="en-US" dirty="0" smtClean="0">
                <a:effectLst>
                  <a:outerShdw blurRad="38100" dist="38100" dir="2700000" algn="tl">
                    <a:srgbClr val="000000">
                      <a:alpha val="43137"/>
                    </a:srgbClr>
                  </a:outerShdw>
                </a:effectLst>
                <a:latin typeface="Book Antiqua" pitchFamily="18" charset="0"/>
              </a:rPr>
              <a:t>Bowing to the altar</a:t>
            </a: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xmlns="" val="14252180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Serving at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Liturgy of the Word</a:t>
            </a:r>
          </a:p>
          <a:p>
            <a:pPr lvl="1"/>
            <a:r>
              <a:rPr lang="en-US" dirty="0" smtClean="0">
                <a:effectLst>
                  <a:outerShdw blurRad="38100" dist="38100" dir="2700000" algn="tl">
                    <a:srgbClr val="000000">
                      <a:alpha val="43137"/>
                    </a:srgbClr>
                  </a:outerShdw>
                </a:effectLst>
                <a:latin typeface="Book Antiqua" pitchFamily="18" charset="0"/>
              </a:rPr>
              <a:t>Silence in between readings—</a:t>
            </a:r>
            <a:r>
              <a:rPr lang="en-US" i="1" dirty="0" smtClean="0">
                <a:effectLst>
                  <a:outerShdw blurRad="38100" dist="38100" dir="2700000" algn="tl">
                    <a:srgbClr val="000000">
                      <a:alpha val="43137"/>
                    </a:srgbClr>
                  </a:outerShdw>
                </a:effectLst>
                <a:latin typeface="Book Antiqua" pitchFamily="18" charset="0"/>
              </a:rPr>
              <a:t>GIRM </a:t>
            </a:r>
            <a:r>
              <a:rPr lang="en-US" dirty="0" smtClean="0">
                <a:effectLst>
                  <a:outerShdw blurRad="38100" dist="38100" dir="2700000" algn="tl">
                    <a:srgbClr val="000000">
                      <a:alpha val="43137"/>
                    </a:srgbClr>
                  </a:outerShdw>
                </a:effectLst>
                <a:latin typeface="Book Antiqua" pitchFamily="18" charset="0"/>
              </a:rPr>
              <a:t>#56</a:t>
            </a:r>
          </a:p>
          <a:p>
            <a:pPr lvl="2"/>
            <a:r>
              <a:rPr lang="en-US" dirty="0" smtClean="0">
                <a:effectLst>
                  <a:outerShdw blurRad="38100" dist="38100" dir="2700000" algn="tl">
                    <a:srgbClr val="000000">
                      <a:alpha val="43137"/>
                    </a:srgbClr>
                  </a:outerShdw>
                </a:effectLst>
                <a:latin typeface="Book Antiqua" pitchFamily="18" charset="0"/>
              </a:rPr>
              <a:t>“The Liturgy of the Word is to be celebrated in such a way as to favor meditation, and so any kind of haste such as hinders recollection is clearly to be avoided.”</a:t>
            </a:r>
          </a:p>
          <a:p>
            <a:pPr lvl="2"/>
            <a:r>
              <a:rPr lang="en-US" dirty="0" smtClean="0">
                <a:effectLst>
                  <a:outerShdw blurRad="38100" dist="38100" dir="2700000" algn="tl">
                    <a:srgbClr val="000000">
                      <a:alpha val="43137"/>
                    </a:srgbClr>
                  </a:outerShdw>
                </a:effectLst>
                <a:latin typeface="Book Antiqua" pitchFamily="18" charset="0"/>
              </a:rPr>
              <a:t>“It may be appropriate to observe such periods of silence, for example, before the Liturgy of the Word itself begins, after the First and Second Reading, and lastly at the conclusion of the Homily.”  </a:t>
            </a:r>
          </a:p>
          <a:p>
            <a:pPr lvl="2"/>
            <a:r>
              <a:rPr lang="en-US" dirty="0" smtClean="0">
                <a:effectLst>
                  <a:outerShdw blurRad="38100" dist="38100" dir="2700000" algn="tl">
                    <a:srgbClr val="000000">
                      <a:alpha val="43137"/>
                    </a:srgbClr>
                  </a:outerShdw>
                </a:effectLst>
                <a:latin typeface="Book Antiqua" pitchFamily="18" charset="0"/>
              </a:rPr>
              <a:t>Should be purposely observed</a:t>
            </a: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Serving at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Liturgy of the Word</a:t>
            </a:r>
          </a:p>
          <a:p>
            <a:pPr lvl="1"/>
            <a:r>
              <a:rPr lang="en-US" dirty="0" smtClean="0">
                <a:effectLst>
                  <a:outerShdw blurRad="38100" dist="38100" dir="2700000" algn="tl">
                    <a:srgbClr val="000000">
                      <a:alpha val="43137"/>
                    </a:srgbClr>
                  </a:outerShdw>
                </a:effectLst>
                <a:latin typeface="Book Antiqua" pitchFamily="18" charset="0"/>
              </a:rPr>
              <a:t>Communication skills utilized</a:t>
            </a:r>
          </a:p>
          <a:p>
            <a:pPr lvl="2"/>
            <a:r>
              <a:rPr lang="en-US" dirty="0" smtClean="0">
                <a:effectLst>
                  <a:outerShdw blurRad="38100" dist="38100" dir="2700000" algn="tl">
                    <a:srgbClr val="000000">
                      <a:alpha val="43137"/>
                    </a:srgbClr>
                  </a:outerShdw>
                </a:effectLst>
                <a:latin typeface="Book Antiqua" pitchFamily="18" charset="0"/>
              </a:rPr>
              <a:t>enunciation—first and last consonants (think </a:t>
            </a:r>
            <a:r>
              <a:rPr lang="en-US" i="1" dirty="0" smtClean="0">
                <a:effectLst>
                  <a:outerShdw blurRad="38100" dist="38100" dir="2700000" algn="tl">
                    <a:srgbClr val="000000">
                      <a:alpha val="43137"/>
                    </a:srgbClr>
                  </a:outerShdw>
                </a:effectLst>
                <a:latin typeface="Book Antiqua" pitchFamily="18" charset="0"/>
              </a:rPr>
              <a:t>Wheel of Fortune</a:t>
            </a:r>
            <a:r>
              <a:rPr lang="en-US" dirty="0">
                <a:effectLst>
                  <a:outerShdw blurRad="38100" dist="38100" dir="2700000" algn="tl">
                    <a:srgbClr val="000000">
                      <a:alpha val="43137"/>
                    </a:srgbClr>
                  </a:outerShdw>
                </a:effectLst>
                <a:latin typeface="Book Antiqua" pitchFamily="18" charset="0"/>
              </a:rPr>
              <a:t>)</a:t>
            </a:r>
            <a:r>
              <a:rPr lang="en-US" dirty="0" smtClean="0">
                <a:effectLst>
                  <a:outerShdw blurRad="38100" dist="38100" dir="2700000" algn="tl">
                    <a:srgbClr val="000000">
                      <a:alpha val="43137"/>
                    </a:srgbClr>
                  </a:outerShdw>
                </a:effectLst>
                <a:latin typeface="Book Antiqua" pitchFamily="18" charset="0"/>
              </a:rPr>
              <a:t> distinct</a:t>
            </a: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Serving at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Liturgy of the Word</a:t>
            </a:r>
          </a:p>
          <a:p>
            <a:pPr lvl="1"/>
            <a:r>
              <a:rPr lang="en-US" dirty="0" smtClean="0">
                <a:effectLst>
                  <a:outerShdw blurRad="38100" dist="38100" dir="2700000" algn="tl">
                    <a:srgbClr val="000000">
                      <a:alpha val="43137"/>
                    </a:srgbClr>
                  </a:outerShdw>
                </a:effectLst>
                <a:latin typeface="Book Antiqua" pitchFamily="18" charset="0"/>
              </a:rPr>
              <a:t>Communication skills utilized</a:t>
            </a:r>
          </a:p>
          <a:p>
            <a:pPr lvl="2"/>
            <a:r>
              <a:rPr lang="en-US" dirty="0" smtClean="0">
                <a:effectLst>
                  <a:outerShdw blurRad="38100" dist="38100" dir="2700000" algn="tl">
                    <a:srgbClr val="000000">
                      <a:alpha val="43137"/>
                    </a:srgbClr>
                  </a:outerShdw>
                </a:effectLst>
                <a:latin typeface="Book Antiqua" pitchFamily="18" charset="0"/>
              </a:rPr>
              <a:t>enunciation—first and last consonants (think </a:t>
            </a:r>
            <a:r>
              <a:rPr lang="en-US" i="1" dirty="0" smtClean="0">
                <a:effectLst>
                  <a:outerShdw blurRad="38100" dist="38100" dir="2700000" algn="tl">
                    <a:srgbClr val="000000">
                      <a:alpha val="43137"/>
                    </a:srgbClr>
                  </a:outerShdw>
                </a:effectLst>
                <a:latin typeface="Book Antiqua" pitchFamily="18" charset="0"/>
              </a:rPr>
              <a:t>Wheel of Fortune</a:t>
            </a:r>
            <a:r>
              <a:rPr lang="en-US" dirty="0">
                <a:effectLst>
                  <a:outerShdw blurRad="38100" dist="38100" dir="2700000" algn="tl">
                    <a:srgbClr val="000000">
                      <a:alpha val="43137"/>
                    </a:srgbClr>
                  </a:outerShdw>
                </a:effectLst>
                <a:latin typeface="Book Antiqua" pitchFamily="18" charset="0"/>
              </a:rPr>
              <a:t>)</a:t>
            </a:r>
            <a:r>
              <a:rPr lang="en-US" dirty="0" smtClean="0">
                <a:effectLst>
                  <a:outerShdw blurRad="38100" dist="38100" dir="2700000" algn="tl">
                    <a:srgbClr val="000000">
                      <a:alpha val="43137"/>
                    </a:srgbClr>
                  </a:outerShdw>
                </a:effectLst>
                <a:latin typeface="Book Antiqua" pitchFamily="18" charset="0"/>
              </a:rPr>
              <a:t> distinct</a:t>
            </a:r>
          </a:p>
          <a:p>
            <a:pPr lvl="2"/>
            <a:r>
              <a:rPr lang="en-US" dirty="0" smtClean="0">
                <a:effectLst>
                  <a:outerShdw blurRad="38100" dist="38100" dir="2700000" algn="tl">
                    <a:srgbClr val="000000">
                      <a:alpha val="43137"/>
                    </a:srgbClr>
                  </a:outerShdw>
                </a:effectLst>
                <a:latin typeface="Book Antiqua" pitchFamily="18" charset="0"/>
              </a:rPr>
              <a:t>Phrasing and Breathing—find appropriate places to breathe; from lungs not head; dealing with sound delays</a:t>
            </a: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xmlns="" val="42019840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Serving at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Liturgy of the Word</a:t>
            </a:r>
          </a:p>
          <a:p>
            <a:pPr lvl="1"/>
            <a:r>
              <a:rPr lang="en-US" dirty="0" smtClean="0">
                <a:effectLst>
                  <a:outerShdw blurRad="38100" dist="38100" dir="2700000" algn="tl">
                    <a:srgbClr val="000000">
                      <a:alpha val="43137"/>
                    </a:srgbClr>
                  </a:outerShdw>
                </a:effectLst>
                <a:latin typeface="Book Antiqua" pitchFamily="18" charset="0"/>
              </a:rPr>
              <a:t>Communication skills utilized</a:t>
            </a:r>
          </a:p>
          <a:p>
            <a:pPr lvl="2"/>
            <a:r>
              <a:rPr lang="en-US" dirty="0" smtClean="0">
                <a:effectLst>
                  <a:outerShdw blurRad="38100" dist="38100" dir="2700000" algn="tl">
                    <a:srgbClr val="000000">
                      <a:alpha val="43137"/>
                    </a:srgbClr>
                  </a:outerShdw>
                </a:effectLst>
                <a:latin typeface="Book Antiqua" pitchFamily="18" charset="0"/>
              </a:rPr>
              <a:t>enunciation—first and last consonants (think </a:t>
            </a:r>
            <a:r>
              <a:rPr lang="en-US" i="1" dirty="0" smtClean="0">
                <a:effectLst>
                  <a:outerShdw blurRad="38100" dist="38100" dir="2700000" algn="tl">
                    <a:srgbClr val="000000">
                      <a:alpha val="43137"/>
                    </a:srgbClr>
                  </a:outerShdw>
                </a:effectLst>
                <a:latin typeface="Book Antiqua" pitchFamily="18" charset="0"/>
              </a:rPr>
              <a:t>Wheel of Fortune</a:t>
            </a:r>
            <a:r>
              <a:rPr lang="en-US" dirty="0">
                <a:effectLst>
                  <a:outerShdw blurRad="38100" dist="38100" dir="2700000" algn="tl">
                    <a:srgbClr val="000000">
                      <a:alpha val="43137"/>
                    </a:srgbClr>
                  </a:outerShdw>
                </a:effectLst>
                <a:latin typeface="Book Antiqua" pitchFamily="18" charset="0"/>
              </a:rPr>
              <a:t>)</a:t>
            </a:r>
            <a:r>
              <a:rPr lang="en-US" dirty="0" smtClean="0">
                <a:effectLst>
                  <a:outerShdw blurRad="38100" dist="38100" dir="2700000" algn="tl">
                    <a:srgbClr val="000000">
                      <a:alpha val="43137"/>
                    </a:srgbClr>
                  </a:outerShdw>
                </a:effectLst>
                <a:latin typeface="Book Antiqua" pitchFamily="18" charset="0"/>
              </a:rPr>
              <a:t> distinct</a:t>
            </a:r>
          </a:p>
          <a:p>
            <a:pPr lvl="2"/>
            <a:r>
              <a:rPr lang="en-US" dirty="0" smtClean="0">
                <a:effectLst>
                  <a:outerShdw blurRad="38100" dist="38100" dir="2700000" algn="tl">
                    <a:srgbClr val="000000">
                      <a:alpha val="43137"/>
                    </a:srgbClr>
                  </a:outerShdw>
                </a:effectLst>
                <a:latin typeface="Book Antiqua" pitchFamily="18" charset="0"/>
              </a:rPr>
              <a:t>Phrasing and Breathing—find appropriate places to breathe; from lungs not head; dealing with sound delays</a:t>
            </a:r>
          </a:p>
          <a:p>
            <a:pPr lvl="2"/>
            <a:r>
              <a:rPr lang="en-US" dirty="0" smtClean="0">
                <a:effectLst>
                  <a:outerShdw blurRad="38100" dist="38100" dir="2700000" algn="tl">
                    <a:srgbClr val="000000">
                      <a:alpha val="43137"/>
                    </a:srgbClr>
                  </a:outerShdw>
                </a:effectLst>
                <a:latin typeface="Book Antiqua" pitchFamily="18" charset="0"/>
              </a:rPr>
              <a:t>Dynamics—gives expression; people used to hearing by turning up the volume; loud enough that the microphone </a:t>
            </a:r>
            <a:r>
              <a:rPr lang="en-US" u="sng" dirty="0" smtClean="0">
                <a:effectLst>
                  <a:outerShdw blurRad="38100" dist="38100" dir="2700000" algn="tl">
                    <a:srgbClr val="000000">
                      <a:alpha val="43137"/>
                    </a:srgbClr>
                  </a:outerShdw>
                </a:effectLst>
                <a:latin typeface="Book Antiqua" pitchFamily="18" charset="0"/>
              </a:rPr>
              <a:t>supplements</a:t>
            </a:r>
            <a:r>
              <a:rPr lang="en-US" dirty="0" smtClean="0">
                <a:effectLst>
                  <a:outerShdw blurRad="38100" dist="38100" dir="2700000" algn="tl">
                    <a:srgbClr val="000000">
                      <a:alpha val="43137"/>
                    </a:srgbClr>
                  </a:outerShdw>
                </a:effectLst>
                <a:latin typeface="Book Antiqua" pitchFamily="18" charset="0"/>
              </a:rPr>
              <a:t> the voice </a:t>
            </a: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xmlns="" val="25029468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Serving at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Liturgy of the Word</a:t>
            </a:r>
          </a:p>
          <a:p>
            <a:pPr lvl="1"/>
            <a:r>
              <a:rPr lang="en-US" dirty="0" smtClean="0">
                <a:effectLst>
                  <a:outerShdw blurRad="38100" dist="38100" dir="2700000" algn="tl">
                    <a:srgbClr val="000000">
                      <a:alpha val="43137"/>
                    </a:srgbClr>
                  </a:outerShdw>
                </a:effectLst>
                <a:latin typeface="Book Antiqua" pitchFamily="18" charset="0"/>
              </a:rPr>
              <a:t>Communication skills utilized</a:t>
            </a:r>
          </a:p>
          <a:p>
            <a:pPr lvl="2"/>
            <a:r>
              <a:rPr lang="en-US" dirty="0" smtClean="0">
                <a:effectLst>
                  <a:outerShdw blurRad="38100" dist="38100" dir="2700000" algn="tl">
                    <a:srgbClr val="000000">
                      <a:alpha val="43137"/>
                    </a:srgbClr>
                  </a:outerShdw>
                </a:effectLst>
                <a:latin typeface="Book Antiqua" pitchFamily="18" charset="0"/>
              </a:rPr>
              <a:t>enunciation—first and last consonants (think </a:t>
            </a:r>
            <a:r>
              <a:rPr lang="en-US" i="1" dirty="0" smtClean="0">
                <a:effectLst>
                  <a:outerShdw blurRad="38100" dist="38100" dir="2700000" algn="tl">
                    <a:srgbClr val="000000">
                      <a:alpha val="43137"/>
                    </a:srgbClr>
                  </a:outerShdw>
                </a:effectLst>
                <a:latin typeface="Book Antiqua" pitchFamily="18" charset="0"/>
              </a:rPr>
              <a:t>Wheel of Fortune</a:t>
            </a:r>
            <a:r>
              <a:rPr lang="en-US" dirty="0">
                <a:effectLst>
                  <a:outerShdw blurRad="38100" dist="38100" dir="2700000" algn="tl">
                    <a:srgbClr val="000000">
                      <a:alpha val="43137"/>
                    </a:srgbClr>
                  </a:outerShdw>
                </a:effectLst>
                <a:latin typeface="Book Antiqua" pitchFamily="18" charset="0"/>
              </a:rPr>
              <a:t>)</a:t>
            </a:r>
            <a:r>
              <a:rPr lang="en-US" dirty="0" smtClean="0">
                <a:effectLst>
                  <a:outerShdw blurRad="38100" dist="38100" dir="2700000" algn="tl">
                    <a:srgbClr val="000000">
                      <a:alpha val="43137"/>
                    </a:srgbClr>
                  </a:outerShdw>
                </a:effectLst>
                <a:latin typeface="Book Antiqua" pitchFamily="18" charset="0"/>
              </a:rPr>
              <a:t> distinct</a:t>
            </a:r>
          </a:p>
          <a:p>
            <a:pPr lvl="2"/>
            <a:r>
              <a:rPr lang="en-US" dirty="0" smtClean="0">
                <a:effectLst>
                  <a:outerShdw blurRad="38100" dist="38100" dir="2700000" algn="tl">
                    <a:srgbClr val="000000">
                      <a:alpha val="43137"/>
                    </a:srgbClr>
                  </a:outerShdw>
                </a:effectLst>
                <a:latin typeface="Book Antiqua" pitchFamily="18" charset="0"/>
              </a:rPr>
              <a:t>Phrasing and Breathing—find appropriate places to breathe; from lungs not head; dealing with sound delays</a:t>
            </a:r>
          </a:p>
          <a:p>
            <a:pPr lvl="2"/>
            <a:r>
              <a:rPr lang="en-US" dirty="0" smtClean="0">
                <a:effectLst>
                  <a:outerShdw blurRad="38100" dist="38100" dir="2700000" algn="tl">
                    <a:srgbClr val="000000">
                      <a:alpha val="43137"/>
                    </a:srgbClr>
                  </a:outerShdw>
                </a:effectLst>
                <a:latin typeface="Book Antiqua" pitchFamily="18" charset="0"/>
              </a:rPr>
              <a:t>Dynamics—gives expression; people used to hearing by turning up the volume; loud enough that the microphone </a:t>
            </a:r>
            <a:r>
              <a:rPr lang="en-US" u="sng" dirty="0" smtClean="0">
                <a:effectLst>
                  <a:outerShdw blurRad="38100" dist="38100" dir="2700000" algn="tl">
                    <a:srgbClr val="000000">
                      <a:alpha val="43137"/>
                    </a:srgbClr>
                  </a:outerShdw>
                </a:effectLst>
                <a:latin typeface="Book Antiqua" pitchFamily="18" charset="0"/>
              </a:rPr>
              <a:t>supplements</a:t>
            </a:r>
            <a:r>
              <a:rPr lang="en-US" dirty="0" smtClean="0">
                <a:effectLst>
                  <a:outerShdw blurRad="38100" dist="38100" dir="2700000" algn="tl">
                    <a:srgbClr val="000000">
                      <a:alpha val="43137"/>
                    </a:srgbClr>
                  </a:outerShdw>
                </a:effectLst>
                <a:latin typeface="Book Antiqua" pitchFamily="18" charset="0"/>
              </a:rPr>
              <a:t> the voice </a:t>
            </a:r>
          </a:p>
          <a:p>
            <a:pPr lvl="2"/>
            <a:r>
              <a:rPr lang="en-US" dirty="0" smtClean="0">
                <a:effectLst>
                  <a:outerShdw blurRad="38100" dist="38100" dir="2700000" algn="tl">
                    <a:srgbClr val="000000">
                      <a:alpha val="43137"/>
                    </a:srgbClr>
                  </a:outerShdw>
                </a:effectLst>
                <a:latin typeface="Book Antiqua" pitchFamily="18" charset="0"/>
              </a:rPr>
              <a:t>Rhythm and pace—variety in pace, quicker phrases/clauses; overall, take your time </a:t>
            </a: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xmlns="" val="36306430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pic>
        <p:nvPicPr>
          <p:cNvPr id="2" name="Picture 1" descr="Eucharistic-Minister-396x288.jpg"/>
          <p:cNvPicPr>
            <a:picLocks noChangeAspect="1"/>
          </p:cNvPicPr>
          <p:nvPr/>
        </p:nvPicPr>
        <p:blipFill>
          <a:blip r:embed="rId4" cstate="print"/>
          <a:stretch>
            <a:fillRect/>
          </a:stretch>
        </p:blipFill>
        <p:spPr>
          <a:xfrm>
            <a:off x="1066800" y="1489106"/>
            <a:ext cx="3117459" cy="43020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4419600" y="2173575"/>
            <a:ext cx="4114800" cy="2169825"/>
          </a:xfrm>
          <a:prstGeom prst="rect">
            <a:avLst/>
          </a:prstGeom>
          <a:noFill/>
        </p:spPr>
        <p:txBody>
          <a:bodyPr wrap="square" rtlCol="0">
            <a:spAutoFit/>
          </a:bodyPr>
          <a:lstStyle/>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Understanding </a:t>
            </a:r>
          </a:p>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of </a:t>
            </a:r>
          </a:p>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Ministry</a:t>
            </a:r>
            <a:endParaRPr lang="en-US" sz="4500" dirty="0">
              <a:solidFill>
                <a:srgbClr val="E1E5BB"/>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Serving at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Liturgy of the Word</a:t>
            </a:r>
          </a:p>
          <a:p>
            <a:pPr lvl="1"/>
            <a:r>
              <a:rPr lang="en-US" dirty="0" smtClean="0">
                <a:effectLst>
                  <a:outerShdw blurRad="38100" dist="38100" dir="2700000" algn="tl">
                    <a:srgbClr val="000000">
                      <a:alpha val="43137"/>
                    </a:srgbClr>
                  </a:outerShdw>
                </a:effectLst>
                <a:latin typeface="Book Antiqua" pitchFamily="18" charset="0"/>
              </a:rPr>
              <a:t>Communication skills utilized</a:t>
            </a:r>
          </a:p>
          <a:p>
            <a:pPr lvl="2"/>
            <a:r>
              <a:rPr lang="en-US" dirty="0" smtClean="0">
                <a:effectLst>
                  <a:outerShdw blurRad="38100" dist="38100" dir="2700000" algn="tl">
                    <a:srgbClr val="000000">
                      <a:alpha val="43137"/>
                    </a:srgbClr>
                  </a:outerShdw>
                </a:effectLst>
                <a:latin typeface="Book Antiqua" pitchFamily="18" charset="0"/>
              </a:rPr>
              <a:t>Vocal variety—makes narration more interesting, emphasizes</a:t>
            </a:r>
          </a:p>
          <a:p>
            <a:pPr lvl="2"/>
            <a:r>
              <a:rPr lang="en-US" dirty="0" smtClean="0">
                <a:effectLst>
                  <a:outerShdw blurRad="38100" dist="38100" dir="2700000" algn="tl">
                    <a:srgbClr val="000000">
                      <a:alpha val="43137"/>
                    </a:srgbClr>
                  </a:outerShdw>
                </a:effectLst>
                <a:latin typeface="Book Antiqua" pitchFamily="18" charset="0"/>
              </a:rPr>
              <a:t>Emphasis/Stress—to communicate certain meaning, don’t overdramatize</a:t>
            </a:r>
          </a:p>
          <a:p>
            <a:pPr lvl="1"/>
            <a:r>
              <a:rPr lang="en-US" dirty="0">
                <a:effectLst>
                  <a:outerShdw blurRad="38100" dist="38100" dir="2700000" algn="tl">
                    <a:srgbClr val="000000">
                      <a:alpha val="43137"/>
                    </a:srgbClr>
                  </a:outerShdw>
                </a:effectLst>
                <a:latin typeface="Book Antiqua" pitchFamily="18" charset="0"/>
              </a:rPr>
              <a:t>Non-verbal communication</a:t>
            </a:r>
          </a:p>
          <a:p>
            <a:pPr lvl="2"/>
            <a:r>
              <a:rPr lang="en-US" dirty="0">
                <a:effectLst>
                  <a:outerShdw blurRad="38100" dist="38100" dir="2700000" algn="tl">
                    <a:srgbClr val="000000">
                      <a:alpha val="43137"/>
                    </a:srgbClr>
                  </a:outerShdw>
                </a:effectLst>
                <a:latin typeface="Book Antiqua" pitchFamily="18" charset="0"/>
              </a:rPr>
              <a:t>Eye Contact—establishes connection with the listener; use  your finger to maintain your place in the reading</a:t>
            </a:r>
          </a:p>
          <a:p>
            <a:pPr lvl="1"/>
            <a:endParaRPr lang="en-US" dirty="0" smtClean="0">
              <a:effectLst>
                <a:outerShdw blurRad="38100" dist="38100" dir="2700000" algn="tl">
                  <a:srgbClr val="000000">
                    <a:alpha val="43137"/>
                  </a:srgbClr>
                </a:outerShdw>
              </a:effectLst>
              <a:latin typeface="Book Antiqua" pitchFamily="18" charset="0"/>
            </a:endParaRPr>
          </a:p>
          <a:p>
            <a:pPr marL="914400" lvl="2" indent="0">
              <a:buNone/>
            </a:pPr>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Serving at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fontScale="92500" lnSpcReduction="10000"/>
          </a:bodyPr>
          <a:lstStyle/>
          <a:p>
            <a:r>
              <a:rPr lang="en-US" dirty="0" smtClean="0">
                <a:effectLst>
                  <a:outerShdw blurRad="38100" dist="38100" dir="2700000" algn="tl">
                    <a:srgbClr val="000000">
                      <a:alpha val="43137"/>
                    </a:srgbClr>
                  </a:outerShdw>
                </a:effectLst>
                <a:latin typeface="Book Antiqua" pitchFamily="18" charset="0"/>
              </a:rPr>
              <a:t>Liturgy of the Word</a:t>
            </a:r>
          </a:p>
          <a:p>
            <a:pPr lvl="1"/>
            <a:r>
              <a:rPr lang="en-US" dirty="0" smtClean="0">
                <a:effectLst>
                  <a:outerShdw blurRad="38100" dist="38100" dir="2700000" algn="tl">
                    <a:srgbClr val="000000">
                      <a:alpha val="43137"/>
                    </a:srgbClr>
                  </a:outerShdw>
                </a:effectLst>
                <a:latin typeface="Book Antiqua" pitchFamily="18" charset="0"/>
              </a:rPr>
              <a:t>Communication skills utilized</a:t>
            </a:r>
          </a:p>
          <a:p>
            <a:pPr lvl="2"/>
            <a:r>
              <a:rPr lang="en-US" dirty="0" smtClean="0">
                <a:effectLst>
                  <a:outerShdw blurRad="38100" dist="38100" dir="2700000" algn="tl">
                    <a:srgbClr val="000000">
                      <a:alpha val="43137"/>
                    </a:srgbClr>
                  </a:outerShdw>
                </a:effectLst>
                <a:latin typeface="Book Antiqua" pitchFamily="18" charset="0"/>
              </a:rPr>
              <a:t>Vocal variety—makes narration more interesting, emphasizes</a:t>
            </a:r>
          </a:p>
          <a:p>
            <a:pPr lvl="2"/>
            <a:r>
              <a:rPr lang="en-US" dirty="0" smtClean="0">
                <a:effectLst>
                  <a:outerShdw blurRad="38100" dist="38100" dir="2700000" algn="tl">
                    <a:srgbClr val="000000">
                      <a:alpha val="43137"/>
                    </a:srgbClr>
                  </a:outerShdw>
                </a:effectLst>
                <a:latin typeface="Book Antiqua" pitchFamily="18" charset="0"/>
              </a:rPr>
              <a:t>Emphasis/Stress—to communicate certain meaning, don’t overdramatize</a:t>
            </a:r>
          </a:p>
          <a:p>
            <a:pPr lvl="1"/>
            <a:r>
              <a:rPr lang="en-US" dirty="0" smtClean="0">
                <a:effectLst>
                  <a:outerShdw blurRad="38100" dist="38100" dir="2700000" algn="tl">
                    <a:srgbClr val="000000">
                      <a:alpha val="43137"/>
                    </a:srgbClr>
                  </a:outerShdw>
                </a:effectLst>
                <a:latin typeface="Book Antiqua" pitchFamily="18" charset="0"/>
              </a:rPr>
              <a:t>Non-verbal communication</a:t>
            </a:r>
          </a:p>
          <a:p>
            <a:pPr lvl="2"/>
            <a:r>
              <a:rPr lang="en-US" dirty="0" smtClean="0">
                <a:effectLst>
                  <a:outerShdw blurRad="38100" dist="38100" dir="2700000" algn="tl">
                    <a:srgbClr val="000000">
                      <a:alpha val="43137"/>
                    </a:srgbClr>
                  </a:outerShdw>
                </a:effectLst>
                <a:latin typeface="Book Antiqua" pitchFamily="18" charset="0"/>
              </a:rPr>
              <a:t>Eye Contact—establishes connection with the listener; use  your finger to maintain your place in the reading</a:t>
            </a:r>
          </a:p>
          <a:p>
            <a:pPr lvl="2"/>
            <a:r>
              <a:rPr lang="en-US" dirty="0" smtClean="0">
                <a:effectLst>
                  <a:outerShdw blurRad="38100" dist="38100" dir="2700000" algn="tl">
                    <a:srgbClr val="000000">
                      <a:alpha val="43137"/>
                    </a:srgbClr>
                  </a:outerShdw>
                </a:effectLst>
                <a:latin typeface="Book Antiqua" pitchFamily="18" charset="0"/>
              </a:rPr>
              <a:t>Posture/Gestures—done with meaning and establishes confidence in proclamation</a:t>
            </a:r>
          </a:p>
          <a:p>
            <a:pPr lvl="2"/>
            <a:r>
              <a:rPr lang="en-US" dirty="0" smtClean="0">
                <a:effectLst>
                  <a:outerShdw blurRad="38100" dist="38100" dir="2700000" algn="tl">
                    <a:srgbClr val="000000">
                      <a:alpha val="43137"/>
                    </a:srgbClr>
                  </a:outerShdw>
                </a:effectLst>
                <a:latin typeface="Book Antiqua" pitchFamily="18" charset="0"/>
              </a:rPr>
              <a:t>Presence—aware of the sacredness of the moment</a:t>
            </a:r>
          </a:p>
          <a:p>
            <a:pPr lvl="1"/>
            <a:r>
              <a:rPr lang="en-US" dirty="0" smtClean="0">
                <a:effectLst>
                  <a:outerShdw blurRad="38100" dist="38100" dir="2700000" algn="tl">
                    <a:srgbClr val="000000">
                      <a:alpha val="43137"/>
                    </a:srgbClr>
                  </a:outerShdw>
                </a:effectLst>
                <a:latin typeface="Book Antiqua" pitchFamily="18" charset="0"/>
              </a:rPr>
              <a:t>Combination of all these </a:t>
            </a:r>
            <a:r>
              <a:rPr lang="en-US" i="1" dirty="0" smtClean="0">
                <a:effectLst>
                  <a:outerShdw blurRad="38100" dist="38100" dir="2700000" algn="tl">
                    <a:srgbClr val="000000">
                      <a:alpha val="43137"/>
                    </a:srgbClr>
                  </a:outerShdw>
                </a:effectLst>
                <a:latin typeface="Book Antiqua" pitchFamily="18" charset="0"/>
              </a:rPr>
              <a:t>(</a:t>
            </a:r>
            <a:r>
              <a:rPr lang="en-US" dirty="0" smtClean="0">
                <a:effectLst>
                  <a:outerShdw blurRad="38100" dist="38100" dir="2700000" algn="tl">
                    <a:srgbClr val="000000">
                      <a:alpha val="43137"/>
                    </a:srgbClr>
                  </a:outerShdw>
                </a:effectLst>
                <a:latin typeface="Book Antiqua" pitchFamily="18" charset="0"/>
              </a:rPr>
              <a:t>think </a:t>
            </a:r>
            <a:r>
              <a:rPr lang="en-US" i="1" dirty="0" smtClean="0">
                <a:effectLst>
                  <a:outerShdw blurRad="38100" dist="38100" dir="2700000" algn="tl">
                    <a:srgbClr val="000000">
                      <a:alpha val="43137"/>
                    </a:srgbClr>
                  </a:outerShdw>
                </a:effectLst>
                <a:latin typeface="Book Antiqua" pitchFamily="18" charset="0"/>
              </a:rPr>
              <a:t>golf swing)</a:t>
            </a:r>
            <a:endParaRPr lang="en-US" dirty="0" smtClean="0">
              <a:effectLst>
                <a:outerShdw blurRad="38100" dist="38100" dir="2700000" algn="tl">
                  <a:srgbClr val="000000">
                    <a:alpha val="43137"/>
                  </a:srgbClr>
                </a:outerShdw>
              </a:effectLst>
              <a:latin typeface="Book Antiqua" pitchFamily="18" charset="0"/>
            </a:endParaRP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xmlns="" val="37221248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Serving at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Liturgy of the Word</a:t>
            </a:r>
          </a:p>
          <a:p>
            <a:pPr lvl="1"/>
            <a:r>
              <a:rPr lang="en-US" dirty="0" smtClean="0">
                <a:effectLst>
                  <a:outerShdw blurRad="38100" dist="38100" dir="2700000" algn="tl">
                    <a:srgbClr val="000000">
                      <a:alpha val="43137"/>
                    </a:srgbClr>
                  </a:outerShdw>
                </a:effectLst>
                <a:latin typeface="Book Antiqua" pitchFamily="18" charset="0"/>
              </a:rPr>
              <a:t>Proclaiming your reading</a:t>
            </a:r>
          </a:p>
          <a:p>
            <a:pPr lvl="2"/>
            <a:r>
              <a:rPr lang="en-US" dirty="0" smtClean="0">
                <a:effectLst>
                  <a:outerShdw blurRad="38100" dist="38100" dir="2700000" algn="tl">
                    <a:srgbClr val="000000">
                      <a:alpha val="43137"/>
                    </a:srgbClr>
                  </a:outerShdw>
                </a:effectLst>
                <a:latin typeface="Book Antiqua" pitchFamily="18" charset="0"/>
              </a:rPr>
              <a:t>Take a moment to focus</a:t>
            </a:r>
          </a:p>
          <a:p>
            <a:pPr lvl="2"/>
            <a:r>
              <a:rPr lang="en-US" dirty="0">
                <a:effectLst>
                  <a:outerShdw blurRad="38100" dist="38100" dir="2700000" algn="tl">
                    <a:srgbClr val="000000">
                      <a:alpha val="43137"/>
                    </a:srgbClr>
                  </a:outerShdw>
                </a:effectLst>
                <a:latin typeface="Book Antiqua" pitchFamily="18" charset="0"/>
              </a:rPr>
              <a:t>Do not read summary</a:t>
            </a:r>
          </a:p>
          <a:p>
            <a:pPr lvl="2"/>
            <a:r>
              <a:rPr lang="en-US" dirty="0" smtClean="0">
                <a:effectLst>
                  <a:outerShdw blurRad="38100" dist="38100" dir="2700000" algn="tl">
                    <a:srgbClr val="000000">
                      <a:alpha val="43137"/>
                    </a:srgbClr>
                  </a:outerShdw>
                </a:effectLst>
                <a:latin typeface="Book Antiqua" pitchFamily="18" charset="0"/>
              </a:rPr>
              <a:t>“A reading from…” (nothing else!) and pause</a:t>
            </a:r>
          </a:p>
          <a:p>
            <a:pPr lvl="2"/>
            <a:r>
              <a:rPr lang="en-US" dirty="0" smtClean="0">
                <a:effectLst>
                  <a:outerShdw blurRad="38100" dist="38100" dir="2700000" algn="tl">
                    <a:srgbClr val="000000">
                      <a:alpha val="43137"/>
                    </a:srgbClr>
                  </a:outerShdw>
                </a:effectLst>
                <a:latin typeface="Book Antiqua" pitchFamily="18" charset="0"/>
              </a:rPr>
              <a:t>Proclaim the reading utilizing your spiritual insights and communication skills prepared during the week</a:t>
            </a:r>
          </a:p>
          <a:p>
            <a:pPr lvl="2"/>
            <a:r>
              <a:rPr lang="en-US" dirty="0" smtClean="0">
                <a:effectLst>
                  <a:outerShdw blurRad="38100" dist="38100" dir="2700000" algn="tl">
                    <a:srgbClr val="000000">
                      <a:alpha val="43137"/>
                    </a:srgbClr>
                  </a:outerShdw>
                </a:effectLst>
                <a:latin typeface="Book Antiqua" pitchFamily="18" charset="0"/>
              </a:rPr>
              <a:t>Pause and then “The word of the Lord.” (nothing else!) </a:t>
            </a:r>
          </a:p>
          <a:p>
            <a:pPr lvl="2"/>
            <a:r>
              <a:rPr lang="en-US" dirty="0" smtClean="0">
                <a:effectLst>
                  <a:outerShdw blurRad="38100" dist="38100" dir="2700000" algn="tl">
                    <a:srgbClr val="000000">
                      <a:alpha val="43137"/>
                    </a:srgbClr>
                  </a:outerShdw>
                </a:effectLst>
                <a:latin typeface="Book Antiqua" pitchFamily="18" charset="0"/>
              </a:rPr>
              <a:t>Moment to reflect</a:t>
            </a:r>
          </a:p>
          <a:p>
            <a:pPr lvl="2"/>
            <a:r>
              <a:rPr lang="en-US" dirty="0" smtClean="0">
                <a:effectLst>
                  <a:outerShdw blurRad="38100" dist="38100" dir="2700000" algn="tl">
                    <a:srgbClr val="000000">
                      <a:alpha val="43137"/>
                    </a:srgbClr>
                  </a:outerShdw>
                </a:effectLst>
                <a:latin typeface="Book Antiqua" pitchFamily="18" charset="0"/>
              </a:rPr>
              <a:t>Put the lectionary away if last reader before gospel</a:t>
            </a: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Serving at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Liturgy of the Word</a:t>
            </a:r>
          </a:p>
          <a:p>
            <a:pPr lvl="1"/>
            <a:r>
              <a:rPr lang="en-US" dirty="0" smtClean="0">
                <a:effectLst>
                  <a:outerShdw blurRad="38100" dist="38100" dir="2700000" algn="tl">
                    <a:srgbClr val="000000">
                      <a:alpha val="43137"/>
                    </a:srgbClr>
                  </a:outerShdw>
                </a:effectLst>
                <a:latin typeface="Book Antiqua" pitchFamily="18" charset="0"/>
              </a:rPr>
              <a:t>Reading the Intercessions</a:t>
            </a:r>
          </a:p>
          <a:p>
            <a:pPr lvl="2"/>
            <a:r>
              <a:rPr lang="en-US" dirty="0" smtClean="0">
                <a:effectLst>
                  <a:outerShdw blurRad="38100" dist="38100" dir="2700000" algn="tl">
                    <a:srgbClr val="000000">
                      <a:alpha val="43137"/>
                    </a:srgbClr>
                  </a:outerShdw>
                </a:effectLst>
                <a:latin typeface="Book Antiqua" pitchFamily="18" charset="0"/>
              </a:rPr>
              <a:t>Express the needs of Church, world, nation, community &amp; parish</a:t>
            </a:r>
          </a:p>
          <a:p>
            <a:pPr lvl="2"/>
            <a:r>
              <a:rPr lang="en-US" dirty="0" smtClean="0">
                <a:effectLst>
                  <a:outerShdw blurRad="38100" dist="38100" dir="2700000" algn="tl">
                    <a:srgbClr val="000000">
                      <a:alpha val="43137"/>
                    </a:srgbClr>
                  </a:outerShdw>
                </a:effectLst>
                <a:latin typeface="Book Antiqua" pitchFamily="18" charset="0"/>
              </a:rPr>
              <a:t>Deacon’s role as a ministry of service</a:t>
            </a:r>
          </a:p>
          <a:p>
            <a:pPr lvl="2"/>
            <a:r>
              <a:rPr lang="en-US" dirty="0" smtClean="0">
                <a:effectLst>
                  <a:outerShdw blurRad="38100" dist="38100" dir="2700000" algn="tl">
                    <a:srgbClr val="000000">
                      <a:alpha val="43137"/>
                    </a:srgbClr>
                  </a:outerShdw>
                </a:effectLst>
                <a:latin typeface="Book Antiqua" pitchFamily="18" charset="0"/>
              </a:rPr>
              <a:t>Move towards the ambo during the “Holy Spirit” part of the creed</a:t>
            </a:r>
          </a:p>
          <a:p>
            <a:pPr lvl="2"/>
            <a:r>
              <a:rPr lang="en-US" dirty="0" smtClean="0">
                <a:effectLst>
                  <a:outerShdw blurRad="38100" dist="38100" dir="2700000" algn="tl">
                    <a:srgbClr val="000000">
                      <a:alpha val="43137"/>
                    </a:srgbClr>
                  </a:outerShdw>
                </a:effectLst>
                <a:latin typeface="Book Antiqua" pitchFamily="18" charset="0"/>
              </a:rPr>
              <a:t>Do not rush through</a:t>
            </a:r>
          </a:p>
          <a:p>
            <a:pPr lvl="2"/>
            <a:r>
              <a:rPr lang="en-US" dirty="0" smtClean="0">
                <a:effectLst>
                  <a:outerShdw blurRad="38100" dist="38100" dir="2700000" algn="tl">
                    <a:srgbClr val="000000">
                      <a:alpha val="43137"/>
                    </a:srgbClr>
                  </a:outerShdw>
                </a:effectLst>
                <a:latin typeface="Book Antiqua" pitchFamily="18" charset="0"/>
              </a:rPr>
              <a:t>Maintain confidence in reading names</a:t>
            </a:r>
          </a:p>
          <a:p>
            <a:pPr lvl="2"/>
            <a:r>
              <a:rPr lang="en-US" dirty="0" smtClean="0">
                <a:effectLst>
                  <a:outerShdw blurRad="38100" dist="38100" dir="2700000" algn="tl">
                    <a:srgbClr val="000000">
                      <a:alpha val="43137"/>
                    </a:srgbClr>
                  </a:outerShdw>
                </a:effectLst>
                <a:latin typeface="Book Antiqua" pitchFamily="18" charset="0"/>
              </a:rPr>
              <a:t>Eye contact as a cue for assembly’s response</a:t>
            </a: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Serving at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Accidents or problems (troubleshooting)</a:t>
            </a:r>
          </a:p>
          <a:p>
            <a:pPr lvl="1"/>
            <a:r>
              <a:rPr lang="en-US" dirty="0" smtClean="0">
                <a:effectLst>
                  <a:outerShdw blurRad="38100" dist="38100" dir="2700000" algn="tl">
                    <a:srgbClr val="000000">
                      <a:alpha val="43137"/>
                    </a:srgbClr>
                  </a:outerShdw>
                </a:effectLst>
                <a:latin typeface="Book Antiqua" pitchFamily="18" charset="0"/>
              </a:rPr>
              <a:t>If you make a mistake in the reading</a:t>
            </a:r>
          </a:p>
          <a:p>
            <a:pPr lvl="1"/>
            <a:r>
              <a:rPr lang="en-US" dirty="0" smtClean="0">
                <a:effectLst>
                  <a:outerShdw blurRad="38100" dist="38100" dir="2700000" algn="tl">
                    <a:srgbClr val="000000">
                      <a:alpha val="43137"/>
                    </a:srgbClr>
                  </a:outerShdw>
                </a:effectLst>
                <a:latin typeface="Book Antiqua" pitchFamily="18" charset="0"/>
              </a:rPr>
              <a:t>If you mispronounce a name</a:t>
            </a:r>
          </a:p>
          <a:p>
            <a:pPr lvl="1"/>
            <a:r>
              <a:rPr lang="en-US" dirty="0" smtClean="0">
                <a:effectLst>
                  <a:outerShdw blurRad="38100" dist="38100" dir="2700000" algn="tl">
                    <a:srgbClr val="000000">
                      <a:alpha val="43137"/>
                    </a:srgbClr>
                  </a:outerShdw>
                </a:effectLst>
                <a:latin typeface="Book Antiqua" pitchFamily="18" charset="0"/>
              </a:rPr>
              <a:t>If you read the wrong reading</a:t>
            </a: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Serving at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lnSpcReduction="10000"/>
          </a:bodyPr>
          <a:lstStyle/>
          <a:p>
            <a:r>
              <a:rPr lang="en-US" dirty="0" smtClean="0">
                <a:effectLst>
                  <a:outerShdw blurRad="38100" dist="38100" dir="2700000" algn="tl">
                    <a:srgbClr val="000000">
                      <a:alpha val="43137"/>
                    </a:srgbClr>
                  </a:outerShdw>
                </a:effectLst>
                <a:latin typeface="Book Antiqua" pitchFamily="18" charset="0"/>
              </a:rPr>
              <a:t>Accidents or problems (troubleshooting)</a:t>
            </a:r>
          </a:p>
          <a:p>
            <a:pPr lvl="1"/>
            <a:r>
              <a:rPr lang="en-US" dirty="0" smtClean="0">
                <a:effectLst>
                  <a:outerShdw blurRad="38100" dist="38100" dir="2700000" algn="tl">
                    <a:srgbClr val="000000">
                      <a:alpha val="43137"/>
                    </a:srgbClr>
                  </a:outerShdw>
                </a:effectLst>
                <a:latin typeface="Book Antiqua" pitchFamily="18" charset="0"/>
              </a:rPr>
              <a:t>If you make a mistake in the reading</a:t>
            </a:r>
          </a:p>
          <a:p>
            <a:pPr lvl="1"/>
            <a:r>
              <a:rPr lang="en-US" dirty="0" smtClean="0">
                <a:effectLst>
                  <a:outerShdw blurRad="38100" dist="38100" dir="2700000" algn="tl">
                    <a:srgbClr val="000000">
                      <a:alpha val="43137"/>
                    </a:srgbClr>
                  </a:outerShdw>
                </a:effectLst>
                <a:latin typeface="Book Antiqua" pitchFamily="18" charset="0"/>
              </a:rPr>
              <a:t>If you mispronounce a name</a:t>
            </a:r>
          </a:p>
          <a:p>
            <a:pPr lvl="1"/>
            <a:r>
              <a:rPr lang="en-US" dirty="0" smtClean="0">
                <a:effectLst>
                  <a:outerShdw blurRad="38100" dist="38100" dir="2700000" algn="tl">
                    <a:srgbClr val="000000">
                      <a:alpha val="43137"/>
                    </a:srgbClr>
                  </a:outerShdw>
                </a:effectLst>
                <a:latin typeface="Book Antiqua" pitchFamily="18" charset="0"/>
              </a:rPr>
              <a:t>If you read the wrong reading</a:t>
            </a:r>
          </a:p>
          <a:p>
            <a:pPr lvl="1"/>
            <a:r>
              <a:rPr lang="en-US" dirty="0" smtClean="0">
                <a:effectLst>
                  <a:outerShdw blurRad="38100" dist="38100" dir="2700000" algn="tl">
                    <a:srgbClr val="000000">
                      <a:alpha val="43137"/>
                    </a:srgbClr>
                  </a:outerShdw>
                </a:effectLst>
                <a:latin typeface="Book Antiqua" pitchFamily="18" charset="0"/>
              </a:rPr>
              <a:t>You’re the only lector to show up</a:t>
            </a:r>
          </a:p>
          <a:p>
            <a:pPr lvl="2"/>
            <a:r>
              <a:rPr lang="en-US" dirty="0" smtClean="0">
                <a:effectLst>
                  <a:outerShdw blurRad="38100" dist="38100" dir="2700000" algn="tl">
                    <a:srgbClr val="000000">
                      <a:alpha val="43137"/>
                    </a:srgbClr>
                  </a:outerShdw>
                </a:effectLst>
                <a:latin typeface="Book Antiqua" pitchFamily="18" charset="0"/>
              </a:rPr>
              <a:t>Return to your seat following the first reading</a:t>
            </a:r>
          </a:p>
          <a:p>
            <a:pPr lvl="2"/>
            <a:r>
              <a:rPr lang="en-US" dirty="0" smtClean="0">
                <a:effectLst>
                  <a:outerShdw blurRad="38100" dist="38100" dir="2700000" algn="tl">
                    <a:srgbClr val="000000">
                      <a:alpha val="43137"/>
                    </a:srgbClr>
                  </a:outerShdw>
                </a:effectLst>
                <a:latin typeface="Book Antiqua" pitchFamily="18" charset="0"/>
              </a:rPr>
              <a:t>Check with parish practice</a:t>
            </a:r>
          </a:p>
          <a:p>
            <a:pPr lvl="1"/>
            <a:r>
              <a:rPr lang="en-US" dirty="0" smtClean="0">
                <a:effectLst>
                  <a:outerShdw blurRad="38100" dist="38100" dir="2700000" algn="tl">
                    <a:srgbClr val="000000">
                      <a:alpha val="43137"/>
                    </a:srgbClr>
                  </a:outerShdw>
                </a:effectLst>
                <a:latin typeface="Book Antiqua" pitchFamily="18" charset="0"/>
              </a:rPr>
              <a:t>“Stage Fright”—prepare to confidence is the best way to overcome</a:t>
            </a:r>
          </a:p>
          <a:p>
            <a:pPr lvl="1"/>
            <a:r>
              <a:rPr lang="en-US" dirty="0" smtClean="0">
                <a:effectLst>
                  <a:outerShdw blurRad="38100" dist="38100" dir="2700000" algn="tl">
                    <a:srgbClr val="000000">
                      <a:alpha val="43137"/>
                    </a:srgbClr>
                  </a:outerShdw>
                </a:effectLst>
                <a:latin typeface="Book Antiqua" pitchFamily="18" charset="0"/>
              </a:rPr>
              <a:t>Noise </a:t>
            </a:r>
          </a:p>
          <a:p>
            <a:pPr lvl="1"/>
            <a:r>
              <a:rPr lang="en-US" dirty="0" smtClean="0">
                <a:effectLst>
                  <a:outerShdw blurRad="38100" dist="38100" dir="2700000" algn="tl">
                    <a:srgbClr val="000000">
                      <a:alpha val="43137"/>
                    </a:srgbClr>
                  </a:outerShdw>
                </a:effectLst>
                <a:latin typeface="Book Antiqua" pitchFamily="18" charset="0"/>
              </a:rPr>
              <a:t>Overall</a:t>
            </a:r>
            <a:r>
              <a:rPr lang="en-US" dirty="0">
                <a:effectLst>
                  <a:outerShdw blurRad="38100" dist="38100" dir="2700000" algn="tl">
                    <a:srgbClr val="000000">
                      <a:alpha val="43137"/>
                    </a:srgbClr>
                  </a:outerShdw>
                </a:effectLst>
                <a:latin typeface="Book Antiqua" pitchFamily="18" charset="0"/>
              </a:rPr>
              <a:t>, stay calm and keep reverence</a:t>
            </a:r>
          </a:p>
          <a:p>
            <a:pPr lvl="1"/>
            <a:endParaRPr lang="en-US" dirty="0" smtClean="0">
              <a:effectLst>
                <a:outerShdw blurRad="38100" dist="38100" dir="2700000" algn="tl">
                  <a:srgbClr val="000000">
                    <a:alpha val="43137"/>
                  </a:srgbClr>
                </a:outerShdw>
              </a:effectLst>
              <a:latin typeface="Book Antiqua" pitchFamily="18" charset="0"/>
            </a:endParaRP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xmlns="" val="1405155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Other Aspects of the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r>
              <a:rPr lang="en-US" dirty="0" smtClean="0">
                <a:effectLst>
                  <a:outerShdw blurRad="38100" dist="38100" dir="2700000" algn="tl">
                    <a:srgbClr val="000000">
                      <a:alpha val="43137"/>
                    </a:srgbClr>
                  </a:outerShdw>
                </a:effectLst>
                <a:latin typeface="Book Antiqua" pitchFamily="18" charset="0"/>
              </a:rPr>
              <a:t>The lector does not participate in the procession at the end of Mass</a:t>
            </a:r>
          </a:p>
          <a:p>
            <a:r>
              <a:rPr lang="en-US" dirty="0" smtClean="0">
                <a:effectLst>
                  <a:outerShdw blurRad="38100" dist="38100" dir="2700000" algn="tl">
                    <a:srgbClr val="000000">
                      <a:alpha val="43137"/>
                    </a:srgbClr>
                  </a:outerShdw>
                </a:effectLst>
                <a:latin typeface="Book Antiqua" pitchFamily="18" charset="0"/>
              </a:rPr>
              <a:t>Multiple or optional readings</a:t>
            </a:r>
          </a:p>
          <a:p>
            <a:r>
              <a:rPr lang="en-US" dirty="0" smtClean="0">
                <a:effectLst>
                  <a:outerShdw blurRad="38100" dist="38100" dir="2700000" algn="tl">
                    <a:srgbClr val="000000">
                      <a:alpha val="43137"/>
                    </a:srgbClr>
                  </a:outerShdw>
                </a:effectLst>
                <a:latin typeface="Book Antiqua" pitchFamily="18" charset="0"/>
              </a:rPr>
              <a:t>Palm Sunday and Good Friday</a:t>
            </a:r>
          </a:p>
          <a:p>
            <a:r>
              <a:rPr lang="en-US" dirty="0" smtClean="0">
                <a:effectLst>
                  <a:outerShdw blurRad="38100" dist="38100" dir="2700000" algn="tl">
                    <a:srgbClr val="000000">
                      <a:alpha val="43137"/>
                    </a:srgbClr>
                  </a:outerShdw>
                </a:effectLst>
                <a:latin typeface="Book Antiqua" pitchFamily="18" charset="0"/>
              </a:rPr>
              <a:t>Holy Saturday</a:t>
            </a:r>
          </a:p>
          <a:p>
            <a:r>
              <a:rPr lang="en-US" dirty="0" smtClean="0">
                <a:effectLst>
                  <a:outerShdw blurRad="38100" dist="38100" dir="2700000" algn="tl">
                    <a:srgbClr val="000000">
                      <a:alpha val="43137"/>
                    </a:srgbClr>
                  </a:outerShdw>
                </a:effectLst>
                <a:latin typeface="Book Antiqua" pitchFamily="18" charset="0"/>
              </a:rPr>
              <a:t>Sequences</a:t>
            </a:r>
          </a:p>
          <a:p>
            <a:endParaRPr lang="en-US" dirty="0" smtClean="0">
              <a:effectLst>
                <a:outerShdw blurRad="38100" dist="38100" dir="2700000" algn="tl">
                  <a:srgbClr val="000000">
                    <a:alpha val="43137"/>
                  </a:srgbClr>
                </a:outerShdw>
              </a:effectLst>
              <a:latin typeface="Book Antiqua" pitchFamily="18" charset="0"/>
            </a:endParaRP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Questions?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endParaRPr lang="en-US" dirty="0" smtClean="0">
              <a:effectLst>
                <a:outerShdw blurRad="38100" dist="38100" dir="2700000" algn="tl">
                  <a:srgbClr val="000000">
                    <a:alpha val="43137"/>
                  </a:srgbClr>
                </a:outerShdw>
              </a:effectLst>
              <a:latin typeface="Book Antiqua" pitchFamily="18" charset="0"/>
            </a:endParaRP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295400"/>
          </a:xfrm>
        </p:spPr>
        <p:txBody>
          <a:bodyPr>
            <a:normAutofit/>
          </a:bodyPr>
          <a:lstStyle/>
          <a:p>
            <a:r>
              <a:rPr lang="en-US" dirty="0" smtClean="0">
                <a:solidFill>
                  <a:schemeClr val="bg1"/>
                </a:solidFill>
                <a:effectLst>
                  <a:outerShdw blurRad="38100" dist="38100" dir="2700000" algn="tl">
                    <a:srgbClr val="000000">
                      <a:alpha val="43137"/>
                    </a:srgbClr>
                  </a:outerShdw>
                </a:effectLst>
              </a:rPr>
              <a:t>Practicum</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686800" cy="5105400"/>
          </a:xfrm>
        </p:spPr>
        <p:txBody>
          <a:bodyPr>
            <a:normAutofit/>
          </a:bodyPr>
          <a:lstStyle/>
          <a:p>
            <a:endParaRPr lang="en-US" dirty="0" smtClean="0">
              <a:effectLst>
                <a:outerShdw blurRad="38100" dist="38100" dir="2700000" algn="tl">
                  <a:srgbClr val="000000">
                    <a:alpha val="43137"/>
                  </a:srgbClr>
                </a:outerShdw>
              </a:effectLst>
              <a:latin typeface="Book Antiqua" pitchFamily="18" charset="0"/>
            </a:endParaRPr>
          </a:p>
          <a:p>
            <a:pPr lvl="1"/>
            <a:endParaRPr lang="en-US" dirty="0" smtClean="0">
              <a:effectLst>
                <a:outerShdw blurRad="38100" dist="38100" dir="2700000" algn="tl">
                  <a:srgbClr val="000000">
                    <a:alpha val="43137"/>
                  </a:srgbClr>
                </a:outerShdw>
              </a:effectLst>
              <a:latin typeface="Book Antiqua" pitchFamily="18" charset="0"/>
            </a:endParaRPr>
          </a:p>
          <a:p>
            <a:pPr lvl="2"/>
            <a:endParaRPr lang="en-US" dirty="0" smtClean="0">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a:spcBef>
                <a:spcPts val="1200"/>
              </a:spcBef>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xmlns="" val="264682714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Ministry in the Church</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0" lvl="1">
              <a:buFont typeface="Wingdings" pitchFamily="2" charset="2"/>
              <a:buChar char="§"/>
            </a:pPr>
            <a:r>
              <a:rPr lang="en-US" dirty="0" smtClean="0">
                <a:effectLst>
                  <a:outerShdw blurRad="38100" dist="38100" dir="2700000" algn="tl">
                    <a:srgbClr val="000000">
                      <a:alpha val="43137"/>
                    </a:srgbClr>
                  </a:outerShdw>
                </a:effectLst>
                <a:latin typeface="Book Antiqua" pitchFamily="18" charset="0"/>
              </a:rPr>
              <a:t>Baptismal Call</a:t>
            </a:r>
          </a:p>
          <a:p>
            <a:pPr marL="400050" lvl="2">
              <a:buFont typeface="Wingdings" pitchFamily="2" charset="2"/>
              <a:buChar char="§"/>
            </a:pPr>
            <a:r>
              <a:rPr lang="en-US" dirty="0" smtClean="0">
                <a:effectLst>
                  <a:outerShdw blurRad="38100" dist="38100" dir="2700000" algn="tl">
                    <a:srgbClr val="000000">
                      <a:alpha val="43137"/>
                    </a:srgbClr>
                  </a:outerShdw>
                </a:effectLst>
                <a:latin typeface="Book Antiqua" pitchFamily="18" charset="0"/>
              </a:rPr>
              <a:t>To serve others--“Reborn as sons of God, the baptized must participate in the apostolic and missionary activity of the People of God”  (</a:t>
            </a:r>
            <a:r>
              <a:rPr lang="en-US" i="1" dirty="0" smtClean="0">
                <a:effectLst>
                  <a:outerShdw blurRad="38100" dist="38100" dir="2700000" algn="tl">
                    <a:srgbClr val="000000">
                      <a:alpha val="43137"/>
                    </a:srgbClr>
                  </a:outerShdw>
                </a:effectLst>
                <a:latin typeface="Book Antiqua" pitchFamily="18" charset="0"/>
              </a:rPr>
              <a:t>CCC</a:t>
            </a:r>
            <a:r>
              <a:rPr lang="en-US" dirty="0" smtClean="0">
                <a:effectLst>
                  <a:outerShdw blurRad="38100" dist="38100" dir="2700000" algn="tl">
                    <a:srgbClr val="000000">
                      <a:alpha val="43137"/>
                    </a:srgbClr>
                  </a:outerShdw>
                </a:effectLst>
                <a:latin typeface="Book Antiqua" pitchFamily="18" charset="0"/>
              </a:rPr>
              <a:t> 1270).</a:t>
            </a:r>
          </a:p>
          <a:p>
            <a:pPr marL="400050" lvl="2">
              <a:buFont typeface="Wingdings" pitchFamily="2" charset="2"/>
              <a:buChar char="§"/>
            </a:pPr>
            <a:r>
              <a:rPr lang="en-US" dirty="0" smtClean="0">
                <a:effectLst>
                  <a:outerShdw blurRad="38100" dist="38100" dir="2700000" algn="tl">
                    <a:srgbClr val="000000">
                      <a:alpha val="43137"/>
                    </a:srgbClr>
                  </a:outerShdw>
                </a:effectLst>
                <a:latin typeface="Book Antiqua" pitchFamily="18" charset="0"/>
              </a:rPr>
              <a:t>To participate in the liturgy—“The baptismal seal enables and commits Christians to serve God by a vital participation in the holy liturgy of the Church”  (</a:t>
            </a:r>
            <a:r>
              <a:rPr lang="en-US" i="1" dirty="0" smtClean="0">
                <a:effectLst>
                  <a:outerShdw blurRad="38100" dist="38100" dir="2700000" algn="tl">
                    <a:srgbClr val="000000">
                      <a:alpha val="43137"/>
                    </a:srgbClr>
                  </a:outerShdw>
                </a:effectLst>
                <a:latin typeface="Book Antiqua" pitchFamily="18" charset="0"/>
              </a:rPr>
              <a:t>CCC</a:t>
            </a:r>
            <a:r>
              <a:rPr lang="en-US" dirty="0" smtClean="0">
                <a:effectLst>
                  <a:outerShdw blurRad="38100" dist="38100" dir="2700000" algn="tl">
                    <a:srgbClr val="000000">
                      <a:alpha val="43137"/>
                    </a:srgbClr>
                  </a:outerShdw>
                </a:effectLst>
                <a:latin typeface="Book Antiqua" pitchFamily="18" charset="0"/>
              </a:rPr>
              <a:t> 1273).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I Corinthians 12:4-7</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1523999"/>
          </a:xfrm>
        </p:spPr>
        <p:txBody>
          <a:bodyPr>
            <a:normAutofit fontScale="70000" lnSpcReduction="20000"/>
          </a:bodyPr>
          <a:lstStyle/>
          <a:p>
            <a:pPr marL="0" indent="0">
              <a:buNone/>
            </a:pPr>
            <a:r>
              <a:rPr lang="en-US" i="1" dirty="0" smtClean="0">
                <a:solidFill>
                  <a:schemeClr val="bg1"/>
                </a:solidFill>
                <a:effectLst>
                  <a:outerShdw blurRad="38100" dist="38100" dir="2700000" algn="tl">
                    <a:srgbClr val="000000">
                      <a:alpha val="43137"/>
                    </a:srgbClr>
                  </a:outerShdw>
                </a:effectLst>
                <a:latin typeface="Book Antiqua" pitchFamily="18" charset="0"/>
              </a:rPr>
              <a:t>“There are different kinds of spiritual gifts but the same Spirit; there are different forms of service but the same Lord; there are different workings but the same God who produces all of them in everyone.  To each individual the manifestation of the Spirit is given for some benefit.”  </a:t>
            </a:r>
            <a:endParaRPr lang="en-US" i="1" dirty="0">
              <a:solidFill>
                <a:schemeClr val="bg1"/>
              </a:solidFill>
              <a:effectLst>
                <a:outerShdw blurRad="38100" dist="38100" dir="2700000" algn="tl">
                  <a:srgbClr val="000000">
                    <a:alpha val="43137"/>
                  </a:srgbClr>
                </a:outerShdw>
              </a:effectLst>
              <a:latin typeface="Book Antiqua" pitchFamily="18" charset="0"/>
            </a:endParaRPr>
          </a:p>
        </p:txBody>
      </p:sp>
      <p:sp>
        <p:nvSpPr>
          <p:cNvPr id="4" name="TextBox 3"/>
          <p:cNvSpPr txBox="1"/>
          <p:nvPr/>
        </p:nvSpPr>
        <p:spPr>
          <a:xfrm>
            <a:off x="685800" y="3124200"/>
            <a:ext cx="7696200" cy="2554545"/>
          </a:xfrm>
          <a:prstGeom prst="rect">
            <a:avLst/>
          </a:prstGeom>
          <a:noFill/>
        </p:spPr>
        <p:txBody>
          <a:bodyPr wrap="square" rtlCol="0">
            <a:spAutoFit/>
          </a:bodyPr>
          <a:lstStyle/>
          <a:p>
            <a:pPr marL="457200" indent="-457200">
              <a:buFont typeface="Arial" pitchFamily="34" charset="0"/>
              <a:buChar char="•"/>
            </a:pPr>
            <a:r>
              <a:rPr lang="en-US" sz="3200" dirty="0" smtClean="0">
                <a:effectLst>
                  <a:outerShdw blurRad="38100" dist="38100" dir="2700000" algn="tl">
                    <a:srgbClr val="000000">
                      <a:alpha val="43137"/>
                    </a:srgbClr>
                  </a:outerShdw>
                </a:effectLst>
                <a:latin typeface="Book Antiqua" pitchFamily="18" charset="0"/>
              </a:rPr>
              <a:t>There are various ministries in liturgy</a:t>
            </a:r>
          </a:p>
          <a:p>
            <a:pPr marL="457200" indent="-457200">
              <a:buFont typeface="Arial" pitchFamily="34" charset="0"/>
              <a:buChar char="•"/>
            </a:pPr>
            <a:r>
              <a:rPr lang="en-US" sz="3200" dirty="0" smtClean="0">
                <a:effectLst>
                  <a:outerShdw blurRad="38100" dist="38100" dir="2700000" algn="tl">
                    <a:srgbClr val="000000">
                      <a:alpha val="43137"/>
                    </a:srgbClr>
                  </a:outerShdw>
                </a:effectLst>
                <a:latin typeface="Book Antiqua" pitchFamily="18" charset="0"/>
              </a:rPr>
              <a:t>Each member is called to play a different role</a:t>
            </a:r>
          </a:p>
          <a:p>
            <a:pPr marL="457200" indent="-457200">
              <a:buFont typeface="Arial" pitchFamily="34" charset="0"/>
              <a:buChar char="•"/>
            </a:pPr>
            <a:r>
              <a:rPr lang="en-US" sz="3200" dirty="0" smtClean="0">
                <a:effectLst>
                  <a:outerShdw blurRad="38100" dist="38100" dir="2700000" algn="tl">
                    <a:srgbClr val="000000">
                      <a:alpha val="43137"/>
                    </a:srgbClr>
                  </a:outerShdw>
                </a:effectLst>
                <a:latin typeface="Book Antiqua" pitchFamily="18" charset="0"/>
              </a:rPr>
              <a:t>Must discern our gifts and call by God to share those gifts</a:t>
            </a:r>
            <a:endParaRPr lang="en-US" sz="3200" dirty="0">
              <a:effectLst>
                <a:outerShdw blurRad="38100" dist="38100" dir="2700000" algn="tl">
                  <a:srgbClr val="000000">
                    <a:alpha val="43137"/>
                  </a:srgbClr>
                </a:outerShdw>
              </a:effectLst>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rgbClr val="FFFF99"/>
      </a:dk1>
      <a:lt1>
        <a:srgbClr val="EEECE1"/>
      </a:lt1>
      <a:dk2>
        <a:srgbClr val="EEECE1"/>
      </a:dk2>
      <a:lt2>
        <a:srgbClr val="EEECE1"/>
      </a:lt2>
      <a:accent1>
        <a:srgbClr val="EEECE1"/>
      </a:accent1>
      <a:accent2>
        <a:srgbClr val="EEECE1"/>
      </a:accent2>
      <a:accent3>
        <a:srgbClr val="EEECE1"/>
      </a:accent3>
      <a:accent4>
        <a:srgbClr val="EEECE1"/>
      </a:accent4>
      <a:accent5>
        <a:srgbClr val="EEECE1"/>
      </a:accent5>
      <a:accent6>
        <a:srgbClr val="EEECE1"/>
      </a:accent6>
      <a:hlink>
        <a:srgbClr val="EEECE1"/>
      </a:hlink>
      <a:folHlink>
        <a:srgbClr val="EEECE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8041</TotalTime>
  <Words>16437</Words>
  <Application>Microsoft Office PowerPoint</Application>
  <PresentationFormat>On-screen Show (4:3)</PresentationFormat>
  <Paragraphs>1265</Paragraphs>
  <Slides>78</Slides>
  <Notes>78</Notes>
  <HiddenSlides>0</HiddenSlides>
  <MMClips>0</MMClips>
  <ScaleCrop>false</ScaleCrop>
  <HeadingPairs>
    <vt:vector size="4" baseType="variant">
      <vt:variant>
        <vt:lpstr>Theme</vt:lpstr>
      </vt:variant>
      <vt:variant>
        <vt:i4>2</vt:i4>
      </vt:variant>
      <vt:variant>
        <vt:lpstr>Slide Titles</vt:lpstr>
      </vt:variant>
      <vt:variant>
        <vt:i4>78</vt:i4>
      </vt:variant>
    </vt:vector>
  </HeadingPairs>
  <TitlesOfParts>
    <vt:vector size="80" baseType="lpstr">
      <vt:lpstr>Office Theme</vt:lpstr>
      <vt:lpstr>Custom Design</vt:lpstr>
      <vt:lpstr>Slide 1</vt:lpstr>
      <vt:lpstr>Outline</vt:lpstr>
      <vt:lpstr>Outline</vt:lpstr>
      <vt:lpstr>Materials Used</vt:lpstr>
      <vt:lpstr>Prayer</vt:lpstr>
      <vt:lpstr>Luke 4:16-22</vt:lpstr>
      <vt:lpstr>Slide 7</vt:lpstr>
      <vt:lpstr>Ministry in the Church</vt:lpstr>
      <vt:lpstr>I Corinthians 12:4-7</vt:lpstr>
      <vt:lpstr>Ministry in the Church</vt:lpstr>
      <vt:lpstr>Ministry in the Church</vt:lpstr>
      <vt:lpstr>Ministry in the Church</vt:lpstr>
      <vt:lpstr>Ministry as Servant Leadership </vt:lpstr>
      <vt:lpstr>Ministry as Servant Leadership </vt:lpstr>
      <vt:lpstr>Beginning Your Ministry</vt:lpstr>
      <vt:lpstr>Discussion</vt:lpstr>
      <vt:lpstr>Slide 17</vt:lpstr>
      <vt:lpstr>Particular Functions of the Ministry </vt:lpstr>
      <vt:lpstr>Theology of the Ministry</vt:lpstr>
      <vt:lpstr>Theology of the Ministry</vt:lpstr>
      <vt:lpstr>Theology of the Ministry</vt:lpstr>
      <vt:lpstr>Theology of the Ministry</vt:lpstr>
      <vt:lpstr>Theology of the Ministry</vt:lpstr>
      <vt:lpstr>Theology of the Ministry</vt:lpstr>
      <vt:lpstr>Theology of the Ministry</vt:lpstr>
      <vt:lpstr>Theology of the Ministry</vt:lpstr>
      <vt:lpstr>Theology of the Ministry</vt:lpstr>
      <vt:lpstr>Theology of the Ministry</vt:lpstr>
      <vt:lpstr>History of the Ministry</vt:lpstr>
      <vt:lpstr>History of the Ministry</vt:lpstr>
      <vt:lpstr>History of the Ministry</vt:lpstr>
      <vt:lpstr>History of the Ministry</vt:lpstr>
      <vt:lpstr>History of the Ministry</vt:lpstr>
      <vt:lpstr>Development of the Lectionary</vt:lpstr>
      <vt:lpstr>Development of the Lectionary</vt:lpstr>
      <vt:lpstr>Development of the Lectionary</vt:lpstr>
      <vt:lpstr>Development of the Lectionary</vt:lpstr>
      <vt:lpstr>Development of the Lectionary</vt:lpstr>
      <vt:lpstr>Development of the Lectionary</vt:lpstr>
      <vt:lpstr>Development of the Lectionary</vt:lpstr>
      <vt:lpstr>Development of the Lectionary</vt:lpstr>
      <vt:lpstr>Development of the Lectionary</vt:lpstr>
      <vt:lpstr>Development of the Lectionary</vt:lpstr>
      <vt:lpstr>Discussion</vt:lpstr>
      <vt:lpstr>Slide 45</vt:lpstr>
      <vt:lpstr>Basic Requirements</vt:lpstr>
      <vt:lpstr>Basic Requirements</vt:lpstr>
      <vt:lpstr>Basic Requirements</vt:lpstr>
      <vt:lpstr>Living the Sacramental Life</vt:lpstr>
      <vt:lpstr>Living the Sacramental Life</vt:lpstr>
      <vt:lpstr>Participation in the Liturgy</vt:lpstr>
      <vt:lpstr>Ongoing Prayer and Formation</vt:lpstr>
      <vt:lpstr>Slide 53</vt:lpstr>
      <vt:lpstr>Preparation at Home</vt:lpstr>
      <vt:lpstr>Preparation at Home</vt:lpstr>
      <vt:lpstr>Preparation at Home</vt:lpstr>
      <vt:lpstr>Preparation at Home</vt:lpstr>
      <vt:lpstr>Attire</vt:lpstr>
      <vt:lpstr>Items Used at Mass</vt:lpstr>
      <vt:lpstr>Serving at Mass</vt:lpstr>
      <vt:lpstr>Serving at Mass</vt:lpstr>
      <vt:lpstr>Serving at Mass</vt:lpstr>
      <vt:lpstr>Serving at Mass</vt:lpstr>
      <vt:lpstr>Serving at Mass</vt:lpstr>
      <vt:lpstr>Serving at Mass</vt:lpstr>
      <vt:lpstr>Serving at Mass</vt:lpstr>
      <vt:lpstr>Serving at Mass</vt:lpstr>
      <vt:lpstr>Serving at Mass</vt:lpstr>
      <vt:lpstr>Serving at Mass</vt:lpstr>
      <vt:lpstr>Serving at Mass</vt:lpstr>
      <vt:lpstr>Serving at Mass</vt:lpstr>
      <vt:lpstr>Serving at Mass</vt:lpstr>
      <vt:lpstr>Serving at Mass</vt:lpstr>
      <vt:lpstr>Serving at Mass</vt:lpstr>
      <vt:lpstr>Serving at Mass</vt:lpstr>
      <vt:lpstr>Other Aspects of the Ministry</vt:lpstr>
      <vt:lpstr>Questions?</vt:lpstr>
      <vt:lpstr>Practicum</vt:lpstr>
    </vt:vector>
  </TitlesOfParts>
  <Company>Diocese of Scranton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Baloga</dc:creator>
  <cp:lastModifiedBy>David Baloga</cp:lastModifiedBy>
  <cp:revision>522</cp:revision>
  <dcterms:created xsi:type="dcterms:W3CDTF">2014-08-11T15:55:58Z</dcterms:created>
  <dcterms:modified xsi:type="dcterms:W3CDTF">2015-09-01T15:28:45Z</dcterms:modified>
</cp:coreProperties>
</file>