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5" r:id="rId2"/>
    <p:sldId id="272" r:id="rId3"/>
    <p:sldId id="320" r:id="rId4"/>
    <p:sldId id="321" r:id="rId5"/>
    <p:sldId id="322" r:id="rId6"/>
    <p:sldId id="323" r:id="rId7"/>
    <p:sldId id="324" r:id="rId8"/>
    <p:sldId id="325" r:id="rId9"/>
    <p:sldId id="326" r:id="rId10"/>
    <p:sldId id="327" r:id="rId11"/>
    <p:sldId id="328" r:id="rId12"/>
    <p:sldId id="330" r:id="rId13"/>
    <p:sldId id="331" r:id="rId14"/>
    <p:sldId id="332" r:id="rId15"/>
    <p:sldId id="333" r:id="rId16"/>
    <p:sldId id="334" r:id="rId17"/>
    <p:sldId id="335" r:id="rId18"/>
    <p:sldId id="307" r:id="rId19"/>
    <p:sldId id="336" r:id="rId20"/>
    <p:sldId id="337" r:id="rId21"/>
    <p:sldId id="338" r:id="rId22"/>
    <p:sldId id="341" r:id="rId23"/>
    <p:sldId id="340" r:id="rId24"/>
    <p:sldId id="342" r:id="rId25"/>
    <p:sldId id="343" r:id="rId26"/>
    <p:sldId id="308" r:id="rId27"/>
    <p:sldId id="345" r:id="rId28"/>
    <p:sldId id="346" r:id="rId29"/>
    <p:sldId id="267" r:id="rId30"/>
    <p:sldId id="310" r:id="rId31"/>
    <p:sldId id="311" r:id="rId32"/>
    <p:sldId id="347" r:id="rId33"/>
    <p:sldId id="348"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5BB"/>
    <a:srgbClr val="FFFFFF"/>
    <a:srgbClr val="1C1C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35" autoAdjust="0"/>
    <p:restoredTop sz="86364" autoAdjust="0"/>
  </p:normalViewPr>
  <p:slideViewPr>
    <p:cSldViewPr>
      <p:cViewPr>
        <p:scale>
          <a:sx n="66" d="100"/>
          <a:sy n="66" d="100"/>
        </p:scale>
        <p:origin x="-390" y="-558"/>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00" y="118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37E13920-CFE6-4615-BB2B-70D961787096}" type="datetimeFigureOut">
              <a:rPr lang="en-US" smtClean="0"/>
              <a:pPr/>
              <a:t>3/24/2017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348F2FE7-9136-4846-9B73-0EE6960CF4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We begin this third session by taking an in-depth look at serving as an Extraordinary Minister of Communion at Mass.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latin typeface="Franklin Gothic Book" pitchFamily="34" charset="0"/>
              </a:rPr>
              <a:t>When distributing the Precious Body</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use your dominant hand to pick up the host with your thumb and index finger,</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and hold the host over the ciborium.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Establish </a:t>
            </a:r>
            <a:r>
              <a:rPr lang="en-US" sz="1400" b="1" dirty="0" smtClean="0">
                <a:latin typeface="Franklin Gothic Book" pitchFamily="34" charset="0"/>
              </a:rPr>
              <a:t>eye contact </a:t>
            </a:r>
            <a:r>
              <a:rPr lang="en-US" sz="1400" dirty="0" smtClean="0">
                <a:latin typeface="Franklin Gothic Book" pitchFamily="34" charset="0"/>
              </a:rPr>
              <a:t>with the communicant.  He or she may not look you in the eye, but eye contact sets up that powerful expression of faith.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The exact wording, </a:t>
            </a:r>
            <a:r>
              <a:rPr lang="en-US" sz="1400" b="1" dirty="0" smtClean="0">
                <a:latin typeface="Franklin Gothic Book" pitchFamily="34" charset="0"/>
              </a:rPr>
              <a:t>“The Body of Christ” </a:t>
            </a:r>
            <a:r>
              <a:rPr lang="en-US" sz="1400" dirty="0" smtClean="0">
                <a:latin typeface="Franklin Gothic Book" pitchFamily="34" charset="0"/>
              </a:rPr>
              <a:t>must be used,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should be announced with meaning and faith.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No names are to used when distributing to the communicants.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If he or she fails to say “Amen”, say it for them as a reminder.  They may have forgotten the response or be distracted in the moment, and some may say it very quietly, so use your </a:t>
            </a:r>
            <a:r>
              <a:rPr lang="en-US" sz="1400" dirty="0" err="1" smtClean="0">
                <a:latin typeface="Franklin Gothic Book" pitchFamily="34" charset="0"/>
              </a:rPr>
              <a:t>judgement</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The </a:t>
            </a:r>
            <a:r>
              <a:rPr lang="en-US" sz="1400" b="1" dirty="0" smtClean="0">
                <a:latin typeface="Franklin Gothic Book" pitchFamily="34" charset="0"/>
              </a:rPr>
              <a:t>overhand method </a:t>
            </a:r>
            <a:r>
              <a:rPr lang="en-US" sz="1400" dirty="0" smtClean="0">
                <a:latin typeface="Franklin Gothic Book" pitchFamily="34" charset="0"/>
              </a:rPr>
              <a:t>of placing the host on the tongue or hand is recommended.  This involves twisting the wrist so that the hand turns and the host can be firmly placed on the tongue or in the palm of the hand using the index finger.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Use the underhand placement if you are more comfortable with that method.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The blessing of children or adults is to be discouraged.  Everyone will receive a blessing by the priest before the dismissal of the Mass.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8" y="4415790"/>
            <a:ext cx="5764107" cy="4183380"/>
          </a:xfrm>
        </p:spPr>
        <p:txBody>
          <a:bodyPr>
            <a:normAutofit/>
          </a:bodyPr>
          <a:lstStyle/>
          <a:p>
            <a:r>
              <a:rPr lang="en-US" sz="1400" dirty="0" smtClean="0">
                <a:latin typeface="Franklin Gothic Book" pitchFamily="34" charset="0"/>
              </a:rPr>
              <a:t>When administering the Precious Blood to the faithful,</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r>
              <a:rPr lang="en-US" sz="1400" b="1" dirty="0" smtClean="0">
                <a:latin typeface="Franklin Gothic Book" pitchFamily="34" charset="0"/>
              </a:rPr>
              <a:t>wait </a:t>
            </a:r>
            <a:r>
              <a:rPr lang="en-US" sz="1400" dirty="0" smtClean="0">
                <a:latin typeface="Franklin Gothic Book" pitchFamily="34" charset="0"/>
              </a:rPr>
              <a:t>for them to bow first, establish </a:t>
            </a:r>
            <a:r>
              <a:rPr lang="en-US" sz="1400" b="1" dirty="0" smtClean="0">
                <a:latin typeface="Franklin Gothic Book" pitchFamily="34" charset="0"/>
              </a:rPr>
              <a:t>eye contact</a:t>
            </a:r>
            <a:r>
              <a:rPr lang="en-US" sz="1400" dirty="0" smtClean="0">
                <a:latin typeface="Franklin Gothic Book" pitchFamily="34" charset="0"/>
              </a:rPr>
              <a:t>, and say the words </a:t>
            </a:r>
            <a:r>
              <a:rPr lang="en-US" sz="1400" b="1" dirty="0" smtClean="0">
                <a:latin typeface="Franklin Gothic Book" pitchFamily="34" charset="0"/>
              </a:rPr>
              <a:t>“The Blood of Christ”</a:t>
            </a:r>
            <a:r>
              <a:rPr lang="en-US" sz="1400" dirty="0" smtClean="0">
                <a:latin typeface="Franklin Gothic Book" pitchFamily="34" charset="0"/>
              </a:rPr>
              <a:t> with faith and meaning.</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Great care should be used when </a:t>
            </a:r>
            <a:r>
              <a:rPr lang="en-US" sz="1400" b="1" dirty="0" smtClean="0">
                <a:latin typeface="Franklin Gothic Book" pitchFamily="34" charset="0"/>
              </a:rPr>
              <a:t>handing the chalice </a:t>
            </a:r>
            <a:r>
              <a:rPr lang="en-US" sz="1400" dirty="0" smtClean="0">
                <a:latin typeface="Franklin Gothic Book" pitchFamily="34" charset="0"/>
              </a:rPr>
              <a:t>to the communicant.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Be sure that he or she has a </a:t>
            </a:r>
            <a:r>
              <a:rPr lang="en-US" sz="1400" b="1" dirty="0" smtClean="0">
                <a:latin typeface="Franklin Gothic Book" pitchFamily="34" charset="0"/>
              </a:rPr>
              <a:t>good grip</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The exchange should be </a:t>
            </a:r>
            <a:r>
              <a:rPr lang="en-US" sz="1400" b="1" dirty="0" smtClean="0">
                <a:latin typeface="Franklin Gothic Book" pitchFamily="34" charset="0"/>
              </a:rPr>
              <a:t>firm, but gentle</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The communicant should take the cup with </a:t>
            </a:r>
            <a:r>
              <a:rPr lang="en-US" sz="1400" b="1" dirty="0" smtClean="0">
                <a:latin typeface="Franklin Gothic Book" pitchFamily="34" charset="0"/>
              </a:rPr>
              <a:t>both hands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In case of someone with a </a:t>
            </a:r>
            <a:r>
              <a:rPr lang="en-US" sz="1400" b="1" dirty="0" smtClean="0">
                <a:latin typeface="Franklin Gothic Book" pitchFamily="34" charset="0"/>
              </a:rPr>
              <a:t>physical disability, assistance </a:t>
            </a:r>
            <a:r>
              <a:rPr lang="en-US" sz="1400" dirty="0" smtClean="0">
                <a:latin typeface="Franklin Gothic Book" pitchFamily="34" charset="0"/>
              </a:rPr>
              <a:t>with offering the cup may be needed.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r>
              <a:rPr lang="en-US" sz="1400" b="1" dirty="0" smtClean="0">
                <a:latin typeface="Franklin Gothic Book" pitchFamily="34" charset="0"/>
              </a:rPr>
              <a:t>Do not try to force </a:t>
            </a:r>
            <a:r>
              <a:rPr lang="en-US" sz="1400" dirty="0" smtClean="0">
                <a:latin typeface="Franklin Gothic Book" pitchFamily="34" charset="0"/>
              </a:rPr>
              <a:t>anyone to drink from the chalice—doing so could result in spilling the Precious Blood.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Once the communicant has received from the chalice, </a:t>
            </a:r>
            <a:r>
              <a:rPr lang="en-US" sz="1400" b="1" dirty="0" smtClean="0">
                <a:latin typeface="Franklin Gothic Book" pitchFamily="34" charset="0"/>
              </a:rPr>
              <a:t>take it back</a:t>
            </a:r>
            <a:r>
              <a:rPr lang="en-US" sz="1400" dirty="0" smtClean="0">
                <a:latin typeface="Franklin Gothic Book" pitchFamily="34" charset="0"/>
              </a:rPr>
              <a:t>, </a:t>
            </a:r>
            <a:r>
              <a:rPr lang="en-US" sz="1400" b="1" dirty="0" smtClean="0">
                <a:latin typeface="Franklin Gothic Book" pitchFamily="34" charset="0"/>
              </a:rPr>
              <a:t>wipe</a:t>
            </a:r>
            <a:r>
              <a:rPr lang="en-US" sz="1400" dirty="0" smtClean="0">
                <a:latin typeface="Franklin Gothic Book" pitchFamily="34" charset="0"/>
              </a:rPr>
              <a:t> the lip with the </a:t>
            </a:r>
            <a:r>
              <a:rPr lang="en-US" sz="1400" dirty="0" err="1" smtClean="0">
                <a:latin typeface="Franklin Gothic Book" pitchFamily="34" charset="0"/>
              </a:rPr>
              <a:t>purificator</a:t>
            </a:r>
            <a:r>
              <a:rPr lang="en-US" sz="1400" dirty="0" smtClean="0">
                <a:latin typeface="Franklin Gothic Book" pitchFamily="34" charset="0"/>
              </a:rPr>
              <a:t> and </a:t>
            </a:r>
            <a:r>
              <a:rPr lang="en-US" sz="1400" b="1" dirty="0" smtClean="0">
                <a:latin typeface="Franklin Gothic Book" pitchFamily="34" charset="0"/>
              </a:rPr>
              <a:t>turn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Be sure to wipe the inside and outer lip of the cup where the communicant’s lips made contact.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Be careful not to dip the </a:t>
            </a:r>
            <a:r>
              <a:rPr lang="en-US" sz="1400" dirty="0" err="1" smtClean="0">
                <a:latin typeface="Franklin Gothic Book" pitchFamily="34" charset="0"/>
              </a:rPr>
              <a:t>purificator</a:t>
            </a:r>
            <a:r>
              <a:rPr lang="en-US" sz="1400" dirty="0" smtClean="0">
                <a:latin typeface="Franklin Gothic Book" pitchFamily="34" charset="0"/>
              </a:rPr>
              <a:t> in the Precious Blood,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after wiping turn the cup a quarter turn to allow it to air dry.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 </a:t>
            </a:r>
          </a:p>
        </p:txBody>
      </p:sp>
      <p:sp>
        <p:nvSpPr>
          <p:cNvPr id="4" name="Slide Number Placeholder 3"/>
          <p:cNvSpPr>
            <a:spLocks noGrp="1"/>
          </p:cNvSpPr>
          <p:nvPr>
            <p:ph type="sldNum" sz="quarter" idx="10"/>
          </p:nvPr>
        </p:nvSpPr>
        <p:spPr/>
        <p:txBody>
          <a:bodyPr/>
          <a:lstStyle/>
          <a:p>
            <a:fld id="{348F2FE7-9136-4846-9B73-0EE6960CF42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If you are </a:t>
            </a:r>
            <a:r>
              <a:rPr lang="en-US" sz="1400" b="1" dirty="0" smtClean="0">
                <a:latin typeface="Franklin Gothic Book" pitchFamily="34" charset="0"/>
              </a:rPr>
              <a:t>running out </a:t>
            </a:r>
            <a:r>
              <a:rPr lang="en-US" sz="1400" dirty="0" smtClean="0">
                <a:latin typeface="Franklin Gothic Book" pitchFamily="34" charset="0"/>
              </a:rPr>
              <a:t>of hosts,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you can either </a:t>
            </a:r>
            <a:r>
              <a:rPr lang="en-US" sz="1400" b="1" dirty="0" smtClean="0">
                <a:latin typeface="Franklin Gothic Book" pitchFamily="34" charset="0"/>
              </a:rPr>
              <a:t>go to the priest </a:t>
            </a:r>
            <a:r>
              <a:rPr lang="en-US" sz="1400" dirty="0" smtClean="0">
                <a:latin typeface="Franklin Gothic Book" pitchFamily="34" charset="0"/>
              </a:rPr>
              <a:t>or deacon who will refill your ciborium,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or you may </a:t>
            </a:r>
            <a:r>
              <a:rPr lang="en-US" sz="1400" b="1" dirty="0" smtClean="0">
                <a:latin typeface="Franklin Gothic Book" pitchFamily="34" charset="0"/>
              </a:rPr>
              <a:t>break hosts </a:t>
            </a:r>
            <a:r>
              <a:rPr lang="en-US" sz="1400" dirty="0" smtClean="0">
                <a:latin typeface="Franklin Gothic Book" pitchFamily="34" charset="0"/>
              </a:rPr>
              <a:t>if there are only a few people left in line.</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When </a:t>
            </a:r>
            <a:r>
              <a:rPr lang="en-US" sz="1400" b="1" dirty="0" smtClean="0">
                <a:latin typeface="Franklin Gothic Book" pitchFamily="34" charset="0"/>
              </a:rPr>
              <a:t>finished distributing the Precious Body</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you can </a:t>
            </a:r>
            <a:r>
              <a:rPr lang="en-US" sz="1400" b="1" dirty="0" smtClean="0">
                <a:latin typeface="Franklin Gothic Book" pitchFamily="34" charset="0"/>
              </a:rPr>
              <a:t>move to assist others</a:t>
            </a:r>
            <a:r>
              <a:rPr lang="en-US" sz="1400" dirty="0" smtClean="0">
                <a:latin typeface="Franklin Gothic Book" pitchFamily="34" charset="0"/>
              </a:rPr>
              <a:t> who are still distributing,</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or if assistance is not needed, you can </a:t>
            </a:r>
            <a:r>
              <a:rPr lang="en-US" sz="1400" b="1" dirty="0" smtClean="0">
                <a:latin typeface="Franklin Gothic Book" pitchFamily="34" charset="0"/>
              </a:rPr>
              <a:t>return your ciborium </a:t>
            </a:r>
            <a:r>
              <a:rPr lang="en-US" sz="1400" dirty="0" smtClean="0">
                <a:latin typeface="Franklin Gothic Book" pitchFamily="34" charset="0"/>
              </a:rPr>
              <a:t>to the altar.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When you are </a:t>
            </a:r>
            <a:r>
              <a:rPr lang="en-US" sz="1400" b="1" dirty="0" smtClean="0">
                <a:latin typeface="Franklin Gothic Book" pitchFamily="34" charset="0"/>
              </a:rPr>
              <a:t>finished distributing the cup</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you may </a:t>
            </a:r>
            <a:r>
              <a:rPr lang="en-US" sz="1400" b="1" dirty="0" smtClean="0">
                <a:latin typeface="Franklin Gothic Book" pitchFamily="34" charset="0"/>
              </a:rPr>
              <a:t>consume any leftover Precious Blood </a:t>
            </a:r>
            <a:r>
              <a:rPr lang="en-US" sz="1400" dirty="0" smtClean="0">
                <a:latin typeface="Franklin Gothic Book" pitchFamily="34" charset="0"/>
              </a:rPr>
              <a:t>while still in place and facing the altar (this is an indult granted by the Bishop of Scranton), and </a:t>
            </a:r>
            <a:r>
              <a:rPr lang="en-US" sz="1400" b="1" dirty="0" smtClean="0">
                <a:latin typeface="Franklin Gothic Book" pitchFamily="34" charset="0"/>
              </a:rPr>
              <a:t>return the cup </a:t>
            </a:r>
            <a:r>
              <a:rPr lang="en-US" sz="1400" dirty="0" smtClean="0">
                <a:latin typeface="Franklin Gothic Book" pitchFamily="34" charset="0"/>
              </a:rPr>
              <a:t>to the appropriate location.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r>
              <a:rPr lang="en-US" sz="1400" u="sng" dirty="0" smtClean="0">
                <a:latin typeface="Franklin Gothic Book" pitchFamily="34" charset="0"/>
              </a:rPr>
              <a:t>Any remaining Precious Blood should NEVER be poured down a </a:t>
            </a:r>
            <a:r>
              <a:rPr lang="en-US" sz="1400" u="sng" dirty="0" err="1" smtClean="0">
                <a:latin typeface="Franklin Gothic Book" pitchFamily="34" charset="0"/>
              </a:rPr>
              <a:t>sacrarium</a:t>
            </a:r>
            <a:r>
              <a:rPr lang="en-US" sz="1400" u="sng"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u="sng"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If you </a:t>
            </a:r>
            <a:r>
              <a:rPr lang="en-US" sz="1400" b="1" dirty="0" smtClean="0">
                <a:latin typeface="Franklin Gothic Book" pitchFamily="34" charset="0"/>
              </a:rPr>
              <a:t>run out of Precious Blood </a:t>
            </a:r>
            <a:r>
              <a:rPr lang="en-US" sz="1400" dirty="0" smtClean="0">
                <a:latin typeface="Franklin Gothic Book" pitchFamily="34" charset="0"/>
              </a:rPr>
              <a:t>during the Communion procession, simply </a:t>
            </a:r>
            <a:r>
              <a:rPr lang="en-US" sz="1400" b="1" dirty="0" smtClean="0">
                <a:latin typeface="Franklin Gothic Book" pitchFamily="34" charset="0"/>
              </a:rPr>
              <a:t>return your chalice </a:t>
            </a:r>
            <a:r>
              <a:rPr lang="en-US" sz="1400" dirty="0" smtClean="0">
                <a:latin typeface="Franklin Gothic Book" pitchFamily="34" charset="0"/>
              </a:rPr>
              <a:t>to the appropriate location.  </a:t>
            </a:r>
          </a:p>
          <a:p>
            <a:endParaRPr lang="en-US" sz="1400" dirty="0" smtClean="0">
              <a:latin typeface="Franklin Gothic Book" pitchFamily="34" charset="0"/>
            </a:endParaRPr>
          </a:p>
          <a:p>
            <a:r>
              <a:rPr lang="en-US" sz="1400" dirty="0" smtClean="0">
                <a:latin typeface="Franklin Gothic Book" pitchFamily="34" charset="0"/>
              </a:rPr>
              <a:t>Please consult your pastor or liturgical ministry coordinator for parish adaptations to these guidelines.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86213" cy="4183380"/>
          </a:xfrm>
        </p:spPr>
        <p:txBody>
          <a:bodyPr>
            <a:normAutofit/>
          </a:bodyPr>
          <a:lstStyle/>
          <a:p>
            <a:r>
              <a:rPr lang="en-US" sz="1400" dirty="0" smtClean="0">
                <a:latin typeface="Franklin Gothic Book" pitchFamily="34" charset="0"/>
              </a:rPr>
              <a:t>After Mass, the </a:t>
            </a:r>
            <a:r>
              <a:rPr lang="en-US" sz="1400" b="1" dirty="0" smtClean="0">
                <a:latin typeface="Franklin Gothic Book" pitchFamily="34" charset="0"/>
              </a:rPr>
              <a:t>purification and washing of vessels </a:t>
            </a:r>
            <a:r>
              <a:rPr lang="en-US" sz="1400" dirty="0" smtClean="0">
                <a:latin typeface="Franklin Gothic Book" pitchFamily="34" charset="0"/>
              </a:rPr>
              <a:t>takes place</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by the ordinary ministers of Communion,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it should be done at the altar during Mass or a side table after Mass.   This involves wiping the Eucharist particles into the chalice, pouring water into the chalice, consuming the water containing the particles, and drying the chalice out with the </a:t>
            </a:r>
            <a:r>
              <a:rPr lang="en-US" sz="1400" dirty="0" err="1" smtClean="0">
                <a:latin typeface="Franklin Gothic Book" pitchFamily="34" charset="0"/>
              </a:rPr>
              <a:t>purificator</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Extraordinary Ministers of Communion may assist with the </a:t>
            </a:r>
            <a:r>
              <a:rPr lang="en-US" sz="1400" b="1" dirty="0" smtClean="0">
                <a:latin typeface="Franklin Gothic Book" pitchFamily="34" charset="0"/>
              </a:rPr>
              <a:t>washing of the vessels</a:t>
            </a:r>
            <a:r>
              <a:rPr lang="en-US" sz="1400" dirty="0" smtClean="0">
                <a:latin typeface="Franklin Gothic Book" pitchFamily="34" charset="0"/>
              </a:rPr>
              <a:t> in the sacristy after Mass.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When washing them, take care in handling the vessels,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be careful of any jewelry that you are wearing to prevent scratching,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carry the vessel reverently because of its sacred use.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Place any used </a:t>
            </a:r>
            <a:r>
              <a:rPr lang="en-US" sz="1400" dirty="0" err="1" smtClean="0">
                <a:latin typeface="Franklin Gothic Book" pitchFamily="34" charset="0"/>
              </a:rPr>
              <a:t>purificators</a:t>
            </a:r>
            <a:r>
              <a:rPr lang="en-US" sz="1400" dirty="0" smtClean="0">
                <a:latin typeface="Franklin Gothic Book" pitchFamily="34" charset="0"/>
              </a:rPr>
              <a:t> or corporals in separate containers or bags designated as “</a:t>
            </a:r>
            <a:r>
              <a:rPr lang="en-US" sz="1400" b="1" dirty="0" smtClean="0">
                <a:latin typeface="Franklin Gothic Book" pitchFamily="34" charset="0"/>
              </a:rPr>
              <a:t>sacred wash.</a:t>
            </a:r>
            <a:r>
              <a:rPr lang="en-US" sz="1400" dirty="0" smtClean="0">
                <a:latin typeface="Franklin Gothic Book" pitchFamily="34" charset="0"/>
              </a:rPr>
              <a:t>”  Inquire where your parish keeps this.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The guiding principle in all of these actions:  </a:t>
            </a:r>
            <a:r>
              <a:rPr lang="en-US" sz="1400" b="1" dirty="0" smtClean="0">
                <a:latin typeface="Franklin Gothic Book" pitchFamily="34" charset="0"/>
              </a:rPr>
              <a:t>reverence for the Lord’s Body and Blood</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latin typeface="Franklin Gothic Book" pitchFamily="34" charset="0"/>
              </a:rPr>
              <a:t>Potential accidents or problems</a:t>
            </a:r>
            <a:r>
              <a:rPr lang="en-US" sz="1400" dirty="0" smtClean="0">
                <a:latin typeface="Franklin Gothic Book" pitchFamily="34" charset="0"/>
              </a:rPr>
              <a:t> that you might encounter in this ministry: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First, if a consecrated </a:t>
            </a:r>
            <a:r>
              <a:rPr lang="en-US" sz="1400" b="1" dirty="0" smtClean="0">
                <a:latin typeface="Franklin Gothic Book" pitchFamily="34" charset="0"/>
              </a:rPr>
              <a:t>host is dropped</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you can either </a:t>
            </a:r>
            <a:r>
              <a:rPr lang="en-US" sz="1400" b="1" dirty="0" smtClean="0">
                <a:latin typeface="Franklin Gothic Book" pitchFamily="34" charset="0"/>
              </a:rPr>
              <a:t>pick it up reverently and consume </a:t>
            </a:r>
            <a:r>
              <a:rPr lang="en-US" sz="1400" dirty="0" smtClean="0">
                <a:latin typeface="Franklin Gothic Book" pitchFamily="34" charset="0"/>
              </a:rPr>
              <a:t>it right away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or you can </a:t>
            </a:r>
            <a:r>
              <a:rPr lang="en-US" sz="1400" b="1" dirty="0" smtClean="0">
                <a:latin typeface="Franklin Gothic Book" pitchFamily="34" charset="0"/>
              </a:rPr>
              <a:t>hold it under the ciborium and return it </a:t>
            </a:r>
            <a:r>
              <a:rPr lang="en-US" sz="1400" dirty="0" smtClean="0">
                <a:latin typeface="Franklin Gothic Book" pitchFamily="34" charset="0"/>
              </a:rPr>
              <a:t>to the altar and tell the priest.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The dropped host should </a:t>
            </a:r>
            <a:r>
              <a:rPr lang="en-US" sz="1400" b="1" dirty="0" smtClean="0">
                <a:latin typeface="Franklin Gothic Book" pitchFamily="34" charset="0"/>
              </a:rPr>
              <a:t>never be placed back </a:t>
            </a:r>
            <a:r>
              <a:rPr lang="en-US" sz="1400" dirty="0" smtClean="0">
                <a:latin typeface="Franklin Gothic Book" pitchFamily="34" charset="0"/>
              </a:rPr>
              <a:t>in the ciborium.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If the host </a:t>
            </a:r>
            <a:r>
              <a:rPr lang="en-US" sz="1400" b="1" dirty="0" smtClean="0">
                <a:latin typeface="Franklin Gothic Book" pitchFamily="34" charset="0"/>
              </a:rPr>
              <a:t>cannot be properly consumed </a:t>
            </a:r>
            <a:r>
              <a:rPr lang="en-US" sz="1400" dirty="0" smtClean="0">
                <a:latin typeface="Franklin Gothic Book" pitchFamily="34" charset="0"/>
              </a:rPr>
              <a:t>by the communicant, it </a:t>
            </a:r>
            <a:r>
              <a:rPr lang="en-US" sz="1400" b="1" dirty="0" smtClean="0">
                <a:latin typeface="Franklin Gothic Book" pitchFamily="34" charset="0"/>
              </a:rPr>
              <a:t>may be completely dissolved </a:t>
            </a:r>
            <a:r>
              <a:rPr lang="en-US" sz="1400" dirty="0" smtClean="0">
                <a:latin typeface="Franklin Gothic Book" pitchFamily="34" charset="0"/>
              </a:rPr>
              <a:t>in water and poured down a </a:t>
            </a:r>
            <a:r>
              <a:rPr lang="en-US" sz="1400" dirty="0" err="1" smtClean="0">
                <a:latin typeface="Franklin Gothic Book" pitchFamily="34" charset="0"/>
              </a:rPr>
              <a:t>sacrarium</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If the </a:t>
            </a:r>
            <a:r>
              <a:rPr lang="en-US" sz="1400" b="1" dirty="0" smtClean="0">
                <a:latin typeface="Franklin Gothic Book" pitchFamily="34" charset="0"/>
              </a:rPr>
              <a:t>Precious Blood spills</a:t>
            </a:r>
            <a:r>
              <a:rPr lang="en-US" sz="1400" dirty="0" smtClean="0">
                <a:latin typeface="Franklin Gothic Book" pitchFamily="34" charset="0"/>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r>
              <a:rPr lang="en-US" sz="1400" b="1" dirty="0" smtClean="0">
                <a:latin typeface="Franklin Gothic Book" pitchFamily="34" charset="0"/>
              </a:rPr>
              <a:t>DO NOT PANIC</a:t>
            </a:r>
            <a:r>
              <a:rPr lang="en-US" sz="1400" dirty="0" smtClean="0">
                <a:latin typeface="Franklin Gothic Book" pitchFamily="34" charset="0"/>
              </a:rPr>
              <a:t>:  stop what your are doing and do not embarrass the communicant.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Calmly place the </a:t>
            </a:r>
            <a:r>
              <a:rPr lang="en-US" sz="1400" b="1" dirty="0" err="1" smtClean="0">
                <a:latin typeface="Franklin Gothic Book" pitchFamily="34" charset="0"/>
              </a:rPr>
              <a:t>purificator</a:t>
            </a:r>
            <a:r>
              <a:rPr lang="en-US" sz="1400" b="1" dirty="0" smtClean="0">
                <a:latin typeface="Franklin Gothic Book" pitchFamily="34" charset="0"/>
              </a:rPr>
              <a:t> over the spill </a:t>
            </a:r>
            <a:r>
              <a:rPr lang="en-US" sz="1400" dirty="0" smtClean="0">
                <a:latin typeface="Franklin Gothic Book" pitchFamily="34" charset="0"/>
              </a:rPr>
              <a:t>and position yourself over it so that no one steps on that area.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r>
              <a:rPr lang="en-US" sz="1400" b="1" dirty="0" smtClean="0">
                <a:latin typeface="Franklin Gothic Book" pitchFamily="34" charset="0"/>
              </a:rPr>
              <a:t>Absorb the Precious Blood </a:t>
            </a:r>
            <a:r>
              <a:rPr lang="en-US" sz="1400" dirty="0" smtClean="0">
                <a:latin typeface="Franklin Gothic Book" pitchFamily="34" charset="0"/>
              </a:rPr>
              <a:t>with the </a:t>
            </a:r>
            <a:r>
              <a:rPr lang="en-US" sz="1400" dirty="0" err="1" smtClean="0">
                <a:latin typeface="Franklin Gothic Book" pitchFamily="34" charset="0"/>
              </a:rPr>
              <a:t>purificator</a:t>
            </a:r>
            <a:r>
              <a:rPr lang="en-US" sz="1400" dirty="0" smtClean="0">
                <a:latin typeface="Franklin Gothic Book" pitchFamily="34" charset="0"/>
              </a:rPr>
              <a:t> and </a:t>
            </a:r>
            <a:r>
              <a:rPr lang="en-US" sz="1400" b="1" dirty="0" smtClean="0">
                <a:latin typeface="Franklin Gothic Book" pitchFamily="34" charset="0"/>
              </a:rPr>
              <a:t>rinse with water in the </a:t>
            </a:r>
            <a:r>
              <a:rPr lang="en-US" sz="1400" b="1" dirty="0" err="1" smtClean="0">
                <a:latin typeface="Franklin Gothic Book" pitchFamily="34" charset="0"/>
              </a:rPr>
              <a:t>sacrarium</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If the church does not have a </a:t>
            </a:r>
            <a:r>
              <a:rPr lang="en-US" sz="1400" dirty="0" err="1" smtClean="0">
                <a:latin typeface="Franklin Gothic Book" pitchFamily="34" charset="0"/>
              </a:rPr>
              <a:t>sacrarium</a:t>
            </a:r>
            <a:r>
              <a:rPr lang="en-US" sz="1400" dirty="0" smtClean="0">
                <a:latin typeface="Franklin Gothic Book" pitchFamily="34" charset="0"/>
              </a:rPr>
              <a:t>, you may rinse the </a:t>
            </a:r>
            <a:r>
              <a:rPr lang="en-US" sz="1400" dirty="0" err="1" smtClean="0">
                <a:latin typeface="Franklin Gothic Book" pitchFamily="34" charset="0"/>
              </a:rPr>
              <a:t>purifcator</a:t>
            </a:r>
            <a:r>
              <a:rPr lang="en-US" sz="1400" dirty="0" smtClean="0">
                <a:latin typeface="Franklin Gothic Book" pitchFamily="34" charset="0"/>
              </a:rPr>
              <a:t> in another vessel and that water can be poured into the ground in a secluded spot.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p:txBody>
      </p:sp>
      <p:sp>
        <p:nvSpPr>
          <p:cNvPr id="4" name="Slide Number Placeholder 3"/>
          <p:cNvSpPr>
            <a:spLocks noGrp="1"/>
          </p:cNvSpPr>
          <p:nvPr>
            <p:ph type="sldNum" sz="quarter" idx="10"/>
          </p:nvPr>
        </p:nvSpPr>
        <p:spPr/>
        <p:txBody>
          <a:bodyPr/>
          <a:lstStyle/>
          <a:p>
            <a:fld id="{348F2FE7-9136-4846-9B73-0EE6960CF42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400" dirty="0" smtClean="0">
                <a:latin typeface="Franklin Gothic Book" pitchFamily="34" charset="0"/>
              </a:rPr>
              <a:t>One rare </a:t>
            </a:r>
            <a:r>
              <a:rPr lang="en-US" sz="1400" dirty="0" err="1" smtClean="0">
                <a:latin typeface="Franklin Gothic Book" pitchFamily="34" charset="0"/>
              </a:rPr>
              <a:t>occcurence</a:t>
            </a:r>
            <a:r>
              <a:rPr lang="en-US" sz="1400" dirty="0" smtClean="0">
                <a:latin typeface="Franklin Gothic Book" pitchFamily="34" charset="0"/>
              </a:rPr>
              <a:t> you may encounter as you serve at Mass is when the communicant </a:t>
            </a:r>
            <a:r>
              <a:rPr lang="en-US" sz="1400" b="1" dirty="0" smtClean="0">
                <a:latin typeface="Franklin Gothic Book" pitchFamily="34" charset="0"/>
              </a:rPr>
              <a:t>doesn’t consume the host</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If you are placing the host in the hand, be conscious that the communicant consumes the host as they step to the side.</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If the communicant begins to walk away carrying the host, say in a subdued voice, “Please consume the host now.”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According to the recent Church document, </a:t>
            </a:r>
            <a:r>
              <a:rPr lang="en-US" sz="1400" i="1" dirty="0" smtClean="0">
                <a:latin typeface="Franklin Gothic Book" pitchFamily="34" charset="0"/>
              </a:rPr>
              <a:t>Instruction on the Eucharist (</a:t>
            </a:r>
            <a:r>
              <a:rPr lang="en-US" sz="1400" i="1" dirty="0" err="1" smtClean="0">
                <a:latin typeface="Franklin Gothic Book" pitchFamily="34" charset="0"/>
              </a:rPr>
              <a:t>Redemptionis</a:t>
            </a:r>
            <a:r>
              <a:rPr lang="en-US" sz="1400" i="1" dirty="0" smtClean="0">
                <a:latin typeface="Franklin Gothic Book" pitchFamily="34" charset="0"/>
              </a:rPr>
              <a:t> </a:t>
            </a:r>
            <a:r>
              <a:rPr lang="en-US" sz="1400" i="1" dirty="0" err="1" smtClean="0">
                <a:latin typeface="Franklin Gothic Book" pitchFamily="34" charset="0"/>
              </a:rPr>
              <a:t>Sacramentum</a:t>
            </a:r>
            <a:r>
              <a:rPr lang="en-US" sz="1400" dirty="0" smtClean="0">
                <a:latin typeface="Franklin Gothic Book" pitchFamily="34" charset="0"/>
              </a:rPr>
              <a:t>), as an Extraordinary Minister of Communion at Mass, you are </a:t>
            </a:r>
            <a:r>
              <a:rPr lang="en-US" sz="1400" b="1" dirty="0" smtClean="0">
                <a:latin typeface="Franklin Gothic Book" pitchFamily="34" charset="0"/>
              </a:rPr>
              <a:t>not to refuse communion </a:t>
            </a:r>
            <a:r>
              <a:rPr lang="en-US" sz="1400" dirty="0" smtClean="0">
                <a:latin typeface="Franklin Gothic Book" pitchFamily="34" charset="0"/>
              </a:rPr>
              <a:t>to anyone.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There are guidelines for receiving communion, but it is not up the Extraordinary Minister of Communion to make that decision on the spot.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If you do have concerns about someone, please speak to the pastor after Mass.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b="1" dirty="0" err="1" smtClean="0">
                <a:latin typeface="Franklin Gothic Book" pitchFamily="34" charset="0"/>
              </a:rPr>
              <a:t>Intinction</a:t>
            </a:r>
            <a:r>
              <a:rPr lang="en-US" sz="1400" dirty="0" smtClean="0">
                <a:latin typeface="Franklin Gothic Book" pitchFamily="34" charset="0"/>
              </a:rPr>
              <a:t> is the practice of partly dipping the consecrated host into the Precious Blood before consuming.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This is very rare, but it is an option.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It is important to note, however, that </a:t>
            </a:r>
            <a:r>
              <a:rPr lang="en-US" sz="1400" b="1" dirty="0" smtClean="0">
                <a:latin typeface="Franklin Gothic Book" pitchFamily="34" charset="0"/>
              </a:rPr>
              <a:t>only the priest </a:t>
            </a:r>
            <a:r>
              <a:rPr lang="en-US" sz="1400" dirty="0" smtClean="0">
                <a:latin typeface="Franklin Gothic Book" pitchFamily="34" charset="0"/>
              </a:rPr>
              <a:t>can do it, and the host must be received </a:t>
            </a:r>
            <a:r>
              <a:rPr lang="en-US" sz="1400" b="1" dirty="0" smtClean="0">
                <a:latin typeface="Franklin Gothic Book" pitchFamily="34" charset="0"/>
              </a:rPr>
              <a:t>on the tongue</a:t>
            </a:r>
            <a:r>
              <a:rPr lang="en-US" sz="1400" dirty="0" smtClean="0">
                <a:latin typeface="Franklin Gothic Book" pitchFamily="34" charset="0"/>
              </a:rPr>
              <a:t>.  If a communicant does take the host in the hand and tries to dip the host into the Precious Blood, the cup minister should cover the top of the chalice with the </a:t>
            </a:r>
            <a:r>
              <a:rPr lang="en-US" sz="1400" dirty="0" err="1" smtClean="0">
                <a:latin typeface="Franklin Gothic Book" pitchFamily="34" charset="0"/>
              </a:rPr>
              <a:t>purificator</a:t>
            </a:r>
            <a:r>
              <a:rPr lang="en-US" sz="1400" dirty="0" smtClean="0">
                <a:latin typeface="Franklin Gothic Book" pitchFamily="34" charset="0"/>
              </a:rPr>
              <a:t> and explain that only the priest can offer Communion by </a:t>
            </a:r>
            <a:r>
              <a:rPr lang="en-US" sz="1400" dirty="0" err="1" smtClean="0">
                <a:latin typeface="Franklin Gothic Book" pitchFamily="34" charset="0"/>
              </a:rPr>
              <a:t>intinction</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In your parish, you may have a handful of parishioners who suffer from </a:t>
            </a:r>
            <a:r>
              <a:rPr lang="en-US" sz="1400" b="1" dirty="0" smtClean="0">
                <a:latin typeface="Franklin Gothic Book" pitchFamily="34" charset="0"/>
              </a:rPr>
              <a:t>Celiac </a:t>
            </a:r>
            <a:r>
              <a:rPr lang="en-US" sz="1400" b="1" dirty="0" err="1" smtClean="0">
                <a:latin typeface="Franklin Gothic Book" pitchFamily="34" charset="0"/>
              </a:rPr>
              <a:t>Sprue</a:t>
            </a:r>
            <a:r>
              <a:rPr lang="en-US" sz="1400" b="1" dirty="0" smtClean="0">
                <a:latin typeface="Franklin Gothic Book" pitchFamily="34" charset="0"/>
              </a:rPr>
              <a:t> disease</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r>
              <a:rPr lang="en-US" sz="1400" b="1" dirty="0" smtClean="0">
                <a:latin typeface="Franklin Gothic Book" pitchFamily="34" charset="0"/>
              </a:rPr>
              <a:t>Gluten</a:t>
            </a:r>
            <a:r>
              <a:rPr lang="en-US" sz="1400" dirty="0" smtClean="0">
                <a:latin typeface="Franklin Gothic Book" pitchFamily="34" charset="0"/>
              </a:rPr>
              <a:t> is a protein composite found in wheat that gives elasticity to dough,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some individuals suffer intolerance to different amounts of gluten.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Non-gluten hosts are not allowed for Mass, but </a:t>
            </a:r>
            <a:r>
              <a:rPr lang="en-US" sz="1400" b="1" dirty="0" smtClean="0">
                <a:latin typeface="Franklin Gothic Book" pitchFamily="34" charset="0"/>
              </a:rPr>
              <a:t>low-gluten hosts </a:t>
            </a:r>
            <a:r>
              <a:rPr lang="en-US" sz="1400" dirty="0" smtClean="0">
                <a:latin typeface="Franklin Gothic Book" pitchFamily="34" charset="0"/>
              </a:rPr>
              <a:t>are. The hosts are usually consecrated with the other hosts at Mass, but usually kept in a separate </a:t>
            </a:r>
            <a:r>
              <a:rPr lang="en-US" sz="1400" dirty="0" err="1" smtClean="0">
                <a:latin typeface="Franklin Gothic Book" pitchFamily="34" charset="0"/>
              </a:rPr>
              <a:t>pyx</a:t>
            </a:r>
            <a:r>
              <a:rPr lang="en-US" sz="1400" dirty="0" smtClean="0">
                <a:latin typeface="Franklin Gothic Book" pitchFamily="34" charset="0"/>
              </a:rPr>
              <a:t> on the altar and given specifically to those persons with this disease.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Anyone who still cannot receive even a low-gluten host, can still receive the Precious Blood at Mass. </a:t>
            </a:r>
          </a:p>
          <a:p>
            <a:endParaRPr lang="en-US" sz="1400" dirty="0" smtClean="0">
              <a:latin typeface="Franklin Gothic Book" pitchFamily="34" charset="0"/>
            </a:endParaRPr>
          </a:p>
          <a:p>
            <a:r>
              <a:rPr lang="en-US" sz="1400" dirty="0" smtClean="0">
                <a:latin typeface="Franklin Gothic Book" pitchFamily="34" charset="0"/>
              </a:rPr>
              <a:t>Please keep in mind that most of these situations are not common, in fact, some of them are extremely rare and they shouldn’t make you apprehensive about serving as an Extraordinary Minister of Communion.  These situations are covered here so that you have an idea of how to respond appropriately.   </a:t>
            </a:r>
          </a:p>
          <a:p>
            <a:endParaRPr lang="en-US" sz="1400" dirty="0" smtClean="0">
              <a:latin typeface="Franklin Gothic Book" pitchFamily="34" charset="0"/>
            </a:endParaRPr>
          </a:p>
          <a:p>
            <a:r>
              <a:rPr lang="en-US" sz="1400" dirty="0" smtClean="0">
                <a:latin typeface="Franklin Gothic Book" pitchFamily="34" charset="0"/>
              </a:rPr>
              <a:t>Are there any questions?  </a:t>
            </a:r>
          </a:p>
          <a:p>
            <a:endParaRPr lang="en-US" sz="1400" dirty="0" smtClean="0">
              <a:latin typeface="Franklin Gothic Book" pitchFamily="34" charset="0"/>
            </a:endParaRPr>
          </a:p>
          <a:p>
            <a:r>
              <a:rPr lang="en-US" sz="1400" i="1" dirty="0" smtClean="0">
                <a:solidFill>
                  <a:schemeClr val="bg2">
                    <a:lumMod val="50000"/>
                  </a:schemeClr>
                </a:solidFill>
                <a:latin typeface="Franklin Gothic Book" pitchFamily="34" charset="0"/>
                <a:sym typeface="Wingdings"/>
              </a:rPr>
              <a:t>After questions, continue on…</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Next we will look at serving as an Extraordinary Minister of Communion to the Sick and Homebound.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You’ll recall that during our first session,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we learned about </a:t>
            </a:r>
            <a:r>
              <a:rPr lang="en-US" sz="1400" b="1" dirty="0" smtClean="0">
                <a:latin typeface="Franklin Gothic Book" pitchFamily="34" charset="0"/>
              </a:rPr>
              <a:t>St.</a:t>
            </a:r>
            <a:r>
              <a:rPr lang="en-US" sz="1400" dirty="0" smtClean="0">
                <a:latin typeface="Franklin Gothic Book" pitchFamily="34" charset="0"/>
              </a:rPr>
              <a:t> </a:t>
            </a:r>
            <a:r>
              <a:rPr lang="en-US" sz="1400" b="1" dirty="0" smtClean="0">
                <a:latin typeface="Franklin Gothic Book" pitchFamily="34" charset="0"/>
              </a:rPr>
              <a:t>Justin Martyr’s account </a:t>
            </a:r>
            <a:r>
              <a:rPr lang="en-US" sz="1400" dirty="0" smtClean="0">
                <a:latin typeface="Franklin Gothic Book" pitchFamily="34" charset="0"/>
              </a:rPr>
              <a:t>of Eucharist in the early Church involved members of the community taking the Eucharist to those who were absent.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This ministry continues today in the Extraordinary Minister of Communion as you </a:t>
            </a:r>
            <a:r>
              <a:rPr lang="en-US" sz="1400" b="1" dirty="0" smtClean="0">
                <a:latin typeface="Franklin Gothic Book" pitchFamily="34" charset="0"/>
              </a:rPr>
              <a:t>assist the priest and deacon </a:t>
            </a:r>
            <a:r>
              <a:rPr lang="en-US" sz="1400" dirty="0" smtClean="0">
                <a:latin typeface="Franklin Gothic Book" pitchFamily="34" charset="0"/>
              </a:rPr>
              <a:t>in reaching out to the sick. </a:t>
            </a:r>
            <a:r>
              <a:rPr lang="en-US" sz="1400" dirty="0" smtClean="0">
                <a:solidFill>
                  <a:srgbClr val="FF0000"/>
                </a:solidFill>
                <a:latin typeface="Franklin Gothic Book" pitchFamily="34" charset="0"/>
                <a:sym typeface="Wingdings"/>
              </a:rPr>
              <a:t>()</a:t>
            </a: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rPr>
              <a:t> By doing so, you are also </a:t>
            </a:r>
            <a:r>
              <a:rPr lang="en-US" sz="1400" b="1" dirty="0" smtClean="0">
                <a:latin typeface="Franklin Gothic Book" pitchFamily="34" charset="0"/>
              </a:rPr>
              <a:t>an extension of the community’s care </a:t>
            </a:r>
            <a:r>
              <a:rPr lang="en-US" sz="1400" dirty="0" smtClean="0">
                <a:latin typeface="Franklin Gothic Book" pitchFamily="34" charset="0"/>
              </a:rPr>
              <a:t>and love to the sick and homebound,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also their </a:t>
            </a:r>
            <a:r>
              <a:rPr lang="en-US" sz="1400" b="1" dirty="0" smtClean="0">
                <a:latin typeface="Franklin Gothic Book" pitchFamily="34" charset="0"/>
              </a:rPr>
              <a:t>connection to the parish’s Sunday worship</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Through this ministry, you are also called </a:t>
            </a:r>
            <a:r>
              <a:rPr lang="en-US" sz="1400" b="1" dirty="0" smtClean="0">
                <a:latin typeface="Franklin Gothic Book" pitchFamily="34" charset="0"/>
              </a:rPr>
              <a:t>to enrich their lives </a:t>
            </a:r>
            <a:r>
              <a:rPr lang="en-US" sz="1400" dirty="0" smtClean="0">
                <a:latin typeface="Franklin Gothic Book" pitchFamily="34" charset="0"/>
              </a:rPr>
              <a:t>with news of the community,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insights from the homily,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greetings from other parishioners.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There are </a:t>
            </a:r>
            <a:r>
              <a:rPr lang="en-US" sz="1400" b="1" dirty="0" smtClean="0">
                <a:latin typeface="Franklin Gothic Book" pitchFamily="34" charset="0"/>
              </a:rPr>
              <a:t>various forms </a:t>
            </a:r>
            <a:r>
              <a:rPr lang="en-US" sz="1400" dirty="0" smtClean="0">
                <a:latin typeface="Franklin Gothic Book" pitchFamily="34" charset="0"/>
              </a:rPr>
              <a:t>of celebrating Communion of the Sick.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The first one is </a:t>
            </a:r>
            <a:r>
              <a:rPr lang="en-US" sz="1400" b="1" dirty="0" smtClean="0">
                <a:latin typeface="Franklin Gothic Book" pitchFamily="34" charset="0"/>
              </a:rPr>
              <a:t>Communion in Ordinary Circumstances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This is the longer form of the rite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that should used when visiting someone in their homes and when time allows for an extended visit.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The other form of the rite is </a:t>
            </a:r>
            <a:r>
              <a:rPr lang="en-US" sz="1400" b="1" dirty="0" smtClean="0">
                <a:latin typeface="Franklin Gothic Book" pitchFamily="34" charset="0"/>
              </a:rPr>
              <a:t>Communion in a Hospital or Institution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This is a shorter form used when you need to visit many rooms in a hospital or nursing home.</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This may also be used when the comfort of the communicant calls for the shorter rite.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Another rite is </a:t>
            </a:r>
            <a:r>
              <a:rPr lang="en-US" sz="1400" b="1" dirty="0" smtClean="0">
                <a:latin typeface="Franklin Gothic Book" pitchFamily="34" charset="0"/>
              </a:rPr>
              <a:t>Viaticum outside of Mass </a:t>
            </a:r>
            <a:r>
              <a:rPr lang="en-US" sz="1400" dirty="0" smtClean="0">
                <a:latin typeface="Franklin Gothic Book" pitchFamily="34" charset="0"/>
              </a:rPr>
              <a:t>that is used for those who are dying.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sym typeface="Wingdings"/>
              </a:rPr>
              <a:t>We will start with your preparations at home.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The first is your </a:t>
            </a:r>
            <a:r>
              <a:rPr lang="en-US" sz="1400" b="1" dirty="0" smtClean="0">
                <a:latin typeface="Franklin Gothic Book" pitchFamily="34" charset="0"/>
                <a:sym typeface="Wingdings"/>
              </a:rPr>
              <a:t>attire </a:t>
            </a:r>
            <a:r>
              <a:rPr lang="en-US" sz="1400" dirty="0" smtClean="0">
                <a:latin typeface="Franklin Gothic Book" pitchFamily="34" charset="0"/>
                <a:sym typeface="Wingdings"/>
              </a:rPr>
              <a:t>and what you will wear for your ministry. </a:t>
            </a:r>
            <a:r>
              <a:rPr lang="en-US" sz="1400" dirty="0" smtClean="0">
                <a:solidFill>
                  <a:srgbClr val="FF0000"/>
                </a:solidFill>
                <a:latin typeface="Franklin Gothic Book" pitchFamily="34" charset="0"/>
                <a:sym typeface="Wingdings"/>
              </a:rPr>
              <a:t>()</a:t>
            </a: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sym typeface="Wingdings"/>
              </a:rPr>
              <a:t>The </a:t>
            </a:r>
            <a:r>
              <a:rPr lang="en-US" sz="1400" i="1" dirty="0" smtClean="0">
                <a:latin typeface="Franklin Gothic Book" pitchFamily="34" charset="0"/>
                <a:sym typeface="Wingdings"/>
              </a:rPr>
              <a:t>Catechism of the Catholic Church</a:t>
            </a:r>
            <a:r>
              <a:rPr lang="en-US" sz="1400" dirty="0" smtClean="0">
                <a:latin typeface="Franklin Gothic Book" pitchFamily="34" charset="0"/>
                <a:sym typeface="Wingdings"/>
              </a:rPr>
              <a:t> tells us that “Bodily demeanor (gestures, clothing) ought to convey the respect, solemnity and joy of the moment when Christ becomes our guest” (1387b). </a:t>
            </a:r>
            <a:r>
              <a:rPr lang="en-US" sz="1400" dirty="0" smtClean="0">
                <a:solidFill>
                  <a:srgbClr val="FF0000"/>
                </a:solidFill>
                <a:latin typeface="Franklin Gothic Book" pitchFamily="34" charset="0"/>
                <a:sym typeface="Wingdings"/>
              </a:rPr>
              <a:t>()</a:t>
            </a: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sym typeface="Wingdings"/>
              </a:rPr>
              <a:t>In other words, you want to </a:t>
            </a:r>
            <a:r>
              <a:rPr lang="en-US" sz="1400" b="1" dirty="0" smtClean="0">
                <a:latin typeface="Franklin Gothic Book" pitchFamily="34" charset="0"/>
                <a:sym typeface="Wingdings"/>
              </a:rPr>
              <a:t>dress</a:t>
            </a:r>
            <a:r>
              <a:rPr lang="en-US" sz="1400" dirty="0" smtClean="0">
                <a:latin typeface="Franklin Gothic Book" pitchFamily="34" charset="0"/>
                <a:sym typeface="Wingdings"/>
              </a:rPr>
              <a:t> in a way that is dignified </a:t>
            </a:r>
            <a:r>
              <a:rPr lang="en-US" sz="1400" b="1" dirty="0" smtClean="0">
                <a:latin typeface="Franklin Gothic Book" pitchFamily="34" charset="0"/>
                <a:sym typeface="Wingdings"/>
              </a:rPr>
              <a:t>and shows respect</a:t>
            </a:r>
            <a:r>
              <a:rPr lang="en-US" sz="1400" dirty="0" smtClean="0">
                <a:latin typeface="Franklin Gothic Book" pitchFamily="34" charset="0"/>
                <a:sym typeface="Wingdings"/>
              </a:rPr>
              <a:t> for the Blessed Sacrament and your function as an Extraordinary Minister of Communion.  That would include: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pPr marL="349396" indent="-349396">
              <a:buAutoNum type="arabicPeriod"/>
            </a:pPr>
            <a:r>
              <a:rPr lang="en-US" sz="1400" dirty="0" smtClean="0">
                <a:latin typeface="Franklin Gothic Book" pitchFamily="34" charset="0"/>
                <a:sym typeface="Wingdings"/>
              </a:rPr>
              <a:t>Your “Sunday best”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pPr marL="349396" indent="-349396">
              <a:buAutoNum type="arabicPeriod"/>
            </a:pPr>
            <a:r>
              <a:rPr lang="en-US" sz="1400" dirty="0" smtClean="0">
                <a:latin typeface="Franklin Gothic Book" pitchFamily="34" charset="0"/>
                <a:sym typeface="Wingdings"/>
              </a:rPr>
              <a:t>Nothing that calls attention to the minister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pPr marL="349396" indent="-349396">
              <a:buAutoNum type="arabicPeriod"/>
            </a:pPr>
            <a:r>
              <a:rPr lang="en-US" sz="1400" dirty="0" smtClean="0">
                <a:latin typeface="Franklin Gothic Book" pitchFamily="34" charset="0"/>
                <a:sym typeface="Wingdings"/>
              </a:rPr>
              <a:t>No logo shirts or revealing clothing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pPr marL="349396" indent="-349396">
              <a:buAutoNum type="arabicPeriod"/>
            </a:pPr>
            <a:r>
              <a:rPr lang="en-US" sz="1400" dirty="0" smtClean="0">
                <a:latin typeface="Franklin Gothic Book" pitchFamily="34" charset="0"/>
                <a:sym typeface="Wingdings"/>
              </a:rPr>
              <a:t>No extravagant jewelry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pPr marL="349396" indent="-349396">
              <a:buAutoNum type="arabicPeriod"/>
            </a:pPr>
            <a:r>
              <a:rPr lang="en-US" sz="1400" dirty="0" smtClean="0">
                <a:latin typeface="Franklin Gothic Book" pitchFamily="34" charset="0"/>
                <a:sym typeface="Wingdings"/>
              </a:rPr>
              <a:t>No over-the-top manicures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pPr marL="349396" indent="-349396">
              <a:buAutoNum type="arabicPeriod"/>
            </a:pPr>
            <a:r>
              <a:rPr lang="en-US" sz="1400" dirty="0" smtClean="0">
                <a:latin typeface="Franklin Gothic Book" pitchFamily="34" charset="0"/>
                <a:sym typeface="Wingdings"/>
              </a:rPr>
              <a:t>Shoes that allow for quiet and reverent movement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pPr marL="349396" indent="-349396">
              <a:buAutoNum type="arabicPeriod"/>
            </a:pPr>
            <a:r>
              <a:rPr lang="en-US" sz="1400" dirty="0" smtClean="0">
                <a:latin typeface="Franklin Gothic Book" pitchFamily="34" charset="0"/>
                <a:sym typeface="Wingdings"/>
              </a:rPr>
              <a:t>Refraining from wearing strong perfumes or cologne.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42925"/>
            <a:ext cx="4648200" cy="3486150"/>
          </a:xfrm>
        </p:spPr>
      </p:sp>
      <p:sp>
        <p:nvSpPr>
          <p:cNvPr id="3" name="Notes Placeholder 2"/>
          <p:cNvSpPr>
            <a:spLocks noGrp="1"/>
          </p:cNvSpPr>
          <p:nvPr>
            <p:ph type="body" idx="1"/>
          </p:nvPr>
        </p:nvSpPr>
        <p:spPr>
          <a:xfrm>
            <a:off x="701040" y="4183380"/>
            <a:ext cx="5608320" cy="4648200"/>
          </a:xfrm>
        </p:spPr>
        <p:txBody>
          <a:bodyPr>
            <a:noAutofit/>
          </a:bodyPr>
          <a:lstStyle/>
          <a:p>
            <a:r>
              <a:rPr lang="en-US" sz="1400" dirty="0" smtClean="0">
                <a:latin typeface="Franklin Gothic Book" pitchFamily="34" charset="0"/>
              </a:rPr>
              <a:t>For ministry in private homes, there are several things you need to do to </a:t>
            </a:r>
            <a:r>
              <a:rPr lang="en-US" sz="1400" b="1" dirty="0" smtClean="0">
                <a:latin typeface="Franklin Gothic Book" pitchFamily="34" charset="0"/>
              </a:rPr>
              <a:t>prepare</a:t>
            </a:r>
            <a:r>
              <a:rPr lang="en-US" sz="1400" dirty="0" smtClean="0">
                <a:latin typeface="Franklin Gothic Book" pitchFamily="34" charset="0"/>
              </a:rPr>
              <a:t> for your visit.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First, you want to </a:t>
            </a:r>
            <a:r>
              <a:rPr lang="en-US" sz="1400" b="1" dirty="0" smtClean="0">
                <a:latin typeface="Franklin Gothic Book" pitchFamily="34" charset="0"/>
              </a:rPr>
              <a:t>call the person </a:t>
            </a:r>
            <a:r>
              <a:rPr lang="en-US" sz="1400" dirty="0" smtClean="0">
                <a:latin typeface="Franklin Gothic Book" pitchFamily="34" charset="0"/>
              </a:rPr>
              <a:t>a day or two beforehand.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Ask how they are feeling.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If they are well enough for a visit, ask if they can prepare a table with a cloth, candle and crucifix.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Ask them how many will be receiving, because they may have caretakers or family members in the house with them.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If you are visiting this person for the first time, you should ask them if there are any special arrangements such as letting yourself in,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if they have difficulty swallowing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or any other health problems that you should be aware of.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When preparing for your actual visit, have a </a:t>
            </a:r>
            <a:r>
              <a:rPr lang="en-US" sz="1400" b="1" dirty="0" smtClean="0">
                <a:latin typeface="Franklin Gothic Book" pitchFamily="34" charset="0"/>
              </a:rPr>
              <a:t>copy of the ritual </a:t>
            </a:r>
            <a:r>
              <a:rPr lang="en-US" sz="1400" dirty="0" smtClean="0">
                <a:latin typeface="Franklin Gothic Book" pitchFamily="34" charset="0"/>
              </a:rPr>
              <a:t>book or the text of the rite to be used.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You may want to bring your own cloth, crucifix and candle just in case.</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You can even bring holy water and a participation aid if desired.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Be sure to bring the latest copy of the </a:t>
            </a:r>
            <a:r>
              <a:rPr lang="en-US" sz="1400" b="1" dirty="0" smtClean="0">
                <a:latin typeface="Franklin Gothic Book" pitchFamily="34" charset="0"/>
              </a:rPr>
              <a:t>parish bulletin </a:t>
            </a:r>
            <a:r>
              <a:rPr lang="en-US" sz="1400" dirty="0" smtClean="0">
                <a:latin typeface="Franklin Gothic Book" pitchFamily="34" charset="0"/>
              </a:rPr>
              <a:t>to offer them this tangible connection to the parish.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Finally, be sure to bring </a:t>
            </a:r>
            <a:r>
              <a:rPr lang="en-US" sz="1400" b="1" dirty="0" smtClean="0">
                <a:latin typeface="Franklin Gothic Book" pitchFamily="34" charset="0"/>
              </a:rPr>
              <a:t>enough hosts </a:t>
            </a:r>
            <a:r>
              <a:rPr lang="en-US" sz="1400" dirty="0" smtClean="0">
                <a:latin typeface="Franklin Gothic Book" pitchFamily="34" charset="0"/>
              </a:rPr>
              <a:t>in the </a:t>
            </a:r>
            <a:r>
              <a:rPr lang="en-US" sz="1400" dirty="0" err="1" smtClean="0">
                <a:latin typeface="Franklin Gothic Book" pitchFamily="34" charset="0"/>
              </a:rPr>
              <a:t>pyx</a:t>
            </a:r>
            <a:r>
              <a:rPr lang="en-US" sz="1400" dirty="0" smtClean="0">
                <a:latin typeface="Franklin Gothic Book" pitchFamily="34" charset="0"/>
              </a:rPr>
              <a:t> for all present to receive.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When visiting the homebound,</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you will need to </a:t>
            </a:r>
            <a:r>
              <a:rPr lang="en-US" sz="1400" b="1" dirty="0" smtClean="0">
                <a:latin typeface="Franklin Gothic Book" pitchFamily="34" charset="0"/>
              </a:rPr>
              <a:t>travel with the Blessed Sacrament</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so it is important that you keep the proper </a:t>
            </a:r>
            <a:r>
              <a:rPr lang="en-US" sz="1400" b="1" dirty="0" smtClean="0">
                <a:latin typeface="Franklin Gothic Book" pitchFamily="34" charset="0"/>
              </a:rPr>
              <a:t>focus and reverence</a:t>
            </a:r>
            <a:r>
              <a:rPr lang="en-US" sz="1400" dirty="0" smtClean="0">
                <a:latin typeface="Franklin Gothic Book" pitchFamily="34" charset="0"/>
              </a:rPr>
              <a:t> the entire time.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The </a:t>
            </a:r>
            <a:r>
              <a:rPr lang="en-US" sz="1400" b="1" dirty="0" err="1" smtClean="0">
                <a:latin typeface="Franklin Gothic Book" pitchFamily="34" charset="0"/>
              </a:rPr>
              <a:t>pyx</a:t>
            </a:r>
            <a:r>
              <a:rPr lang="en-US" sz="1400" dirty="0" smtClean="0">
                <a:latin typeface="Franklin Gothic Book" pitchFamily="34" charset="0"/>
              </a:rPr>
              <a:t> containing the consecrated hosts should be carried on you, preferably using a burse.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r>
              <a:rPr lang="en-US" sz="1400" b="1" dirty="0" smtClean="0">
                <a:latin typeface="Franklin Gothic Book" pitchFamily="34" charset="0"/>
              </a:rPr>
              <a:t>Avoid placing the </a:t>
            </a:r>
            <a:r>
              <a:rPr lang="en-US" sz="1400" b="1" dirty="0" err="1" smtClean="0">
                <a:latin typeface="Franklin Gothic Book" pitchFamily="34" charset="0"/>
              </a:rPr>
              <a:t>pyx</a:t>
            </a:r>
            <a:r>
              <a:rPr lang="en-US" sz="1400" b="1" dirty="0" smtClean="0">
                <a:latin typeface="Franklin Gothic Book" pitchFamily="34" charset="0"/>
              </a:rPr>
              <a:t> </a:t>
            </a:r>
            <a:r>
              <a:rPr lang="en-US" sz="1400" dirty="0" smtClean="0">
                <a:latin typeface="Franklin Gothic Book" pitchFamily="34" charset="0"/>
              </a:rPr>
              <a:t>in a pocket, purse or glove compartment that contains other items, such a car keys, cell phone, a pack of gum, cough drops, tissues etc.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After you have taken the Blessed Sacrament from the tabernacle to take to the sick, </a:t>
            </a:r>
            <a:r>
              <a:rPr lang="en-US" sz="1400" b="1" dirty="0" smtClean="0">
                <a:latin typeface="Franklin Gothic Book" pitchFamily="34" charset="0"/>
              </a:rPr>
              <a:t>go directly to the homebound</a:t>
            </a:r>
            <a:r>
              <a:rPr lang="en-US" sz="1400" dirty="0" smtClean="0">
                <a:latin typeface="Franklin Gothic Book" pitchFamily="34" charset="0"/>
              </a:rPr>
              <a:t> person’s house.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r>
              <a:rPr lang="en-US" sz="1400" b="1" dirty="0" smtClean="0">
                <a:latin typeface="Franklin Gothic Book" pitchFamily="34" charset="0"/>
              </a:rPr>
              <a:t>Do not run errands</a:t>
            </a:r>
            <a:r>
              <a:rPr lang="en-US" sz="1400" dirty="0" smtClean="0">
                <a:latin typeface="Franklin Gothic Book" pitchFamily="34" charset="0"/>
              </a:rPr>
              <a:t>, go shopping, stop for coffee, etc.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You should also </a:t>
            </a:r>
            <a:r>
              <a:rPr lang="en-US" sz="1400" b="1" dirty="0" smtClean="0">
                <a:latin typeface="Franklin Gothic Book" pitchFamily="34" charset="0"/>
              </a:rPr>
              <a:t>refrain from listening</a:t>
            </a:r>
            <a:r>
              <a:rPr lang="en-US" sz="1400" dirty="0" smtClean="0">
                <a:latin typeface="Franklin Gothic Book" pitchFamily="34" charset="0"/>
              </a:rPr>
              <a:t> to the radio or unnecessary conversations, especially on cell phones.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r>
              <a:rPr lang="en-US" sz="1400" b="1" dirty="0" smtClean="0">
                <a:latin typeface="Franklin Gothic Book" pitchFamily="34" charset="0"/>
              </a:rPr>
              <a:t>Once you have arrived at the house</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offer a friendly greeting to the homebound person and caregiver.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Explain to the homebound person what you’ve come to do and pay attention to how he or she is feeling.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Avoid socializing until after he or she has received the sacrament, and politely ask them to turn off the television.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When you are </a:t>
            </a:r>
            <a:r>
              <a:rPr lang="en-US" sz="1400" b="1" dirty="0" smtClean="0">
                <a:latin typeface="Franklin Gothic Book" pitchFamily="34" charset="0"/>
              </a:rPr>
              <a:t>ready to begin the Communion rite</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open and place the </a:t>
            </a:r>
            <a:r>
              <a:rPr lang="en-US" sz="1400" dirty="0" err="1" smtClean="0">
                <a:latin typeface="Franklin Gothic Book" pitchFamily="34" charset="0"/>
              </a:rPr>
              <a:t>pyx</a:t>
            </a:r>
            <a:r>
              <a:rPr lang="en-US" sz="1400" dirty="0" smtClean="0">
                <a:latin typeface="Franklin Gothic Book" pitchFamily="34" charset="0"/>
              </a:rPr>
              <a:t> on the white cloth and light the candle.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Invite everyone in the room to spend some time in prayer before the Blessed Sacrament.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You may even want to invite those present to participate in the prayers and readings.</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Follow the ritual that is prescribed which will be presented on the next slide.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If the sick person has difficulty swallowing, the host may be broken into smaller pieces,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you may want to keep a small glass of water nearby to help them to swallow the host.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696913"/>
            <a:ext cx="4340225" cy="3254375"/>
          </a:xfrm>
        </p:spPr>
      </p:sp>
      <p:sp>
        <p:nvSpPr>
          <p:cNvPr id="3" name="Notes Placeholder 2"/>
          <p:cNvSpPr>
            <a:spLocks noGrp="1"/>
          </p:cNvSpPr>
          <p:nvPr>
            <p:ph type="body" idx="1"/>
          </p:nvPr>
        </p:nvSpPr>
        <p:spPr>
          <a:xfrm>
            <a:off x="701040" y="4105910"/>
            <a:ext cx="5608320" cy="4493260"/>
          </a:xfrm>
        </p:spPr>
        <p:txBody>
          <a:bodyPr>
            <a:normAutofit lnSpcReduction="10000"/>
          </a:bodyPr>
          <a:lstStyle/>
          <a:p>
            <a:r>
              <a:rPr lang="en-US" sz="1400" dirty="0" smtClean="0">
                <a:latin typeface="Franklin Gothic Book" pitchFamily="34" charset="0"/>
              </a:rPr>
              <a:t>Here is the outline of the Rite for Communion in the Home (Ordinary Circumstances): </a:t>
            </a:r>
            <a:r>
              <a:rPr lang="en-US" sz="1400" dirty="0" smtClean="0">
                <a:solidFill>
                  <a:srgbClr val="FF0000"/>
                </a:solidFill>
                <a:latin typeface="Franklin Gothic Book" pitchFamily="34" charset="0"/>
                <a:sym typeface="Wingdings"/>
              </a:rPr>
              <a:t>()</a:t>
            </a:r>
          </a:p>
          <a:p>
            <a:endParaRPr lang="en-US" sz="1400" dirty="0" smtClean="0">
              <a:latin typeface="Franklin Gothic Book" pitchFamily="34" charset="0"/>
            </a:endParaRPr>
          </a:p>
          <a:p>
            <a:pPr marL="0" lvl="1">
              <a:buFont typeface="Wingdings" pitchFamily="2" charset="2"/>
              <a:buChar char="§"/>
            </a:pPr>
            <a:r>
              <a:rPr lang="en-US" sz="1400" dirty="0" smtClean="0">
                <a:latin typeface="Franklin Gothic Book" pitchFamily="34" charset="0"/>
              </a:rPr>
              <a:t>Introductory Rites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407629" lvl="2">
              <a:buFont typeface="Wingdings" pitchFamily="2" charset="2"/>
              <a:buChar char="§"/>
            </a:pPr>
            <a:r>
              <a:rPr lang="en-US" sz="1400" dirty="0" smtClean="0">
                <a:latin typeface="Franklin Gothic Book" pitchFamily="34" charset="0"/>
              </a:rPr>
              <a:t>Greeting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407629" lvl="2">
              <a:buFont typeface="Wingdings" pitchFamily="2" charset="2"/>
              <a:buChar char="§"/>
            </a:pPr>
            <a:r>
              <a:rPr lang="en-US" sz="1400" dirty="0" smtClean="0">
                <a:latin typeface="Franklin Gothic Book" pitchFamily="34" charset="0"/>
              </a:rPr>
              <a:t>Sprinkling with Holy Water (optional)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407629" lvl="2">
              <a:buFont typeface="Wingdings" pitchFamily="2" charset="2"/>
              <a:buChar char="§"/>
            </a:pPr>
            <a:r>
              <a:rPr lang="en-US" sz="1400" dirty="0" smtClean="0">
                <a:latin typeface="Franklin Gothic Book" pitchFamily="34" charset="0"/>
              </a:rPr>
              <a:t>Penitential Rite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0" lvl="1">
              <a:buFont typeface="Wingdings" pitchFamily="2" charset="2"/>
              <a:buChar char="§"/>
            </a:pPr>
            <a:r>
              <a:rPr lang="en-US" sz="1400" dirty="0" smtClean="0">
                <a:latin typeface="Franklin Gothic Book" pitchFamily="34" charset="0"/>
              </a:rPr>
              <a:t>Liturgy of the Word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407629" lvl="2">
              <a:buFont typeface="Wingdings" pitchFamily="2" charset="2"/>
              <a:buChar char="§"/>
            </a:pPr>
            <a:r>
              <a:rPr lang="en-US" sz="1400" dirty="0" smtClean="0">
                <a:latin typeface="Franklin Gothic Book" pitchFamily="34" charset="0"/>
              </a:rPr>
              <a:t>Reading from Scripture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407629" lvl="2">
              <a:buFont typeface="Wingdings" pitchFamily="2" charset="2"/>
              <a:buChar char="§"/>
            </a:pPr>
            <a:r>
              <a:rPr lang="en-US" sz="1400" dirty="0" smtClean="0">
                <a:latin typeface="Franklin Gothic Book" pitchFamily="34" charset="0"/>
              </a:rPr>
              <a:t>Response (silence or brief explanation)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407629" lvl="2">
              <a:buFont typeface="Wingdings" pitchFamily="2" charset="2"/>
              <a:buChar char="§"/>
            </a:pPr>
            <a:r>
              <a:rPr lang="en-US" sz="1400" dirty="0" smtClean="0">
                <a:latin typeface="Franklin Gothic Book" pitchFamily="34" charset="0"/>
              </a:rPr>
              <a:t>General Intercessions (optional)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0" lvl="1">
              <a:buFont typeface="Wingdings" pitchFamily="2" charset="2"/>
              <a:buChar char="§"/>
            </a:pPr>
            <a:r>
              <a:rPr lang="en-US" sz="1400" dirty="0" smtClean="0">
                <a:latin typeface="Franklin Gothic Book" pitchFamily="34" charset="0"/>
              </a:rPr>
              <a:t>Liturgy of Holy Communion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407629" lvl="2">
              <a:buFont typeface="Wingdings" pitchFamily="2" charset="2"/>
              <a:buChar char="§"/>
            </a:pPr>
            <a:r>
              <a:rPr lang="en-US" sz="1400" dirty="0" smtClean="0">
                <a:latin typeface="Franklin Gothic Book" pitchFamily="34" charset="0"/>
              </a:rPr>
              <a:t>The Lord’s Prayer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407629" lvl="2">
              <a:buFont typeface="Wingdings" pitchFamily="2" charset="2"/>
              <a:buChar char="§"/>
            </a:pPr>
            <a:r>
              <a:rPr lang="en-US" sz="1400" dirty="0" smtClean="0">
                <a:latin typeface="Franklin Gothic Book" pitchFamily="34" charset="0"/>
              </a:rPr>
              <a:t>Communion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407629" lvl="2">
              <a:buFont typeface="Wingdings" pitchFamily="2" charset="2"/>
              <a:buChar char="§"/>
            </a:pPr>
            <a:r>
              <a:rPr lang="en-US" sz="1400" dirty="0" smtClean="0">
                <a:latin typeface="Franklin Gothic Book" pitchFamily="34" charset="0"/>
              </a:rPr>
              <a:t>Silent Prayer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407629" lvl="2">
              <a:buFont typeface="Wingdings" pitchFamily="2" charset="2"/>
              <a:buChar char="§"/>
            </a:pPr>
            <a:r>
              <a:rPr lang="en-US" sz="1400" dirty="0" smtClean="0">
                <a:latin typeface="Franklin Gothic Book" pitchFamily="34" charset="0"/>
              </a:rPr>
              <a:t>Prayer after Communion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0" lvl="1">
              <a:buFont typeface="Wingdings" pitchFamily="2" charset="2"/>
              <a:buChar char="§"/>
            </a:pPr>
            <a:r>
              <a:rPr lang="en-US" sz="1400" dirty="0" smtClean="0">
                <a:latin typeface="Franklin Gothic Book" pitchFamily="34" charset="0"/>
              </a:rPr>
              <a:t>Concluding Rite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407629" lvl="2">
              <a:buFont typeface="Wingdings" pitchFamily="2" charset="2"/>
              <a:buChar char="§"/>
            </a:pPr>
            <a:r>
              <a:rPr lang="en-US" sz="1400" dirty="0" smtClean="0">
                <a:latin typeface="Franklin Gothic Book" pitchFamily="34" charset="0"/>
              </a:rPr>
              <a:t>Blessing</a:t>
            </a:r>
            <a:endParaRPr lang="en-US" sz="1400" dirty="0" smtClean="0">
              <a:solidFill>
                <a:srgbClr val="FF0000"/>
              </a:solidFill>
              <a:latin typeface="Franklin Gothic Book" pitchFamily="34" charset="0"/>
              <a:sym typeface="Wingdings"/>
            </a:endParaRPr>
          </a:p>
          <a:p>
            <a:pPr marL="407629" lvl="2">
              <a:buFont typeface="Wingdings" pitchFamily="2" charset="2"/>
              <a:buChar char="§"/>
            </a:pPr>
            <a:endParaRPr lang="en-US" sz="1400" dirty="0" smtClean="0">
              <a:solidFill>
                <a:srgbClr val="FF0000"/>
              </a:solidFill>
              <a:latin typeface="Franklin Gothic Book" pitchFamily="34" charset="0"/>
              <a:sym typeface="Wingdings"/>
            </a:endParaRPr>
          </a:p>
          <a:p>
            <a:pPr marL="0" lvl="2"/>
            <a:endParaRPr lang="en-US" sz="1400" dirty="0" smtClean="0">
              <a:latin typeface="Franklin Gothic Book" pitchFamily="34" charset="0"/>
            </a:endParaRPr>
          </a:p>
          <a:p>
            <a:pPr marL="0" lvl="2"/>
            <a:r>
              <a:rPr lang="en-US" sz="1400" dirty="0" smtClean="0">
                <a:latin typeface="Franklin Gothic Book" pitchFamily="34" charset="0"/>
              </a:rPr>
              <a:t>After the rite, feel free to spend some time in conversation with the homebound person.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0" lvl="2">
              <a:buFont typeface="Wingdings" pitchFamily="2" charset="2"/>
              <a:buChar char="§"/>
            </a:pPr>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latin typeface="Franklin Gothic Book" pitchFamily="34" charset="0"/>
            </a:endParaRPr>
          </a:p>
          <a:p>
            <a:r>
              <a:rPr lang="en-US" sz="1400" dirty="0" smtClean="0">
                <a:latin typeface="Franklin Gothic Book" pitchFamily="34" charset="0"/>
              </a:rPr>
              <a:t>Following the visit,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immediately </a:t>
            </a:r>
            <a:r>
              <a:rPr lang="en-US" sz="1400" b="1" dirty="0" smtClean="0">
                <a:latin typeface="Franklin Gothic Book" pitchFamily="34" charset="0"/>
              </a:rPr>
              <a:t>return any remaining hosts </a:t>
            </a:r>
            <a:r>
              <a:rPr lang="en-US" sz="1400" dirty="0" smtClean="0">
                <a:latin typeface="Franklin Gothic Book" pitchFamily="34" charset="0"/>
              </a:rPr>
              <a:t>to the tabernacle in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Again, remember reverence for the sacrament when traveling.</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Purify the </a:t>
            </a:r>
            <a:r>
              <a:rPr lang="en-US" sz="1400" dirty="0" err="1" smtClean="0">
                <a:latin typeface="Franklin Gothic Book" pitchFamily="34" charset="0"/>
              </a:rPr>
              <a:t>pyx</a:t>
            </a:r>
            <a:r>
              <a:rPr lang="en-US" sz="1400" dirty="0" smtClean="0">
                <a:latin typeface="Franklin Gothic Book" pitchFamily="34" charset="0"/>
              </a:rPr>
              <a:t> using water and the </a:t>
            </a:r>
            <a:r>
              <a:rPr lang="en-US" sz="1400" dirty="0" err="1" smtClean="0">
                <a:latin typeface="Franklin Gothic Book" pitchFamily="34" charset="0"/>
              </a:rPr>
              <a:t>purificator</a:t>
            </a:r>
            <a:r>
              <a:rPr lang="en-US" sz="1400" dirty="0" smtClean="0">
                <a:latin typeface="Franklin Gothic Book" pitchFamily="34" charset="0"/>
              </a:rPr>
              <a:t>.  </a:t>
            </a:r>
          </a:p>
        </p:txBody>
      </p:sp>
      <p:sp>
        <p:nvSpPr>
          <p:cNvPr id="4" name="Slide Number Placeholder 3"/>
          <p:cNvSpPr>
            <a:spLocks noGrp="1"/>
          </p:cNvSpPr>
          <p:nvPr>
            <p:ph type="sldNum" sz="quarter" idx="10"/>
          </p:nvPr>
        </p:nvSpPr>
        <p:spPr/>
        <p:txBody>
          <a:bodyPr/>
          <a:lstStyle/>
          <a:p>
            <a:fld id="{348F2FE7-9136-4846-9B73-0EE6960CF42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42925"/>
            <a:ext cx="4414838" cy="3311525"/>
          </a:xfrm>
        </p:spPr>
      </p:sp>
      <p:sp>
        <p:nvSpPr>
          <p:cNvPr id="3" name="Notes Placeholder 2"/>
          <p:cNvSpPr>
            <a:spLocks noGrp="1"/>
          </p:cNvSpPr>
          <p:nvPr>
            <p:ph type="body" idx="1"/>
          </p:nvPr>
        </p:nvSpPr>
        <p:spPr>
          <a:xfrm>
            <a:off x="545255" y="4028440"/>
            <a:ext cx="5919893" cy="4958080"/>
          </a:xfrm>
        </p:spPr>
        <p:txBody>
          <a:bodyPr>
            <a:normAutofit/>
          </a:bodyPr>
          <a:lstStyle/>
          <a:p>
            <a:r>
              <a:rPr lang="en-US" sz="1400" dirty="0" smtClean="0">
                <a:latin typeface="Franklin Gothic Book" pitchFamily="34" charset="0"/>
              </a:rPr>
              <a:t>For bringing </a:t>
            </a:r>
            <a:r>
              <a:rPr lang="en-US" sz="1400" b="1" dirty="0" smtClean="0">
                <a:latin typeface="Franklin Gothic Book" pitchFamily="34" charset="0"/>
              </a:rPr>
              <a:t>Holy Communion to those in Hospitals or Nursing Homes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there is an extremely abbreviated rite,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and pastoral sensitivity should guide the adaptation of this rite.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It may begin in the church, the hospital chapel, or the first room you are bringing Communion.</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800" dirty="0" smtClean="0">
              <a:latin typeface="Franklin Gothic Book" pitchFamily="34" charset="0"/>
            </a:endParaRPr>
          </a:p>
          <a:p>
            <a:pPr marL="873490" lvl="3">
              <a:buFont typeface="Wingdings" pitchFamily="2" charset="2"/>
              <a:buChar char="§"/>
            </a:pPr>
            <a:r>
              <a:rPr lang="en-US" sz="1400" dirty="0" smtClean="0">
                <a:latin typeface="Franklin Gothic Book" pitchFamily="34" charset="0"/>
              </a:rPr>
              <a:t>Introductory Rite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1339351" lvl="4">
              <a:buFont typeface="Wingdings" pitchFamily="2" charset="2"/>
              <a:buChar char="§"/>
            </a:pPr>
            <a:r>
              <a:rPr lang="en-US" sz="1400" dirty="0" smtClean="0">
                <a:latin typeface="Franklin Gothic Book" pitchFamily="34" charset="0"/>
              </a:rPr>
              <a:t>Antiphon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873490" lvl="3">
              <a:buFont typeface="Wingdings" pitchFamily="2" charset="2"/>
              <a:buChar char="§"/>
            </a:pPr>
            <a:r>
              <a:rPr lang="en-US" sz="1400" dirty="0" smtClean="0">
                <a:latin typeface="Franklin Gothic Book" pitchFamily="34" charset="0"/>
              </a:rPr>
              <a:t>Liturgy of Holy Communion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1339351" lvl="4">
              <a:buFont typeface="Wingdings" pitchFamily="2" charset="2"/>
              <a:buChar char="§"/>
            </a:pPr>
            <a:r>
              <a:rPr lang="en-US" sz="1400" dirty="0" smtClean="0">
                <a:latin typeface="Franklin Gothic Book" pitchFamily="34" charset="0"/>
              </a:rPr>
              <a:t>Greeting (optional)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1339351" lvl="4">
              <a:buFont typeface="Wingdings" pitchFamily="2" charset="2"/>
              <a:buChar char="§"/>
            </a:pPr>
            <a:r>
              <a:rPr lang="en-US" sz="1400" dirty="0" smtClean="0">
                <a:latin typeface="Franklin Gothic Book" pitchFamily="34" charset="0"/>
              </a:rPr>
              <a:t>Scripture Reading (optional if there is time and seems desirable)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1339351" lvl="4">
              <a:buFont typeface="Wingdings" pitchFamily="2" charset="2"/>
              <a:buChar char="§"/>
            </a:pPr>
            <a:r>
              <a:rPr lang="en-US" sz="1400" dirty="0" smtClean="0">
                <a:latin typeface="Franklin Gothic Book" pitchFamily="34" charset="0"/>
              </a:rPr>
              <a:t>The Lord’s Prayer (optional, if there are not many rooms to visit)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1339351" lvl="4">
              <a:buFont typeface="Wingdings" pitchFamily="2" charset="2"/>
              <a:buChar char="§"/>
            </a:pPr>
            <a:r>
              <a:rPr lang="en-US" sz="1400" dirty="0" smtClean="0">
                <a:latin typeface="Franklin Gothic Book" pitchFamily="34" charset="0"/>
              </a:rPr>
              <a:t>Communion</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endParaRPr>
          </a:p>
          <a:p>
            <a:pPr marL="873490" lvl="3">
              <a:buFont typeface="Wingdings" pitchFamily="2" charset="2"/>
              <a:buChar char="§"/>
            </a:pPr>
            <a:r>
              <a:rPr lang="en-US" sz="1400" dirty="0" smtClean="0">
                <a:latin typeface="Franklin Gothic Book" pitchFamily="34" charset="0"/>
              </a:rPr>
              <a:t>Concluding Rite (said either in the last room visited, in the church or chapel)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1339351" lvl="4">
              <a:buFont typeface="Wingdings" pitchFamily="2" charset="2"/>
              <a:buChar char="§"/>
            </a:pPr>
            <a:r>
              <a:rPr lang="en-US" sz="1400" dirty="0" smtClean="0">
                <a:latin typeface="Franklin Gothic Book" pitchFamily="34" charset="0"/>
              </a:rPr>
              <a:t>Concluding Prayer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1339351" lvl="4">
              <a:buFont typeface="Wingdings" pitchFamily="2" charset="2"/>
              <a:buChar char="§"/>
            </a:pPr>
            <a:endParaRPr lang="en-US" sz="800" dirty="0" smtClean="0">
              <a:latin typeface="Franklin Gothic Book" pitchFamily="34" charset="0"/>
            </a:endParaRPr>
          </a:p>
          <a:p>
            <a:pPr marL="0" lvl="4"/>
            <a:r>
              <a:rPr lang="en-US" sz="1400" dirty="0" smtClean="0">
                <a:latin typeface="Franklin Gothic Book" pitchFamily="34" charset="0"/>
              </a:rPr>
              <a:t>Following the visit, please return any remaining hosts to the tabernacle in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Again, remember reverence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purify the </a:t>
            </a:r>
            <a:r>
              <a:rPr lang="en-US" sz="1400" dirty="0" err="1" smtClean="0">
                <a:latin typeface="Franklin Gothic Book" pitchFamily="34" charset="0"/>
              </a:rPr>
              <a:t>pyx</a:t>
            </a:r>
            <a:r>
              <a:rPr lang="en-US" sz="1400" dirty="0" smtClean="0">
                <a:latin typeface="Franklin Gothic Book" pitchFamily="34" charset="0"/>
              </a:rPr>
              <a:t>.  </a:t>
            </a:r>
          </a:p>
          <a:p>
            <a:pPr marL="0" lvl="4"/>
            <a:endParaRPr lang="en-US" sz="1400" dirty="0" smtClean="0">
              <a:latin typeface="Franklin Gothic Book" pitchFamily="34" charset="0"/>
            </a:endParaRPr>
          </a:p>
          <a:p>
            <a:pPr marL="0" lvl="4"/>
            <a:r>
              <a:rPr lang="en-US" sz="1400" dirty="0" smtClean="0">
                <a:latin typeface="Franklin Gothic Book" pitchFamily="34" charset="0"/>
              </a:rPr>
              <a:t>Are there any questions?    </a:t>
            </a:r>
            <a:r>
              <a:rPr lang="en-US" sz="1400" i="1" dirty="0" smtClean="0">
                <a:solidFill>
                  <a:schemeClr val="bg2">
                    <a:lumMod val="50000"/>
                  </a:schemeClr>
                </a:solidFill>
                <a:latin typeface="Franklin Gothic Book" pitchFamily="34" charset="0"/>
                <a:sym typeface="Wingdings"/>
              </a:rPr>
              <a:t>After questions, continue on…</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pPr marL="0" lvl="4"/>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Next, we will look briefly at the role of Extraordinary Minister of Exposition.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sym typeface="Wingdings"/>
              </a:rPr>
              <a:t>Similar to distributing Holy Communion,</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 the ordinary minister of exposition of the Blessed Sacrament is the bishop, priest or deacon.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An Extraordinary Minister of Communion </a:t>
            </a:r>
            <a:r>
              <a:rPr lang="en-US" sz="1400" b="1" dirty="0" smtClean="0">
                <a:latin typeface="Franklin Gothic Book" pitchFamily="34" charset="0"/>
                <a:sym typeface="Wingdings"/>
              </a:rPr>
              <a:t>may expose and later repose the Eucharist</a:t>
            </a:r>
            <a:r>
              <a:rPr lang="en-US" sz="1400" dirty="0" smtClean="0">
                <a:latin typeface="Franklin Gothic Book" pitchFamily="34" charset="0"/>
                <a:sym typeface="Wingdings"/>
              </a:rPr>
              <a:t> for adoration of the faithful, but only with the explicit permission of the pastor or bishop.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As part of Eucharistic Exposition, the Extraordinary Minister of Communion may open the tabernacle,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may place the ciborium on the altar or host in the monstrance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and replace the Blessed Sacrament in the tabernacle following adoration.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u="sng" dirty="0" smtClean="0">
                <a:latin typeface="Franklin Gothic Book" pitchFamily="34" charset="0"/>
                <a:sym typeface="Wingdings"/>
              </a:rPr>
              <a:t>Extraordinary Ministers may not give the blessing with the sacrament, nor do they incense it.</a:t>
            </a:r>
            <a:r>
              <a:rPr lang="en-US" sz="1400" dirty="0" smtClean="0">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Extraordinary Ministers of Exposition are to wear and alb when carrying out this ministry.</a:t>
            </a:r>
          </a:p>
          <a:p>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a:p>
            <a:pPr marL="0" lvl="4"/>
            <a:r>
              <a:rPr lang="en-US" sz="1400" dirty="0" smtClean="0">
                <a:latin typeface="Franklin Gothic Book" pitchFamily="34" charset="0"/>
              </a:rPr>
              <a:t>Are there any questions?    </a:t>
            </a:r>
            <a:r>
              <a:rPr lang="en-US" sz="1400" i="1" dirty="0" smtClean="0">
                <a:solidFill>
                  <a:schemeClr val="bg2">
                    <a:lumMod val="50000"/>
                  </a:schemeClr>
                </a:solidFill>
                <a:latin typeface="Franklin Gothic Book" pitchFamily="34" charset="0"/>
                <a:sym typeface="Wingdings"/>
              </a:rPr>
              <a:t>After questions, continue on…</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5255" y="4415790"/>
            <a:ext cx="5919893" cy="4183380"/>
          </a:xfrm>
        </p:spPr>
        <p:txBody>
          <a:bodyPr>
            <a:normAutofit/>
          </a:bodyPr>
          <a:lstStyle/>
          <a:p>
            <a:pPr marL="0" lvl="4"/>
            <a:r>
              <a:rPr lang="en-US" sz="1400" dirty="0" smtClean="0">
                <a:latin typeface="Franklin Gothic Book" pitchFamily="34" charset="0"/>
              </a:rPr>
              <a:t>Here are some other points about this ministry that you should know: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Extraordinary Ministers of Communion should be </a:t>
            </a:r>
            <a:r>
              <a:rPr lang="en-US" sz="1400" b="1" dirty="0" smtClean="0">
                <a:latin typeface="Franklin Gothic Book" pitchFamily="34" charset="0"/>
              </a:rPr>
              <a:t>commissioned</a:t>
            </a:r>
            <a:r>
              <a:rPr lang="en-US" sz="1400" dirty="0" smtClean="0">
                <a:latin typeface="Franklin Gothic Book" pitchFamily="34" charset="0"/>
              </a:rPr>
              <a:t> for their ministry.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According to the </a:t>
            </a:r>
            <a:r>
              <a:rPr lang="en-US" sz="1400" i="1" dirty="0" smtClean="0">
                <a:latin typeface="Franklin Gothic Book" pitchFamily="34" charset="0"/>
              </a:rPr>
              <a:t>Book of Blessings</a:t>
            </a:r>
            <a:r>
              <a:rPr lang="en-US" sz="1400" dirty="0" smtClean="0">
                <a:latin typeface="Franklin Gothic Book" pitchFamily="34" charset="0"/>
              </a:rPr>
              <a:t>, “Persons authorized to distribute Holy Communion in special circumstances should be commissioned by the diocesan bishop or his delegate according to the prescribed rite” (1872).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This commissioning should take place at a gathering of the faithful, preferably at a Sunday Mass.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This ritual of commissioning Extraordinary Ministers of Communion can be found in the </a:t>
            </a:r>
            <a:r>
              <a:rPr lang="en-US" sz="1400" i="1" dirty="0" smtClean="0">
                <a:latin typeface="Franklin Gothic Book" pitchFamily="34" charset="0"/>
              </a:rPr>
              <a:t>Book of Blessings</a:t>
            </a:r>
            <a:r>
              <a:rPr lang="en-US" sz="1400" dirty="0" smtClean="0">
                <a:latin typeface="Franklin Gothic Book" pitchFamily="34" charset="0"/>
              </a:rPr>
              <a:t>, Chapter 63, numbers 1871-1896.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Before you serve in your ministry, you also want to know the names and identify the items that you will be using at Mass.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The </a:t>
            </a:r>
            <a:r>
              <a:rPr lang="en-US" sz="1400" b="1" dirty="0" smtClean="0">
                <a:latin typeface="Franklin Gothic Book" pitchFamily="34" charset="0"/>
              </a:rPr>
              <a:t>paten</a:t>
            </a:r>
            <a:r>
              <a:rPr lang="en-US" sz="1400" dirty="0" smtClean="0">
                <a:latin typeface="Franklin Gothic Book" pitchFamily="34" charset="0"/>
              </a:rPr>
              <a:t> is the plate that the priest uses to hold a single host, or a small amount of hosts.  Sometimes used to refer to bowl ciborium.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b="1" dirty="0" smtClean="0">
                <a:latin typeface="Franklin Gothic Book" pitchFamily="34" charset="0"/>
              </a:rPr>
              <a:t>Ciborium</a:t>
            </a:r>
            <a:r>
              <a:rPr lang="en-US" sz="1400" dirty="0" smtClean="0">
                <a:latin typeface="Franklin Gothic Book" pitchFamily="34" charset="0"/>
              </a:rPr>
              <a:t> or </a:t>
            </a:r>
            <a:r>
              <a:rPr lang="en-US" sz="1400" b="1" dirty="0" smtClean="0">
                <a:latin typeface="Franklin Gothic Book" pitchFamily="34" charset="0"/>
              </a:rPr>
              <a:t>bowls</a:t>
            </a:r>
            <a:r>
              <a:rPr lang="en-US" sz="1400" dirty="0" smtClean="0">
                <a:latin typeface="Franklin Gothic Book" pitchFamily="34" charset="0"/>
              </a:rPr>
              <a:t> used to hold the Precious Body.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b="1" dirty="0" smtClean="0">
                <a:latin typeface="Franklin Gothic Book" pitchFamily="34" charset="0"/>
              </a:rPr>
              <a:t>Chalice</a:t>
            </a:r>
            <a:r>
              <a:rPr lang="en-US" sz="1400" dirty="0" smtClean="0">
                <a:latin typeface="Franklin Gothic Book" pitchFamily="34" charset="0"/>
              </a:rPr>
              <a:t> or </a:t>
            </a:r>
            <a:r>
              <a:rPr lang="en-US" sz="1400" b="1" dirty="0" smtClean="0">
                <a:latin typeface="Franklin Gothic Book" pitchFamily="34" charset="0"/>
              </a:rPr>
              <a:t>cups</a:t>
            </a:r>
            <a:r>
              <a:rPr lang="en-US" sz="1400" dirty="0" smtClean="0">
                <a:latin typeface="Franklin Gothic Book" pitchFamily="34" charset="0"/>
              </a:rPr>
              <a:t> used to hold the Precious Blood.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The </a:t>
            </a:r>
            <a:r>
              <a:rPr lang="en-US" sz="1400" b="1" dirty="0" err="1" smtClean="0">
                <a:latin typeface="Franklin Gothic Book" pitchFamily="34" charset="0"/>
              </a:rPr>
              <a:t>purificator</a:t>
            </a:r>
            <a:r>
              <a:rPr lang="en-US" sz="1400" dirty="0" smtClean="0">
                <a:latin typeface="Franklin Gothic Book" pitchFamily="34" charset="0"/>
              </a:rPr>
              <a:t> is the rectangular folded cloth used to wipe the lip of the chalice or cup and to dry after purification.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The </a:t>
            </a:r>
            <a:r>
              <a:rPr lang="en-US" sz="1400" b="1" dirty="0" smtClean="0">
                <a:latin typeface="Franklin Gothic Book" pitchFamily="34" charset="0"/>
              </a:rPr>
              <a:t>corporal</a:t>
            </a:r>
            <a:r>
              <a:rPr lang="en-US" sz="1400" dirty="0" smtClean="0">
                <a:latin typeface="Franklin Gothic Book" pitchFamily="34" charset="0"/>
              </a:rPr>
              <a:t> is the square cloth on which the Eucharistic elements are placed.  Its purpose is to catch any fragments or particles of the Precious Body.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5255" y="4415790"/>
            <a:ext cx="5919893" cy="4183380"/>
          </a:xfrm>
        </p:spPr>
        <p:txBody>
          <a:bodyPr>
            <a:normAutofit/>
          </a:bodyPr>
          <a:lstStyle/>
          <a:p>
            <a:r>
              <a:rPr lang="en-US" sz="1400" dirty="0" smtClean="0">
                <a:latin typeface="Franklin Gothic Book" pitchFamily="34" charset="0"/>
              </a:rPr>
              <a:t>On Ash Wednesday, Extraordinary Ministers of Communion may be asked to assist with the </a:t>
            </a:r>
            <a:r>
              <a:rPr lang="en-US" sz="1400" b="1" dirty="0" smtClean="0">
                <a:latin typeface="Franklin Gothic Book" pitchFamily="34" charset="0"/>
              </a:rPr>
              <a:t>Distribution of Ashes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p>
          <a:p>
            <a:endParaRPr lang="en-US" sz="1400" dirty="0" smtClean="0">
              <a:solidFill>
                <a:srgbClr val="FF0000"/>
              </a:solidFill>
              <a:latin typeface="Franklin Gothic Book" pitchFamily="34" charset="0"/>
              <a:sym typeface="Wingdings"/>
            </a:endParaRPr>
          </a:p>
          <a:p>
            <a:r>
              <a:rPr lang="en-US" sz="1400" smtClean="0">
                <a:latin typeface="Franklin Gothic Book" pitchFamily="34" charset="0"/>
              </a:rPr>
              <a:t>If </a:t>
            </a:r>
            <a:r>
              <a:rPr lang="en-US" sz="1400" dirty="0" smtClean="0">
                <a:latin typeface="Franklin Gothic Book" pitchFamily="34" charset="0"/>
              </a:rPr>
              <a:t>you are asked or volunteer to do so, please </a:t>
            </a:r>
            <a:r>
              <a:rPr lang="en-US" sz="1400" b="1" dirty="0" smtClean="0">
                <a:latin typeface="Franklin Gothic Book" pitchFamily="34" charset="0"/>
              </a:rPr>
              <a:t>arrive early </a:t>
            </a:r>
            <a:r>
              <a:rPr lang="en-US" sz="1400" dirty="0" smtClean="0">
                <a:latin typeface="Franklin Gothic Book" pitchFamily="34" charset="0"/>
              </a:rPr>
              <a:t>and check in with the priest or deacon as to where you will be stationed to distribute</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and to check </a:t>
            </a:r>
            <a:r>
              <a:rPr lang="en-US" sz="1400" b="1" dirty="0" smtClean="0">
                <a:latin typeface="Franklin Gothic Book" pitchFamily="34" charset="0"/>
              </a:rPr>
              <a:t>what text </a:t>
            </a:r>
            <a:r>
              <a:rPr lang="en-US" sz="1400" dirty="0" smtClean="0">
                <a:latin typeface="Franklin Gothic Book" pitchFamily="34" charset="0"/>
              </a:rPr>
              <a:t>you will be saying as you impose ashes.  There are two options: </a:t>
            </a:r>
            <a:r>
              <a:rPr lang="en-US" sz="1400" dirty="0" smtClean="0">
                <a:solidFill>
                  <a:srgbClr val="FF0000"/>
                </a:solidFill>
                <a:latin typeface="Franklin Gothic Book" pitchFamily="34" charset="0"/>
                <a:sym typeface="Wingdings"/>
              </a:rPr>
              <a:t>(</a:t>
            </a:r>
            <a:r>
              <a:rPr lang="en-US" sz="1400" b="1" dirty="0" smtClean="0">
                <a:solidFill>
                  <a:srgbClr val="FF0000"/>
                </a:solidFill>
                <a:latin typeface="Franklin Gothic Book" pitchFamily="34" charset="0"/>
                <a:sym typeface="Wingdings"/>
              </a:rPr>
              <a:t>)</a:t>
            </a:r>
            <a:r>
              <a:rPr lang="en-US" sz="1400" b="1" dirty="0" smtClean="0">
                <a:latin typeface="Franklin Gothic Book" pitchFamily="34" charset="0"/>
              </a:rPr>
              <a:t> “Repent, and believe in the Gospel.” </a:t>
            </a:r>
            <a:r>
              <a:rPr lang="en-US" sz="1400" dirty="0" smtClean="0">
                <a:latin typeface="Franklin Gothic Book" pitchFamily="34" charset="0"/>
              </a:rPr>
              <a:t>or </a:t>
            </a:r>
            <a:r>
              <a:rPr lang="en-US" sz="1400" dirty="0" smtClean="0">
                <a:solidFill>
                  <a:srgbClr val="FF0000"/>
                </a:solidFill>
                <a:latin typeface="Franklin Gothic Book" pitchFamily="34" charset="0"/>
                <a:sym typeface="Wingdings"/>
              </a:rPr>
              <a:t>(</a:t>
            </a:r>
            <a:r>
              <a:rPr lang="en-US" sz="1400" b="1" dirty="0" smtClean="0">
                <a:solidFill>
                  <a:srgbClr val="FF0000"/>
                </a:solidFill>
                <a:latin typeface="Franklin Gothic Book" pitchFamily="34" charset="0"/>
                <a:sym typeface="Wingdings"/>
              </a:rPr>
              <a:t>)</a:t>
            </a:r>
            <a:r>
              <a:rPr lang="en-US" sz="1400" b="1" dirty="0" smtClean="0">
                <a:latin typeface="Franklin Gothic Book" pitchFamily="34" charset="0"/>
              </a:rPr>
              <a:t>“Remember that you are dust, and to dust you shall return.” </a:t>
            </a:r>
            <a:r>
              <a:rPr lang="en-US" sz="1400" dirty="0" smtClean="0">
                <a:solidFill>
                  <a:srgbClr val="FF0000"/>
                </a:solidFill>
                <a:latin typeface="Franklin Gothic Book" pitchFamily="34" charset="0"/>
                <a:sym typeface="Wingdings"/>
              </a:rPr>
              <a:t>()</a:t>
            </a:r>
          </a:p>
          <a:p>
            <a:endParaRPr lang="en-US" sz="1400" dirty="0" smtClean="0">
              <a:solidFill>
                <a:srgbClr val="FF0000"/>
              </a:solidFill>
              <a:latin typeface="Franklin Gothic Book" pitchFamily="34" charset="0"/>
              <a:sym typeface="Wingdings"/>
            </a:endParaRPr>
          </a:p>
          <a:p>
            <a:r>
              <a:rPr lang="en-US" sz="1400" b="1" dirty="0" smtClean="0">
                <a:latin typeface="Franklin Gothic Book" pitchFamily="34" charset="0"/>
              </a:rPr>
              <a:t>To impose ashes</a:t>
            </a:r>
            <a:r>
              <a:rPr lang="en-US" sz="1400" dirty="0" smtClean="0">
                <a:latin typeface="Franklin Gothic Book" pitchFamily="34" charset="0"/>
              </a:rPr>
              <a:t>, dip your thumb into the bowl of ashes and mark each person’s forehead with the sign of the cross while saying one of the above texts.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Be sure to </a:t>
            </a:r>
            <a:r>
              <a:rPr lang="en-US" sz="1400" b="1" dirty="0" smtClean="0">
                <a:latin typeface="Franklin Gothic Book" pitchFamily="34" charset="0"/>
              </a:rPr>
              <a:t>wash your hands </a:t>
            </a:r>
            <a:r>
              <a:rPr lang="en-US" sz="1400" dirty="0" smtClean="0">
                <a:latin typeface="Franklin Gothic Book" pitchFamily="34" charset="0"/>
              </a:rPr>
              <a:t>thoroughly after administering the ashes.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On February 3</a:t>
            </a:r>
            <a:r>
              <a:rPr lang="en-US" sz="1400" baseline="30000" dirty="0" smtClean="0">
                <a:latin typeface="Franklin Gothic Book" pitchFamily="34" charset="0"/>
              </a:rPr>
              <a:t>rd</a:t>
            </a:r>
            <a:r>
              <a:rPr lang="en-US" sz="1400" dirty="0" smtClean="0">
                <a:latin typeface="Franklin Gothic Book" pitchFamily="34" charset="0"/>
              </a:rPr>
              <a:t>, the Church celebrates the memorial of </a:t>
            </a:r>
            <a:r>
              <a:rPr lang="en-US" sz="1400" b="1" dirty="0" smtClean="0">
                <a:latin typeface="Franklin Gothic Book" pitchFamily="34" charset="0"/>
              </a:rPr>
              <a:t>St. </a:t>
            </a:r>
            <a:r>
              <a:rPr lang="en-US" sz="1400" b="1" dirty="0" err="1" smtClean="0">
                <a:latin typeface="Franklin Gothic Book" pitchFamily="34" charset="0"/>
              </a:rPr>
              <a:t>Blaise</a:t>
            </a:r>
            <a:r>
              <a:rPr lang="en-US" sz="1400" dirty="0" smtClean="0">
                <a:latin typeface="Franklin Gothic Book" pitchFamily="34" charset="0"/>
              </a:rPr>
              <a:t>. In some churches, either on February 3</a:t>
            </a:r>
            <a:r>
              <a:rPr lang="en-US" sz="1400" baseline="30000" dirty="0" smtClean="0">
                <a:latin typeface="Franklin Gothic Book" pitchFamily="34" charset="0"/>
              </a:rPr>
              <a:t>rd</a:t>
            </a:r>
            <a:r>
              <a:rPr lang="en-US" sz="1400" dirty="0" smtClean="0">
                <a:latin typeface="Franklin Gothic Book" pitchFamily="34" charset="0"/>
              </a:rPr>
              <a:t> or the nearest weekend, the throats of parishioners are blessed after Mass.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Extraordinary Ministers of Communion may be called upon to assist in the </a:t>
            </a:r>
            <a:r>
              <a:rPr lang="en-US" sz="1400" b="1" dirty="0" smtClean="0">
                <a:latin typeface="Franklin Gothic Book" pitchFamily="34" charset="0"/>
              </a:rPr>
              <a:t>Blessing of Throats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Extraordinary Ministers of Communion would do this by holding crossed candles to the throat of the person while saying the following blessing WITHOUT making the Sign of the Cross over the person: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algn="ctr"/>
            <a:endParaRPr lang="en-US" sz="1400" dirty="0" smtClean="0">
              <a:latin typeface="Franklin Gothic Book" pitchFamily="34" charset="0"/>
            </a:endParaRPr>
          </a:p>
          <a:p>
            <a:pPr algn="ctr"/>
            <a:r>
              <a:rPr lang="en-US" sz="1400" i="1" dirty="0" smtClean="0">
                <a:latin typeface="Franklin Gothic Book" pitchFamily="34" charset="0"/>
              </a:rPr>
              <a:t>“Through the intercession of St. </a:t>
            </a:r>
            <a:r>
              <a:rPr lang="en-US" sz="1400" i="1" dirty="0" err="1" smtClean="0">
                <a:latin typeface="Franklin Gothic Book" pitchFamily="34" charset="0"/>
              </a:rPr>
              <a:t>Blaise</a:t>
            </a:r>
            <a:r>
              <a:rPr lang="en-US" sz="1400" i="1" dirty="0" smtClean="0">
                <a:latin typeface="Franklin Gothic Book" pitchFamily="34" charset="0"/>
              </a:rPr>
              <a:t>, bishop and martyr,             </a:t>
            </a:r>
          </a:p>
          <a:p>
            <a:pPr algn="ctr"/>
            <a:r>
              <a:rPr lang="en-US" sz="1400" i="1" dirty="0" smtClean="0">
                <a:latin typeface="Franklin Gothic Book" pitchFamily="34" charset="0"/>
              </a:rPr>
              <a:t>may God deliver you from every disease of the throat                 </a:t>
            </a:r>
          </a:p>
          <a:p>
            <a:pPr algn="ctr"/>
            <a:r>
              <a:rPr lang="en-US" sz="1400" i="1" dirty="0" smtClean="0">
                <a:latin typeface="Franklin Gothic Book" pitchFamily="34" charset="0"/>
              </a:rPr>
              <a:t> and from every other illness: In the name of the Father,              </a:t>
            </a:r>
          </a:p>
          <a:p>
            <a:pPr algn="ctr"/>
            <a:r>
              <a:rPr lang="en-US" sz="1400" i="1" dirty="0" smtClean="0">
                <a:latin typeface="Franklin Gothic Book" pitchFamily="34" charset="0"/>
              </a:rPr>
              <a:t> and of the Son, and of the Holy Spirit. Amen.” </a:t>
            </a:r>
            <a:r>
              <a:rPr lang="en-US" sz="1400" dirty="0" smtClean="0">
                <a:solidFill>
                  <a:srgbClr val="FF0000"/>
                </a:solidFill>
                <a:latin typeface="Franklin Gothic Book" pitchFamily="34" charset="0"/>
                <a:sym typeface="Wingdings"/>
              </a:rPr>
              <a:t>()</a:t>
            </a:r>
            <a:endParaRPr lang="en-US" sz="1400" i="1" dirty="0" smtClean="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normAutofit lnSpcReduction="10000"/>
          </a:bodyPr>
          <a:lstStyle/>
          <a:p>
            <a:r>
              <a:rPr lang="en-US" sz="1300" dirty="0" smtClean="0">
                <a:latin typeface="Franklin Gothic Book" pitchFamily="34" charset="0"/>
              </a:rPr>
              <a:t>Finally, on rare occasions, a parish may offer a </a:t>
            </a:r>
            <a:r>
              <a:rPr lang="en-US" sz="1300" b="1" dirty="0" smtClean="0">
                <a:latin typeface="Franklin Gothic Book" pitchFamily="34" charset="0"/>
              </a:rPr>
              <a:t>Communion Service </a:t>
            </a:r>
            <a:r>
              <a:rPr lang="en-US" sz="1300" dirty="0" smtClean="0">
                <a:latin typeface="Franklin Gothic Book" pitchFamily="34" charset="0"/>
              </a:rPr>
              <a:t>when a priest is not available to offer Mass.</a:t>
            </a:r>
            <a:r>
              <a:rPr lang="en-US" sz="1400" dirty="0" smtClean="0">
                <a:solidFill>
                  <a:srgbClr val="FF0000"/>
                </a:solidFill>
                <a:latin typeface="Franklin Gothic Book" pitchFamily="34" charset="0"/>
                <a:sym typeface="Wingdings"/>
              </a:rPr>
              <a:t> ()</a:t>
            </a:r>
            <a:r>
              <a:rPr lang="en-US" sz="1300" dirty="0" smtClean="0">
                <a:latin typeface="Franklin Gothic Book" pitchFamily="34" charset="0"/>
              </a:rPr>
              <a:t> If such a service is offered, it is of utmost importance that the community be aware of the </a:t>
            </a:r>
            <a:r>
              <a:rPr lang="en-US" sz="1300" b="1" dirty="0" smtClean="0">
                <a:latin typeface="Franklin Gothic Book" pitchFamily="34" charset="0"/>
              </a:rPr>
              <a:t>difference between a Mass and a Communion Service</a:t>
            </a:r>
            <a:r>
              <a:rPr lang="en-US" sz="13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300" dirty="0" smtClean="0">
              <a:latin typeface="Franklin Gothic Book" pitchFamily="34" charset="0"/>
            </a:endParaRPr>
          </a:p>
          <a:p>
            <a:endParaRPr lang="en-US" sz="1300" dirty="0" smtClean="0">
              <a:latin typeface="Franklin Gothic Book" pitchFamily="34" charset="0"/>
            </a:endParaRPr>
          </a:p>
          <a:p>
            <a:r>
              <a:rPr lang="en-US" sz="1300" dirty="0" smtClean="0">
                <a:latin typeface="Franklin Gothic Book" pitchFamily="34" charset="0"/>
              </a:rPr>
              <a:t>While both of </a:t>
            </a:r>
            <a:r>
              <a:rPr lang="en-US" sz="1300" b="1" dirty="0" smtClean="0">
                <a:latin typeface="Franklin Gothic Book" pitchFamily="34" charset="0"/>
              </a:rPr>
              <a:t>these celebrations may appear similar </a:t>
            </a:r>
            <a:r>
              <a:rPr lang="en-US" sz="1300" dirty="0" smtClean="0">
                <a:latin typeface="Franklin Gothic Book" pitchFamily="34" charset="0"/>
              </a:rPr>
              <a:t>in that they contain a celebration of the Word of God (Liturgy of the Word), only </a:t>
            </a:r>
            <a:r>
              <a:rPr lang="en-US" sz="1300" b="1" dirty="0" smtClean="0">
                <a:latin typeface="Franklin Gothic Book" pitchFamily="34" charset="0"/>
              </a:rPr>
              <a:t>the sacrifice of the Mass contains the Eucharistic Prayer </a:t>
            </a:r>
            <a:r>
              <a:rPr lang="en-US" sz="1300" dirty="0" smtClean="0">
                <a:latin typeface="Franklin Gothic Book" pitchFamily="34" charset="0"/>
              </a:rPr>
              <a:t>in which the bread and wine are consecrated to become the Body and Blood of Christ.  At a Communion Service, the faithful receive the Lord’s Body in Holy Communion, but they do not participate in that great sacrifice of the Mass which is the center and high point of our lives as Catholic Christians. </a:t>
            </a:r>
            <a:r>
              <a:rPr lang="en-US" sz="1400" dirty="0" smtClean="0">
                <a:solidFill>
                  <a:srgbClr val="FF0000"/>
                </a:solidFill>
                <a:latin typeface="Franklin Gothic Book" pitchFamily="34" charset="0"/>
                <a:sym typeface="Wingdings"/>
              </a:rPr>
              <a:t>()</a:t>
            </a:r>
            <a:endParaRPr lang="en-US" sz="1300" dirty="0" smtClean="0">
              <a:latin typeface="Franklin Gothic Book" pitchFamily="34" charset="0"/>
            </a:endParaRPr>
          </a:p>
          <a:p>
            <a:endParaRPr lang="en-US" sz="1300" dirty="0" smtClean="0">
              <a:latin typeface="Franklin Gothic Book" pitchFamily="34" charset="0"/>
            </a:endParaRPr>
          </a:p>
          <a:p>
            <a:r>
              <a:rPr lang="en-US" sz="1300" dirty="0" smtClean="0">
                <a:latin typeface="Franklin Gothic Book" pitchFamily="34" charset="0"/>
              </a:rPr>
              <a:t>Whenever the </a:t>
            </a:r>
            <a:r>
              <a:rPr lang="en-US" sz="1300" i="1" dirty="0" smtClean="0">
                <a:latin typeface="Franklin Gothic Book" pitchFamily="34" charset="0"/>
              </a:rPr>
              <a:t>Rite for Distributing Holy Communion Outside Mass</a:t>
            </a:r>
            <a:r>
              <a:rPr lang="en-US" sz="1300" dirty="0" smtClean="0">
                <a:latin typeface="Franklin Gothic Book" pitchFamily="34" charset="0"/>
              </a:rPr>
              <a:t> with a Celebration of the Word is scheduled on a weekday, every effort must be undertaken to </a:t>
            </a:r>
            <a:r>
              <a:rPr lang="en-US" sz="1300" b="1" dirty="0" smtClean="0">
                <a:latin typeface="Franklin Gothic Book" pitchFamily="34" charset="0"/>
              </a:rPr>
              <a:t>avoid any confusion between this celebration and the Mass</a:t>
            </a:r>
            <a:r>
              <a:rPr lang="en-US" sz="1300" dirty="0" smtClean="0">
                <a:latin typeface="Franklin Gothic Book" pitchFamily="34" charset="0"/>
              </a:rPr>
              <a:t>. Indeed, such celebrations should encourage the faithful to be present at and to participate in the celebration of the Mass. </a:t>
            </a:r>
            <a:r>
              <a:rPr lang="en-US" sz="1400" dirty="0" smtClean="0">
                <a:solidFill>
                  <a:srgbClr val="FF0000"/>
                </a:solidFill>
                <a:latin typeface="Franklin Gothic Book" pitchFamily="34" charset="0"/>
                <a:sym typeface="Wingdings"/>
              </a:rPr>
              <a:t>()</a:t>
            </a:r>
            <a:endParaRPr lang="en-US" sz="1300" dirty="0" smtClean="0">
              <a:latin typeface="Franklin Gothic Book" pitchFamily="34" charset="0"/>
            </a:endParaRPr>
          </a:p>
          <a:p>
            <a:endParaRPr lang="en-US" sz="1300" dirty="0" smtClean="0">
              <a:latin typeface="Franklin Gothic Book" pitchFamily="34" charset="0"/>
            </a:endParaRPr>
          </a:p>
          <a:p>
            <a:r>
              <a:rPr lang="en-US" sz="1300" dirty="0" smtClean="0">
                <a:latin typeface="Franklin Gothic Book" pitchFamily="34" charset="0"/>
              </a:rPr>
              <a:t>Whenever possible, the </a:t>
            </a:r>
            <a:r>
              <a:rPr lang="en-US" sz="1300" b="1" dirty="0" smtClean="0">
                <a:latin typeface="Franklin Gothic Book" pitchFamily="34" charset="0"/>
              </a:rPr>
              <a:t>Mass schedule of nearby parishes should be available </a:t>
            </a:r>
            <a:r>
              <a:rPr lang="en-US" sz="1300" dirty="0" smtClean="0">
                <a:latin typeface="Franklin Gothic Book" pitchFamily="34" charset="0"/>
              </a:rPr>
              <a:t>to parishioners. If a nearby parish is celebrating Mass on a given weekday, serious consideration should be given to encouraging people to participate in that Mass rather than the parish scheduling a Liturgy of the Word with Distribution of Holy Communion. </a:t>
            </a:r>
            <a:r>
              <a:rPr lang="en-US" sz="1400" dirty="0" smtClean="0">
                <a:solidFill>
                  <a:srgbClr val="FF0000"/>
                </a:solidFill>
                <a:latin typeface="Franklin Gothic Book" pitchFamily="34" charset="0"/>
                <a:sym typeface="Wingdings"/>
              </a:rPr>
              <a:t>() </a:t>
            </a:r>
            <a:r>
              <a:rPr lang="en-US" dirty="0" smtClean="0">
                <a:latin typeface="Franklin Gothic Book" pitchFamily="34" charset="0"/>
              </a:rPr>
              <a:t/>
            </a:r>
            <a:br>
              <a:rPr lang="en-US" dirty="0" smtClean="0">
                <a:latin typeface="Franklin Gothic Book" pitchFamily="34" charset="0"/>
              </a:rPr>
            </a:br>
            <a:endParaRPr lang="en-US" dirty="0" smtClean="0">
              <a:latin typeface="Franklin Gothic Book" pitchFamily="34" charset="0"/>
            </a:endParaRPr>
          </a:p>
          <a:p>
            <a:endParaRPr lang="en-US"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23410"/>
          </a:xfrm>
        </p:spPr>
        <p:txBody>
          <a:bodyPr>
            <a:normAutofit fontScale="92500" lnSpcReduction="10000"/>
          </a:bodyPr>
          <a:lstStyle/>
          <a:p>
            <a:r>
              <a:rPr lang="en-US" sz="1400" dirty="0" smtClean="0">
                <a:latin typeface="Franklin Gothic Book" pitchFamily="34" charset="0"/>
              </a:rPr>
              <a:t>When the celebration of Mass is not possible, in particular on a regular basis, a </a:t>
            </a:r>
            <a:r>
              <a:rPr lang="en-US" sz="1400" b="1" dirty="0" smtClean="0">
                <a:latin typeface="Franklin Gothic Book" pitchFamily="34" charset="0"/>
              </a:rPr>
              <a:t>Communion Service may be offered </a:t>
            </a:r>
            <a:r>
              <a:rPr lang="en-US" sz="1400" dirty="0" smtClean="0">
                <a:latin typeface="Franklin Gothic Book" pitchFamily="34" charset="0"/>
              </a:rPr>
              <a:t>to provide an opportunity for the faithful to gather together to be strengthened and nourished by Sacred Scripture and receiving the Lord in Holy Communion.  It was never the intention of the Church that a Communion Service become a common practice in a parish as a matter of convenience for the people or be viewed as a “substitute” for Mass when the priest is not available.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u="sng" dirty="0" smtClean="0">
                <a:latin typeface="Franklin Gothic Book" pitchFamily="34" charset="0"/>
              </a:rPr>
              <a:t>It is current policy in the Diocese of Scranton that deacons and Extraordinary Ministers of Communion having the explicit permission of the pastor can preside at a Communion Service in place of a regularly scheduled Mass, provided they adhere to the guidelines just mentioned.</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The </a:t>
            </a:r>
            <a:r>
              <a:rPr lang="en-US" sz="1400" b="1" dirty="0" smtClean="0">
                <a:latin typeface="Franklin Gothic Book" pitchFamily="34" charset="0"/>
              </a:rPr>
              <a:t>two ritual books </a:t>
            </a:r>
            <a:r>
              <a:rPr lang="en-US" sz="1400" dirty="0" smtClean="0">
                <a:latin typeface="Franklin Gothic Book" pitchFamily="34" charset="0"/>
              </a:rPr>
              <a:t>used for Communion Services are </a:t>
            </a:r>
            <a:r>
              <a:rPr lang="en-US" sz="1400" i="1" dirty="0" smtClean="0">
                <a:latin typeface="Franklin Gothic Book" pitchFamily="34" charset="0"/>
              </a:rPr>
              <a:t>Sunday Celebrations in the Absence of a Priest </a:t>
            </a:r>
            <a:r>
              <a:rPr lang="en-US" sz="1400" dirty="0" smtClean="0">
                <a:latin typeface="Franklin Gothic Book" pitchFamily="34" charset="0"/>
              </a:rPr>
              <a:t>and </a:t>
            </a:r>
            <a:r>
              <a:rPr lang="en-US" sz="1400" i="1" dirty="0" smtClean="0">
                <a:latin typeface="Franklin Gothic Book" pitchFamily="34" charset="0"/>
              </a:rPr>
              <a:t>Holy Communion and Worship of the Eucharist outside Mass</a:t>
            </a:r>
            <a:r>
              <a:rPr lang="en-US" sz="1400" dirty="0" smtClean="0">
                <a:latin typeface="Franklin Gothic Book" pitchFamily="34" charset="0"/>
              </a:rPr>
              <a:t> which should be found in the church sacristy.  </a:t>
            </a:r>
          </a:p>
          <a:p>
            <a:endParaRPr lang="en-US" dirty="0" smtClean="0">
              <a:latin typeface="Franklin Gothic Book" pitchFamily="34" charset="0"/>
            </a:endParaRPr>
          </a:p>
          <a:p>
            <a:endParaRPr lang="en-US" dirty="0" smtClean="0">
              <a:latin typeface="Franklin Gothic Book" pitchFamily="34" charset="0"/>
              <a:sym typeface="Wingdings"/>
            </a:endParaRP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Does anyone have any questions?   	</a:t>
            </a: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	</a:t>
            </a:r>
            <a:r>
              <a:rPr lang="en-US" sz="1400" b="1" i="1" dirty="0" smtClean="0">
                <a:solidFill>
                  <a:schemeClr val="bg2">
                    <a:lumMod val="50000"/>
                  </a:schemeClr>
                </a:solidFill>
                <a:latin typeface="Franklin Gothic Book" pitchFamily="34" charset="0"/>
                <a:sym typeface="Wingdings"/>
              </a:rPr>
              <a:t>After questions, </a:t>
            </a:r>
            <a:r>
              <a:rPr lang="en-US" sz="1400" b="1" dirty="0" smtClean="0">
                <a:solidFill>
                  <a:schemeClr val="bg2">
                    <a:lumMod val="50000"/>
                  </a:schemeClr>
                </a:solidFill>
                <a:latin typeface="Franklin Gothic Book" pitchFamily="34" charset="0"/>
                <a:sym typeface="Wingdings"/>
              </a:rPr>
              <a:t>continue with the practicum.</a:t>
            </a:r>
            <a:endParaRPr lang="en-US" sz="1400" b="1" dirty="0" smtClean="0">
              <a:latin typeface="Franklin Gothic Book" pitchFamily="34" charset="0"/>
            </a:endParaRPr>
          </a:p>
          <a:p>
            <a:r>
              <a:rPr lang="en-US" dirty="0" smtClean="0">
                <a:latin typeface="Franklin Gothic Book" pitchFamily="34" charset="0"/>
              </a:rPr>
              <a:t/>
            </a:r>
            <a:br>
              <a:rPr lang="en-US" dirty="0" smtClean="0">
                <a:latin typeface="Franklin Gothic Book" pitchFamily="34" charset="0"/>
              </a:rPr>
            </a:br>
            <a:endParaRPr lang="en-US" dirty="0" smtClean="0">
              <a:latin typeface="Franklin Gothic Book" pitchFamily="34" charset="0"/>
            </a:endParaRPr>
          </a:p>
          <a:p>
            <a:endParaRPr lang="en-US"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Once you complete this general training and formation here, you should receive </a:t>
            </a:r>
            <a:r>
              <a:rPr lang="en-US" sz="1400" b="1" dirty="0" smtClean="0">
                <a:latin typeface="Franklin Gothic Book" pitchFamily="34" charset="0"/>
              </a:rPr>
              <a:t>specific training  </a:t>
            </a:r>
            <a:r>
              <a:rPr lang="en-US" sz="1400" dirty="0" smtClean="0">
                <a:latin typeface="Franklin Gothic Book" pitchFamily="34" charset="0"/>
              </a:rPr>
              <a:t>in the procedures of serving as an Extraordinary Minister of Communion in your parish.  Every parish has different ways of carrying out this ministry, so you should find out the following: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First, every parish should have clear, written </a:t>
            </a:r>
            <a:r>
              <a:rPr lang="en-US" sz="1400" b="1" dirty="0" smtClean="0">
                <a:latin typeface="Franklin Gothic Book" pitchFamily="34" charset="0"/>
              </a:rPr>
              <a:t>check-in procedures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that includes where and how to check in,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 </a:t>
            </a:r>
            <a:r>
              <a:rPr lang="en-US" sz="1400" b="1" dirty="0" smtClean="0">
                <a:latin typeface="Franklin Gothic Book" pitchFamily="34" charset="0"/>
              </a:rPr>
              <a:t>diagram</a:t>
            </a:r>
            <a:r>
              <a:rPr lang="en-US" sz="1400" dirty="0" smtClean="0">
                <a:latin typeface="Franklin Gothic Book" pitchFamily="34" charset="0"/>
              </a:rPr>
              <a:t> of Communion stations,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how to </a:t>
            </a:r>
            <a:r>
              <a:rPr lang="en-US" sz="1400" b="1" dirty="0" smtClean="0">
                <a:latin typeface="Franklin Gothic Book" pitchFamily="34" charset="0"/>
              </a:rPr>
              <a:t>prepare the hosts and wine</a:t>
            </a:r>
            <a:r>
              <a:rPr lang="en-US" sz="1400" dirty="0" smtClean="0">
                <a:latin typeface="Franklin Gothic Book" pitchFamily="34" charset="0"/>
              </a:rPr>
              <a:t> if that is the responsibility of the Extraordinary Minister of Communion.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It is important to note that the </a:t>
            </a:r>
            <a:r>
              <a:rPr lang="en-US" sz="1400" b="1" dirty="0" smtClean="0">
                <a:latin typeface="Franklin Gothic Book" pitchFamily="34" charset="0"/>
              </a:rPr>
              <a:t>deacon is the minister of the Precious Blood</a:t>
            </a:r>
            <a:r>
              <a:rPr lang="en-US" sz="1400" dirty="0" smtClean="0">
                <a:latin typeface="Franklin Gothic Book" pitchFamily="34" charset="0"/>
              </a:rPr>
              <a:t>, so he should be assigned to this position before being assigned to hosts.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You should inquire as to the arrangement for the reception of Communion by the </a:t>
            </a:r>
            <a:r>
              <a:rPr lang="en-US" sz="1400" b="1" dirty="0" smtClean="0">
                <a:latin typeface="Franklin Gothic Book" pitchFamily="34" charset="0"/>
              </a:rPr>
              <a:t>music ministers and persons with disabilities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Please arrive at least </a:t>
            </a:r>
            <a:r>
              <a:rPr lang="en-US" sz="1400" b="1" dirty="0" smtClean="0">
                <a:latin typeface="Franklin Gothic Book" pitchFamily="34" charset="0"/>
              </a:rPr>
              <a:t>15 minutes early </a:t>
            </a:r>
            <a:r>
              <a:rPr lang="en-US" sz="1400" dirty="0" smtClean="0">
                <a:latin typeface="Franklin Gothic Book" pitchFamily="34" charset="0"/>
              </a:rPr>
              <a:t>for your ministry,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finally, </a:t>
            </a:r>
            <a:r>
              <a:rPr lang="en-US" sz="1400" b="1" dirty="0" smtClean="0">
                <a:latin typeface="Franklin Gothic Book" pitchFamily="34" charset="0"/>
              </a:rPr>
              <a:t>note the station </a:t>
            </a:r>
            <a:r>
              <a:rPr lang="en-US" sz="1400" dirty="0" smtClean="0">
                <a:latin typeface="Franklin Gothic Book" pitchFamily="34" charset="0"/>
              </a:rPr>
              <a:t>and position you are assigned.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p:txBody>
      </p:sp>
      <p:sp>
        <p:nvSpPr>
          <p:cNvPr id="4" name="Slide Number Placeholder 3"/>
          <p:cNvSpPr>
            <a:spLocks noGrp="1"/>
          </p:cNvSpPr>
          <p:nvPr>
            <p:ph type="sldNum" sz="quarter" idx="10"/>
          </p:nvPr>
        </p:nvSpPr>
        <p:spPr/>
        <p:txBody>
          <a:bodyPr/>
          <a:lstStyle/>
          <a:p>
            <a:fld id="{348F2FE7-9136-4846-9B73-0EE6960CF42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sym typeface="Wingdings"/>
              </a:rPr>
              <a:t>Extraordinary Ministers of Communion should vest in an </a:t>
            </a:r>
            <a:r>
              <a:rPr lang="en-US" sz="1400" b="1" dirty="0" smtClean="0">
                <a:latin typeface="Franklin Gothic Book" pitchFamily="34" charset="0"/>
                <a:sym typeface="Wingdings"/>
              </a:rPr>
              <a:t>alb</a:t>
            </a:r>
            <a:r>
              <a:rPr lang="en-US" sz="1400" dirty="0" smtClean="0">
                <a:latin typeface="Franklin Gothic Book" pitchFamily="34" charset="0"/>
                <a:sym typeface="Wingdings"/>
              </a:rPr>
              <a:t> when they are scheduled to serve at Mass.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An alb is a white garment worn during the Mass that is symbolic of baptism.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After we were baptized we received a white garment, which is a sign of our Christian dignity, and also a reminder of our call to serve.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Wearing an alb when serving is the tradition in the Diocese of Scranton.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When finding an alb to wear, it should properly fit, being about ankle-length.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The parish usually has a supply of albs that Extraordinary Ministers of Communion can choose from whenever they serve at Mass, although you may prefer to purchase your own.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As part of your ministry, make sure your </a:t>
            </a:r>
            <a:r>
              <a:rPr lang="en-US" sz="1400" b="1" dirty="0" smtClean="0">
                <a:latin typeface="Franklin Gothic Book" pitchFamily="34" charset="0"/>
                <a:sym typeface="Wingdings"/>
              </a:rPr>
              <a:t>hands are clean</a:t>
            </a:r>
            <a:r>
              <a:rPr lang="en-US" sz="1400" dirty="0" smtClean="0">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Please wash your hands prior to your ministry,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or use hand sanitizer which many parishes provide in the sacristy.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During the Mass, please refrain from touching your face, mouth, and nose, as this increases the likelihood of spreading germs.</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In some parishes once they are vested, Extraordinary Ministers of Communion are invited to serve as </a:t>
            </a:r>
            <a:r>
              <a:rPr lang="en-US" sz="1400" b="1" dirty="0" smtClean="0">
                <a:latin typeface="Franklin Gothic Book" pitchFamily="34" charset="0"/>
              </a:rPr>
              <a:t>Ministers of Hospitality</a:t>
            </a:r>
            <a:r>
              <a:rPr lang="en-US" sz="1400" dirty="0" smtClean="0">
                <a:latin typeface="Franklin Gothic Book" pitchFamily="34" charset="0"/>
              </a:rPr>
              <a:t> and greet parishioners as they enter church, and then are seated five minutes before Mass.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When you are </a:t>
            </a:r>
            <a:r>
              <a:rPr lang="en-US" sz="1400" b="1" dirty="0" smtClean="0">
                <a:latin typeface="Franklin Gothic Book" pitchFamily="34" charset="0"/>
              </a:rPr>
              <a:t>seated</a:t>
            </a:r>
            <a:r>
              <a:rPr lang="en-US" sz="1400" dirty="0" smtClean="0">
                <a:latin typeface="Franklin Gothic Book" pitchFamily="34" charset="0"/>
              </a:rPr>
              <a:t> in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please try to sit </a:t>
            </a:r>
            <a:r>
              <a:rPr lang="en-US" sz="1400" b="1" dirty="0" smtClean="0">
                <a:latin typeface="Franklin Gothic Book" pitchFamily="34" charset="0"/>
              </a:rPr>
              <a:t>up front</a:t>
            </a:r>
            <a:r>
              <a:rPr lang="en-US" sz="1400" dirty="0" smtClean="0">
                <a:latin typeface="Franklin Gothic Book" pitchFamily="34" charset="0"/>
              </a:rPr>
              <a:t>, close to the sanctuary area,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preferably at the </a:t>
            </a:r>
            <a:r>
              <a:rPr lang="en-US" sz="1400" b="1" dirty="0" smtClean="0">
                <a:latin typeface="Franklin Gothic Book" pitchFamily="34" charset="0"/>
              </a:rPr>
              <a:t>end of a pew</a:t>
            </a:r>
            <a:r>
              <a:rPr lang="en-US" sz="1400" dirty="0" smtClean="0">
                <a:latin typeface="Franklin Gothic Book" pitchFamily="34" charset="0"/>
              </a:rPr>
              <a:t>, so that you can exit and return easily.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Some parishes have </a:t>
            </a:r>
            <a:r>
              <a:rPr lang="en-US" sz="1400" b="1" dirty="0" smtClean="0">
                <a:latin typeface="Franklin Gothic Book" pitchFamily="34" charset="0"/>
              </a:rPr>
              <a:t>reserved seating </a:t>
            </a:r>
            <a:r>
              <a:rPr lang="en-US" sz="1400" dirty="0" smtClean="0">
                <a:latin typeface="Franklin Gothic Book" pitchFamily="34" charset="0"/>
              </a:rPr>
              <a:t>for Extraordinary Ministers of Communion in the first pew closest to the sanctuary.  Please find out the seating arrangements for your particular parish.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Once your are seated, spend some time </a:t>
            </a:r>
            <a:r>
              <a:rPr lang="en-US" sz="1400" b="1" dirty="0" smtClean="0">
                <a:latin typeface="Franklin Gothic Book" pitchFamily="34" charset="0"/>
              </a:rPr>
              <a:t>preparing internally </a:t>
            </a:r>
            <a:r>
              <a:rPr lang="en-US" sz="1400" dirty="0" smtClean="0">
                <a:latin typeface="Franklin Gothic Book" pitchFamily="34" charset="0"/>
              </a:rPr>
              <a:t>through prayer and quiet reflection before Mass.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As mentioned in the first session, your participation at Mass is extremely important, for Canon Law states,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“The </a:t>
            </a:r>
            <a:r>
              <a:rPr lang="en-US" sz="1400" b="1" dirty="0" smtClean="0">
                <a:latin typeface="Franklin Gothic Book" pitchFamily="34" charset="0"/>
              </a:rPr>
              <a:t>obligation</a:t>
            </a:r>
            <a:r>
              <a:rPr lang="en-US" sz="1400" dirty="0" smtClean="0">
                <a:latin typeface="Franklin Gothic Book" pitchFamily="34" charset="0"/>
              </a:rPr>
              <a:t> of Catholic Christians is not simply to “attend” Mass but </a:t>
            </a:r>
            <a:r>
              <a:rPr lang="en-US" sz="1400" b="1" dirty="0" smtClean="0">
                <a:latin typeface="Franklin Gothic Book" pitchFamily="34" charset="0"/>
              </a:rPr>
              <a:t>to “participate in” </a:t>
            </a:r>
            <a:r>
              <a:rPr lang="en-US" sz="1400" dirty="0" smtClean="0">
                <a:latin typeface="Franklin Gothic Book" pitchFamily="34" charset="0"/>
              </a:rPr>
              <a:t>(1247).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The </a:t>
            </a:r>
            <a:r>
              <a:rPr lang="en-US" sz="1400" i="1" dirty="0" smtClean="0">
                <a:latin typeface="Franklin Gothic Book" pitchFamily="34" charset="0"/>
              </a:rPr>
              <a:t>Constitution on the Sacred Liturgy</a:t>
            </a:r>
            <a:r>
              <a:rPr lang="en-US" sz="1400" dirty="0" smtClean="0">
                <a:latin typeface="Franklin Gothic Book" pitchFamily="34" charset="0"/>
              </a:rPr>
              <a:t> tells us that it is the </a:t>
            </a:r>
            <a:r>
              <a:rPr lang="en-US" sz="1400" b="1" dirty="0" smtClean="0">
                <a:latin typeface="Franklin Gothic Book" pitchFamily="34" charset="0"/>
              </a:rPr>
              <a:t>right and duty </a:t>
            </a:r>
            <a:r>
              <a:rPr lang="en-US" sz="1400" dirty="0" smtClean="0">
                <a:latin typeface="Franklin Gothic Book" pitchFamily="34" charset="0"/>
              </a:rPr>
              <a:t>of the Christian people to contribute their participation and the </a:t>
            </a:r>
            <a:r>
              <a:rPr lang="en-US" sz="1400" i="1" dirty="0" smtClean="0">
                <a:latin typeface="Franklin Gothic Book" pitchFamily="34" charset="0"/>
              </a:rPr>
              <a:t>General Instruction of the Roman Missal</a:t>
            </a:r>
            <a:r>
              <a:rPr lang="en-US" sz="1400" dirty="0" smtClean="0">
                <a:latin typeface="Franklin Gothic Book" pitchFamily="34" charset="0"/>
              </a:rPr>
              <a:t> states that the most fundamental </a:t>
            </a:r>
            <a:r>
              <a:rPr lang="en-US" sz="1400" b="1" dirty="0" smtClean="0">
                <a:latin typeface="Franklin Gothic Book" pitchFamily="34" charset="0"/>
              </a:rPr>
              <a:t>expression of our lay ministry </a:t>
            </a:r>
            <a:r>
              <a:rPr lang="en-US" sz="1400" dirty="0" smtClean="0">
                <a:latin typeface="Franklin Gothic Book" pitchFamily="34" charset="0"/>
              </a:rPr>
              <a:t>is the “conscious and fruitful participation in the mystery of Christ” (intro #5). </a:t>
            </a:r>
            <a:r>
              <a:rPr lang="en-US" sz="1400" dirty="0" smtClean="0">
                <a:solidFill>
                  <a:srgbClr val="FF0000"/>
                </a:solidFill>
                <a:latin typeface="Franklin Gothic Book" pitchFamily="34" charset="0"/>
                <a:sym typeface="Wingdings"/>
              </a:rPr>
              <a:t>()</a:t>
            </a: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rPr>
              <a:t> As Extraordinary Ministers of Communion, you are called upon to </a:t>
            </a:r>
            <a:r>
              <a:rPr lang="en-US" sz="1400" b="1" dirty="0" smtClean="0">
                <a:latin typeface="Franklin Gothic Book" pitchFamily="34" charset="0"/>
              </a:rPr>
              <a:t>model</a:t>
            </a:r>
            <a:r>
              <a:rPr lang="en-US" sz="1400" dirty="0" smtClean="0">
                <a:latin typeface="Franklin Gothic Book" pitchFamily="34" charset="0"/>
              </a:rPr>
              <a:t> that proper participation at Mass for others.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As mentioned before, the specific gestures of </a:t>
            </a:r>
            <a:r>
              <a:rPr lang="en-US" sz="1400" b="1" dirty="0" smtClean="0">
                <a:latin typeface="Franklin Gothic Book" pitchFamily="34" charset="0"/>
              </a:rPr>
              <a:t>bowing and genuflecting </a:t>
            </a:r>
            <a:r>
              <a:rPr lang="en-US" sz="1400" dirty="0" smtClean="0">
                <a:latin typeface="Franklin Gothic Book" pitchFamily="34" charset="0"/>
              </a:rPr>
              <a:t>at the appropriate times is also important to the reverence of the ministry.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The overall guiding principle when distributing Holy Communion: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r>
              <a:rPr lang="en-US" sz="1400" b="1" dirty="0" smtClean="0">
                <a:latin typeface="Franklin Gothic Book" pitchFamily="34" charset="0"/>
              </a:rPr>
              <a:t>DO NOT HURRY YOUR ACTIONS!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Extraordinary Ministers of Communion should </a:t>
            </a:r>
            <a:r>
              <a:rPr lang="en-US" sz="1400" b="1" dirty="0" smtClean="0">
                <a:latin typeface="Franklin Gothic Book" pitchFamily="34" charset="0"/>
              </a:rPr>
              <a:t>approach the altar </a:t>
            </a:r>
            <a:r>
              <a:rPr lang="en-US" sz="1400" dirty="0" smtClean="0">
                <a:latin typeface="Franklin Gothic Book" pitchFamily="34" charset="0"/>
              </a:rPr>
              <a:t>once the priest consumes the host.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When approaching the altar, you should know </a:t>
            </a:r>
            <a:r>
              <a:rPr lang="en-US" sz="1400" b="1" dirty="0" smtClean="0">
                <a:latin typeface="Franklin Gothic Book" pitchFamily="34" charset="0"/>
              </a:rPr>
              <a:t>what vessel you are to receive</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and know where you should stand to receive that vessel (i.e. hosts stand here, cups stand there) so as to not confuse the (visiting) priest.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Once you have received Holy Communion, the </a:t>
            </a:r>
            <a:r>
              <a:rPr lang="en-US" sz="1400" b="1" dirty="0" smtClean="0">
                <a:latin typeface="Franklin Gothic Book" pitchFamily="34" charset="0"/>
              </a:rPr>
              <a:t>priest or deacon will hand you your vessel</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host ministers will receive a ciborium or bowl,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those ministering the Precious Blood will receive the chalice or cup and </a:t>
            </a:r>
            <a:r>
              <a:rPr lang="en-US" sz="1400" dirty="0" err="1" smtClean="0">
                <a:latin typeface="Franklin Gothic Book" pitchFamily="34" charset="0"/>
              </a:rPr>
              <a:t>purificator</a:t>
            </a:r>
            <a:r>
              <a:rPr lang="en-US" sz="1400" dirty="0" smtClean="0">
                <a:latin typeface="Franklin Gothic Book" pitchFamily="34" charset="0"/>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 Once the priest has handed on all the vessels, he then proceeds to his Communion station, and all the Extraordinary Ministers proceed to theirs and begin distributing.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For your information,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the Communicant has the </a:t>
            </a:r>
            <a:r>
              <a:rPr lang="en-US" sz="1400" b="1" dirty="0" smtClean="0">
                <a:latin typeface="Franklin Gothic Book" pitchFamily="34" charset="0"/>
              </a:rPr>
              <a:t>option to receive </a:t>
            </a:r>
            <a:r>
              <a:rPr lang="en-US" sz="1400" dirty="0" smtClean="0">
                <a:latin typeface="Franklin Gothic Book" pitchFamily="34" charset="0"/>
              </a:rPr>
              <a:t>either in the hand or the mouth,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to receive from the cup.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The communicant should </a:t>
            </a:r>
            <a:r>
              <a:rPr lang="en-US" sz="1400" b="1" dirty="0" smtClean="0">
                <a:latin typeface="Franklin Gothic Book" pitchFamily="34" charset="0"/>
              </a:rPr>
              <a:t>bow slightly </a:t>
            </a:r>
            <a:r>
              <a:rPr lang="en-US" sz="1400" dirty="0" smtClean="0">
                <a:latin typeface="Franklin Gothic Book" pitchFamily="34" charset="0"/>
              </a:rPr>
              <a:t>before receiving the Eucharist out of reverence for the sacrament.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On occasion, you may have a communicant that </a:t>
            </a:r>
            <a:r>
              <a:rPr lang="en-US" sz="1400" b="1" dirty="0" smtClean="0">
                <a:latin typeface="Franklin Gothic Book" pitchFamily="34" charset="0"/>
              </a:rPr>
              <a:t>kneels down </a:t>
            </a:r>
            <a:r>
              <a:rPr lang="en-US" sz="1400" dirty="0" smtClean="0">
                <a:latin typeface="Franklin Gothic Book" pitchFamily="34" charset="0"/>
              </a:rPr>
              <a:t>to receive Holy Communion.  While that person should </a:t>
            </a:r>
            <a:r>
              <a:rPr lang="en-US" sz="1400" b="1" dirty="0" smtClean="0">
                <a:latin typeface="Franklin Gothic Book" pitchFamily="34" charset="0"/>
              </a:rPr>
              <a:t>not be denied </a:t>
            </a:r>
            <a:r>
              <a:rPr lang="en-US" sz="1400" dirty="0" smtClean="0">
                <a:latin typeface="Franklin Gothic Book" pitchFamily="34" charset="0"/>
              </a:rPr>
              <a:t>the sacrament for kneeling,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the </a:t>
            </a:r>
            <a:r>
              <a:rPr lang="en-US" sz="1400" b="1" dirty="0" smtClean="0">
                <a:latin typeface="Franklin Gothic Book" pitchFamily="34" charset="0"/>
              </a:rPr>
              <a:t>normal posture </a:t>
            </a:r>
            <a:r>
              <a:rPr lang="en-US" sz="1400" dirty="0" smtClean="0">
                <a:latin typeface="Franklin Gothic Book" pitchFamily="34" charset="0"/>
              </a:rPr>
              <a:t>for communicants is </a:t>
            </a:r>
            <a:r>
              <a:rPr lang="en-US" sz="1400" b="1" dirty="0" smtClean="0">
                <a:latin typeface="Franklin Gothic Book" pitchFamily="34" charset="0"/>
              </a:rPr>
              <a:t>standing</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Such instances should be </a:t>
            </a:r>
            <a:r>
              <a:rPr lang="en-US" sz="1400" b="1" dirty="0" smtClean="0">
                <a:latin typeface="Franklin Gothic Book" pitchFamily="34" charset="0"/>
              </a:rPr>
              <a:t>addressed by the pastor </a:t>
            </a:r>
            <a:r>
              <a:rPr lang="en-US" sz="1400" dirty="0" smtClean="0">
                <a:latin typeface="Franklin Gothic Book" pitchFamily="34" charset="0"/>
              </a:rPr>
              <a:t>outside of Mass.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3/24/2017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3/24/2017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3/24/2017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3/24/2017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7CF4ED-0D73-46E8-AFB2-7231E8C02E89}" type="datetimeFigureOut">
              <a:rPr lang="en-US" smtClean="0"/>
              <a:pPr/>
              <a:t>3/24/2017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7CF4ED-0D73-46E8-AFB2-7231E8C02E89}" type="datetimeFigureOut">
              <a:rPr lang="en-US" smtClean="0"/>
              <a:pPr/>
              <a:t>3/24/2017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7CF4ED-0D73-46E8-AFB2-7231E8C02E89}" type="datetimeFigureOut">
              <a:rPr lang="en-US" smtClean="0"/>
              <a:pPr/>
              <a:t>3/24/2017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CF4ED-0D73-46E8-AFB2-7231E8C02E89}" type="datetimeFigureOut">
              <a:rPr lang="en-US" smtClean="0"/>
              <a:pPr/>
              <a:t>3/24/2017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F4ED-0D73-46E8-AFB2-7231E8C02E89}" type="datetimeFigureOut">
              <a:rPr lang="en-US" smtClean="0"/>
              <a:pPr/>
              <a:t>3/24/2017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CF4ED-0D73-46E8-AFB2-7231E8C02E89}" type="datetimeFigureOut">
              <a:rPr lang="en-US" smtClean="0"/>
              <a:pPr/>
              <a:t>3/24/2017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CF4ED-0D73-46E8-AFB2-7231E8C02E89}" type="datetimeFigureOut">
              <a:rPr lang="en-US" smtClean="0"/>
              <a:pPr/>
              <a:t>3/24/2017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CF4ED-0D73-46E8-AFB2-7231E8C02E89}" type="datetimeFigureOut">
              <a:rPr lang="en-US" smtClean="0"/>
              <a:pPr/>
              <a:t>3/24/2017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C7E05-F355-4303-8D4A-A81217EEBC3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4" name="TextBox 3"/>
          <p:cNvSpPr txBox="1"/>
          <p:nvPr/>
        </p:nvSpPr>
        <p:spPr>
          <a:xfrm>
            <a:off x="4267200" y="1387019"/>
            <a:ext cx="4267200" cy="4708981"/>
          </a:xfrm>
          <a:prstGeom prst="rect">
            <a:avLst/>
          </a:prstGeom>
          <a:noFill/>
        </p:spPr>
        <p:txBody>
          <a:bodyPr wrap="square" rtlCol="0">
            <a:spAutoFit/>
          </a:bodyPr>
          <a:lstStyle/>
          <a:p>
            <a:pPr algn="ctr"/>
            <a:r>
              <a:rPr lang="en-US" sz="4800" dirty="0" smtClean="0">
                <a:solidFill>
                  <a:srgbClr val="E1E5BB"/>
                </a:solidFill>
                <a:effectLst>
                  <a:outerShdw blurRad="38100" dist="38100" dir="2700000" algn="tl">
                    <a:srgbClr val="000000">
                      <a:alpha val="43137"/>
                    </a:srgbClr>
                  </a:outerShdw>
                </a:effectLst>
                <a:latin typeface="Cambria" pitchFamily="18" charset="0"/>
              </a:rPr>
              <a:t>Serving as an Extraordinary </a:t>
            </a:r>
          </a:p>
          <a:p>
            <a:pPr algn="ctr"/>
            <a:r>
              <a:rPr lang="en-US" sz="4800" dirty="0" smtClean="0">
                <a:solidFill>
                  <a:srgbClr val="E1E5BB"/>
                </a:solidFill>
                <a:effectLst>
                  <a:outerShdw blurRad="38100" dist="38100" dir="2700000" algn="tl">
                    <a:srgbClr val="000000">
                      <a:alpha val="43137"/>
                    </a:srgbClr>
                  </a:outerShdw>
                </a:effectLst>
                <a:latin typeface="Cambria" pitchFamily="18" charset="0"/>
              </a:rPr>
              <a:t>Minister </a:t>
            </a:r>
          </a:p>
          <a:p>
            <a:pPr algn="ctr"/>
            <a:r>
              <a:rPr lang="en-US" sz="4800" dirty="0" smtClean="0">
                <a:solidFill>
                  <a:srgbClr val="E1E5BB"/>
                </a:solidFill>
                <a:effectLst>
                  <a:outerShdw blurRad="38100" dist="38100" dir="2700000" algn="tl">
                    <a:srgbClr val="000000">
                      <a:alpha val="43137"/>
                    </a:srgbClr>
                  </a:outerShdw>
                </a:effectLst>
                <a:latin typeface="Cambria" pitchFamily="18" charset="0"/>
              </a:rPr>
              <a:t>of Communion </a:t>
            </a:r>
          </a:p>
          <a:p>
            <a:pPr algn="ctr"/>
            <a:r>
              <a:rPr lang="en-US" sz="4800" dirty="0" smtClean="0">
                <a:solidFill>
                  <a:srgbClr val="E1E5BB"/>
                </a:solidFill>
                <a:effectLst>
                  <a:outerShdw blurRad="38100" dist="38100" dir="2700000" algn="tl">
                    <a:srgbClr val="000000">
                      <a:alpha val="43137"/>
                    </a:srgbClr>
                  </a:outerShdw>
                </a:effectLst>
                <a:latin typeface="Cambria" pitchFamily="18" charset="0"/>
              </a:rPr>
              <a:t>at Mass</a:t>
            </a:r>
          </a:p>
          <a:p>
            <a:pPr algn="ctr"/>
            <a:endParaRPr lang="en-US" sz="6000" dirty="0">
              <a:solidFill>
                <a:srgbClr val="E1E5BB"/>
              </a:solidFill>
              <a:effectLst>
                <a:outerShdw blurRad="38100" dist="38100" dir="2700000" algn="tl">
                  <a:srgbClr val="000000">
                    <a:alpha val="43137"/>
                  </a:srgbClr>
                </a:outerShdw>
              </a:effectLst>
              <a:latin typeface="Cambria" pitchFamily="18" charset="0"/>
            </a:endParaRPr>
          </a:p>
        </p:txBody>
      </p:sp>
      <p:pic>
        <p:nvPicPr>
          <p:cNvPr id="5" name="Picture 4" descr="imagesTOKJYE2Z.jpg"/>
          <p:cNvPicPr>
            <a:picLocks noChangeAspect="1"/>
          </p:cNvPicPr>
          <p:nvPr/>
        </p:nvPicPr>
        <p:blipFill>
          <a:blip r:embed="rId4" cstate="print"/>
          <a:stretch>
            <a:fillRect/>
          </a:stretch>
        </p:blipFill>
        <p:spPr>
          <a:xfrm>
            <a:off x="1143000" y="1066800"/>
            <a:ext cx="2971800" cy="45230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par>
                          <p:cTn id="14" fill="hold">
                            <p:stCondLst>
                              <p:cond delay="4000"/>
                            </p:stCondLst>
                            <p:childTnLst>
                              <p:par>
                                <p:cTn id="15" presetID="10" presetClass="exit" presetSubtype="0" fill="hold" grpId="1" nodeType="afterEffect">
                                  <p:stCondLst>
                                    <p:cond delay="3000"/>
                                  </p:stCondLst>
                                  <p:childTnLst>
                                    <p:animEffect transition="out" filter="fade">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par>
                          <p:cTn id="18" fill="hold">
                            <p:stCondLst>
                              <p:cond delay="9000"/>
                            </p:stCondLst>
                            <p:childTnLst>
                              <p:par>
                                <p:cTn id="19" presetID="10" presetClass="exit" presetSubtype="0" fill="hold" nodeType="afterEffect">
                                  <p:stCondLst>
                                    <p:cond delay="0"/>
                                  </p:stCondLst>
                                  <p:childTnLst>
                                    <p:animEffect transition="out" filter="fade">
                                      <p:cBhvr>
                                        <p:cTn id="20" dur="2000"/>
                                        <p:tgtEl>
                                          <p:spTgt spid="5"/>
                                        </p:tgtEl>
                                      </p:cBhvr>
                                    </p:animEffect>
                                    <p:set>
                                      <p:cBhvr>
                                        <p:cTn id="21"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Distribution of Holy Communion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81600"/>
          </a:xfrm>
        </p:spPr>
        <p:txBody>
          <a:bodyPr>
            <a:normAutofit fontScale="92500" lnSpcReduction="10000"/>
          </a:bodyPr>
          <a:lstStyle/>
          <a:p>
            <a:pPr marL="0" lvl="1">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Distributing the Precious Body</a:t>
            </a:r>
          </a:p>
          <a:p>
            <a:pPr marL="623888" lvl="2" indent="-276225">
              <a:buFont typeface="Wingdings" pitchFamily="2" charset="2"/>
              <a:buChar char="§"/>
            </a:pPr>
            <a:r>
              <a:rPr lang="en-US" dirty="0" smtClean="0">
                <a:solidFill>
                  <a:srgbClr val="E1E5BB"/>
                </a:solidFill>
                <a:effectLst>
                  <a:outerShdw blurRad="38100" dist="38100" dir="2700000" algn="tl">
                    <a:srgbClr val="000000">
                      <a:alpha val="43137"/>
                    </a:srgbClr>
                  </a:outerShdw>
                </a:effectLst>
              </a:rPr>
              <a:t>Picking up the host</a:t>
            </a:r>
          </a:p>
          <a:p>
            <a:pPr marL="623888" lvl="2" indent="-276225">
              <a:buFont typeface="Wingdings" pitchFamily="2" charset="2"/>
              <a:buChar char="§"/>
            </a:pPr>
            <a:r>
              <a:rPr lang="en-US" dirty="0" smtClean="0">
                <a:solidFill>
                  <a:srgbClr val="E1E5BB"/>
                </a:solidFill>
                <a:effectLst>
                  <a:outerShdw blurRad="38100" dist="38100" dir="2700000" algn="tl">
                    <a:srgbClr val="000000">
                      <a:alpha val="43137"/>
                    </a:srgbClr>
                  </a:outerShdw>
                </a:effectLst>
              </a:rPr>
              <a:t>Hold host over the ciborium</a:t>
            </a:r>
          </a:p>
          <a:p>
            <a:pPr marL="623888" lvl="2" indent="-276225">
              <a:buFont typeface="Wingdings" pitchFamily="2" charset="2"/>
              <a:buChar char="§"/>
            </a:pPr>
            <a:r>
              <a:rPr lang="en-US" dirty="0" smtClean="0">
                <a:solidFill>
                  <a:srgbClr val="E1E5BB"/>
                </a:solidFill>
                <a:effectLst>
                  <a:outerShdw blurRad="38100" dist="38100" dir="2700000" algn="tl">
                    <a:srgbClr val="000000">
                      <a:alpha val="43137"/>
                    </a:srgbClr>
                  </a:outerShdw>
                </a:effectLst>
              </a:rPr>
              <a:t>Eye contact</a:t>
            </a:r>
          </a:p>
          <a:p>
            <a:pPr marL="623888" lvl="2" indent="-276225">
              <a:buFont typeface="Wingdings" pitchFamily="2" charset="2"/>
              <a:buChar char="§"/>
            </a:pPr>
            <a:r>
              <a:rPr lang="en-US" dirty="0" smtClean="0">
                <a:solidFill>
                  <a:srgbClr val="E1E5BB"/>
                </a:solidFill>
                <a:effectLst>
                  <a:outerShdw blurRad="38100" dist="38100" dir="2700000" algn="tl">
                    <a:srgbClr val="000000">
                      <a:alpha val="43137"/>
                    </a:srgbClr>
                  </a:outerShdw>
                </a:effectLst>
              </a:rPr>
              <a:t>Exact wording: </a:t>
            </a:r>
            <a:r>
              <a:rPr lang="en-US" dirty="0" smtClean="0">
                <a:solidFill>
                  <a:srgbClr val="E1E5BB"/>
                </a:solidFill>
                <a:effectLst>
                  <a:outerShdw blurRad="38100" dist="38100" dir="2700000" algn="tl">
                    <a:srgbClr val="000000">
                      <a:alpha val="43137"/>
                    </a:srgbClr>
                  </a:outerShdw>
                </a:effectLst>
              </a:rPr>
              <a:t>                                                                       </a:t>
            </a:r>
            <a:r>
              <a:rPr lang="en-US" dirty="0" smtClean="0">
                <a:solidFill>
                  <a:srgbClr val="E1E5BB"/>
                </a:solidFill>
                <a:effectLst>
                  <a:outerShdw blurRad="38100" dist="38100" dir="2700000" algn="tl">
                    <a:srgbClr val="000000">
                      <a:alpha val="43137"/>
                    </a:srgbClr>
                  </a:outerShdw>
                </a:effectLst>
              </a:rPr>
              <a:t>“The Body of Christ”  </a:t>
            </a:r>
            <a:r>
              <a:rPr lang="en-US" dirty="0" smtClean="0">
                <a:solidFill>
                  <a:srgbClr val="E1E5BB"/>
                </a:solidFill>
                <a:effectLst>
                  <a:outerShdw blurRad="38100" dist="38100" dir="2700000" algn="tl">
                    <a:srgbClr val="000000">
                      <a:alpha val="43137"/>
                    </a:srgbClr>
                  </a:outerShdw>
                </a:effectLst>
              </a:rPr>
              <a:t>                                                           “</a:t>
            </a:r>
            <a:r>
              <a:rPr lang="en-US" dirty="0" smtClean="0">
                <a:solidFill>
                  <a:srgbClr val="E1E5BB"/>
                </a:solidFill>
                <a:effectLst>
                  <a:outerShdw blurRad="38100" dist="38100" dir="2700000" algn="tl">
                    <a:srgbClr val="000000">
                      <a:alpha val="43137"/>
                    </a:srgbClr>
                  </a:outerShdw>
                </a:effectLst>
              </a:rPr>
              <a:t>The Blood of Christ”</a:t>
            </a:r>
          </a:p>
          <a:p>
            <a:pPr marL="1081088" lvl="3" indent="-276225">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Announce with meaning and faith</a:t>
            </a:r>
          </a:p>
          <a:p>
            <a:pPr marL="1081088" lvl="3" indent="-276225">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No </a:t>
            </a:r>
            <a:r>
              <a:rPr lang="en-US" sz="2400" dirty="0" smtClean="0">
                <a:solidFill>
                  <a:srgbClr val="E1E5BB"/>
                </a:solidFill>
                <a:effectLst>
                  <a:outerShdw blurRad="38100" dist="38100" dir="2700000" algn="tl">
                    <a:srgbClr val="000000">
                      <a:alpha val="43137"/>
                    </a:srgbClr>
                  </a:outerShdw>
                </a:effectLst>
              </a:rPr>
              <a:t>names—you are already saying their names as a member of the Body of Christ </a:t>
            </a:r>
            <a:endParaRPr lang="en-US" sz="2400" dirty="0" smtClean="0">
              <a:solidFill>
                <a:srgbClr val="E1E5BB"/>
              </a:solidFill>
              <a:effectLst>
                <a:outerShdw blurRad="38100" dist="38100" dir="2700000" algn="tl">
                  <a:srgbClr val="000000">
                    <a:alpha val="43137"/>
                  </a:srgbClr>
                </a:outerShdw>
              </a:effectLst>
            </a:endParaRPr>
          </a:p>
          <a:p>
            <a:pPr marL="623888" lvl="2" indent="-276225">
              <a:buFont typeface="Wingdings" pitchFamily="2" charset="2"/>
              <a:buChar char="§"/>
            </a:pPr>
            <a:r>
              <a:rPr lang="en-US" dirty="0" smtClean="0">
                <a:solidFill>
                  <a:srgbClr val="E1E5BB"/>
                </a:solidFill>
                <a:effectLst>
                  <a:outerShdw blurRad="38100" dist="38100" dir="2700000" algn="tl">
                    <a:srgbClr val="000000">
                      <a:alpha val="43137"/>
                    </a:srgbClr>
                  </a:outerShdw>
                </a:effectLst>
              </a:rPr>
              <a:t>If not said, say “Amen.”</a:t>
            </a:r>
          </a:p>
          <a:p>
            <a:pPr marL="623888" lvl="2" indent="-276225">
              <a:buFont typeface="Wingdings" pitchFamily="2" charset="2"/>
              <a:buChar char="§"/>
            </a:pPr>
            <a:r>
              <a:rPr lang="en-US" dirty="0" smtClean="0">
                <a:solidFill>
                  <a:srgbClr val="E1E5BB"/>
                </a:solidFill>
                <a:effectLst>
                  <a:outerShdw blurRad="38100" dist="38100" dir="2700000" algn="tl">
                    <a:srgbClr val="000000">
                      <a:alpha val="43137"/>
                    </a:srgbClr>
                  </a:outerShdw>
                </a:effectLst>
              </a:rPr>
              <a:t>Overhand placement (recommended)</a:t>
            </a:r>
          </a:p>
          <a:p>
            <a:pPr marL="623888" lvl="2" indent="-276225">
              <a:buFont typeface="Wingdings" pitchFamily="2" charset="2"/>
              <a:buChar char="§"/>
            </a:pPr>
            <a:r>
              <a:rPr lang="en-US" dirty="0" smtClean="0">
                <a:solidFill>
                  <a:srgbClr val="E1E5BB"/>
                </a:solidFill>
                <a:effectLst>
                  <a:outerShdw blurRad="38100" dist="38100" dir="2700000" algn="tl">
                    <a:srgbClr val="000000">
                      <a:alpha val="43137"/>
                    </a:srgbClr>
                  </a:outerShdw>
                </a:effectLst>
              </a:rPr>
              <a:t>Underhand placement</a:t>
            </a:r>
          </a:p>
          <a:p>
            <a:pPr marL="623888" lvl="2" indent="-276225">
              <a:buFont typeface="Wingdings" pitchFamily="2" charset="2"/>
              <a:buChar char="§"/>
            </a:pPr>
            <a:r>
              <a:rPr lang="en-US" dirty="0" smtClean="0">
                <a:solidFill>
                  <a:srgbClr val="E1E5BB"/>
                </a:solidFill>
                <a:effectLst>
                  <a:outerShdw blurRad="38100" dist="38100" dir="2700000" algn="tl">
                    <a:srgbClr val="000000">
                      <a:alpha val="43137"/>
                    </a:srgbClr>
                  </a:outerShdw>
                </a:effectLst>
              </a:rPr>
              <a:t>Blessing of children or adults is discouraged</a:t>
            </a:r>
          </a:p>
          <a:p>
            <a:pPr marL="623888" lvl="2" indent="-276225">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573088" lvl="1" indent="-29051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739775" lvl="2" indent="-274638">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sz="24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sz="32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pic>
        <p:nvPicPr>
          <p:cNvPr id="49156" name="Picture 4" descr="Related image"/>
          <p:cNvPicPr>
            <a:picLocks noChangeAspect="1" noChangeArrowheads="1"/>
          </p:cNvPicPr>
          <p:nvPr/>
        </p:nvPicPr>
        <p:blipFill>
          <a:blip r:embed="rId3" cstate="print"/>
          <a:srcRect l="9524" r="23810"/>
          <a:stretch>
            <a:fillRect/>
          </a:stretch>
        </p:blipFill>
        <p:spPr bwMode="auto">
          <a:xfrm>
            <a:off x="6324600" y="1492623"/>
            <a:ext cx="2286000" cy="25459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9156"/>
                                        </p:tgtEl>
                                        <p:attrNameLst>
                                          <p:attrName>style.visibility</p:attrName>
                                        </p:attrNameLst>
                                      </p:cBhvr>
                                      <p:to>
                                        <p:strVal val="visible"/>
                                      </p:to>
                                    </p:set>
                                    <p:animEffect transition="in" filter="fade">
                                      <p:cBhvr>
                                        <p:cTn id="11" dur="1000"/>
                                        <p:tgtEl>
                                          <p:spTgt spid="49156"/>
                                        </p:tgtEl>
                                      </p:cBhvr>
                                    </p:animEffect>
                                    <p:anim calcmode="lin" valueType="num">
                                      <p:cBhvr>
                                        <p:cTn id="12" dur="1000" fill="hold"/>
                                        <p:tgtEl>
                                          <p:spTgt spid="49156"/>
                                        </p:tgtEl>
                                        <p:attrNameLst>
                                          <p:attrName>ppt_x</p:attrName>
                                        </p:attrNameLst>
                                      </p:cBhvr>
                                      <p:tavLst>
                                        <p:tav tm="0">
                                          <p:val>
                                            <p:strVal val="#ppt_x"/>
                                          </p:val>
                                        </p:tav>
                                        <p:tav tm="100000">
                                          <p:val>
                                            <p:strVal val="#ppt_x"/>
                                          </p:val>
                                        </p:tav>
                                      </p:tavLst>
                                    </p:anim>
                                    <p:anim calcmode="lin" valueType="num">
                                      <p:cBhvr>
                                        <p:cTn id="13" dur="1000" fill="hold"/>
                                        <p:tgtEl>
                                          <p:spTgt spid="4915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Distribution of Holy Communion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pPr marL="0" lvl="1">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Administering Precious Blood</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Wait for bow, establish eye contact, </a:t>
            </a:r>
            <a:r>
              <a:rPr lang="en-US" dirty="0" smtClean="0">
                <a:solidFill>
                  <a:srgbClr val="E1E5BB"/>
                </a:solidFill>
                <a:effectLst>
                  <a:outerShdw blurRad="38100" dist="38100" dir="2700000" algn="tl">
                    <a:srgbClr val="000000">
                      <a:alpha val="43137"/>
                    </a:srgbClr>
                  </a:outerShdw>
                </a:effectLst>
              </a:rPr>
              <a:t>                               and </a:t>
            </a:r>
            <a:r>
              <a:rPr lang="en-US" dirty="0" smtClean="0">
                <a:solidFill>
                  <a:srgbClr val="E1E5BB"/>
                </a:solidFill>
                <a:effectLst>
                  <a:outerShdw blurRad="38100" dist="38100" dir="2700000" algn="tl">
                    <a:srgbClr val="000000">
                      <a:alpha val="43137"/>
                    </a:srgbClr>
                  </a:outerShdw>
                </a:effectLst>
              </a:rPr>
              <a:t>say “The Blood of Christ”</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Carefully hand the cup to communicant</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Be sure communicant has a good grip</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Exchange should be firm, but gentle</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Communicant should take cup with both hands</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In case of disability, assistance may be needed</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Do not try to force them to drink</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Take back, wipe and turn</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Wipe inside and outer lip of the cup where lips made contact</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Don’t dip </a:t>
            </a:r>
            <a:r>
              <a:rPr lang="en-US" dirty="0" err="1" smtClean="0">
                <a:solidFill>
                  <a:srgbClr val="E1E5BB"/>
                </a:solidFill>
                <a:effectLst>
                  <a:outerShdw blurRad="38100" dist="38100" dir="2700000" algn="tl">
                    <a:srgbClr val="000000">
                      <a:alpha val="43137"/>
                    </a:srgbClr>
                  </a:outerShdw>
                </a:effectLst>
              </a:rPr>
              <a:t>purificator</a:t>
            </a:r>
            <a:r>
              <a:rPr lang="en-US" dirty="0" smtClean="0">
                <a:solidFill>
                  <a:srgbClr val="E1E5BB"/>
                </a:solidFill>
                <a:effectLst>
                  <a:outerShdw blurRad="38100" dist="38100" dir="2700000" algn="tl">
                    <a:srgbClr val="000000">
                      <a:alpha val="43137"/>
                    </a:srgbClr>
                  </a:outerShdw>
                </a:effectLst>
              </a:rPr>
              <a:t> in Precious Blood</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Turn cup a quarter turn to air dry</a:t>
            </a:r>
          </a:p>
          <a:p>
            <a:pPr marL="857250" lvl="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623888" lvl="2" indent="-276225">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573088" lvl="1" indent="-29051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739775" lvl="2" indent="-274638">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sz="24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sz="32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pic>
        <p:nvPicPr>
          <p:cNvPr id="47106" name="Picture 2" descr="https://cofemanchester.contentfiles.net/media/thumbs/b7/3e/b73e420c7e88c92149353fcfbe3e0e9f.jpg"/>
          <p:cNvPicPr>
            <a:picLocks noChangeAspect="1" noChangeArrowheads="1"/>
          </p:cNvPicPr>
          <p:nvPr/>
        </p:nvPicPr>
        <p:blipFill>
          <a:blip r:embed="rId3" cstate="print"/>
          <a:srcRect l="23735" r="32447"/>
          <a:stretch>
            <a:fillRect/>
          </a:stretch>
        </p:blipFill>
        <p:spPr bwMode="auto">
          <a:xfrm>
            <a:off x="6705600" y="1600200"/>
            <a:ext cx="1828800" cy="224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7106"/>
                                        </p:tgtEl>
                                        <p:attrNameLst>
                                          <p:attrName>style.visibility</p:attrName>
                                        </p:attrNameLst>
                                      </p:cBhvr>
                                      <p:to>
                                        <p:strVal val="visible"/>
                                      </p:to>
                                    </p:set>
                                    <p:animEffect transition="in" filter="fade">
                                      <p:cBhvr>
                                        <p:cTn id="11" dur="1000"/>
                                        <p:tgtEl>
                                          <p:spTgt spid="47106"/>
                                        </p:tgtEl>
                                      </p:cBhvr>
                                    </p:animEffect>
                                    <p:anim calcmode="lin" valueType="num">
                                      <p:cBhvr>
                                        <p:cTn id="12" dur="1000" fill="hold"/>
                                        <p:tgtEl>
                                          <p:spTgt spid="47106"/>
                                        </p:tgtEl>
                                        <p:attrNameLst>
                                          <p:attrName>ppt_x</p:attrName>
                                        </p:attrNameLst>
                                      </p:cBhvr>
                                      <p:tavLst>
                                        <p:tav tm="0">
                                          <p:val>
                                            <p:strVal val="#ppt_x"/>
                                          </p:val>
                                        </p:tav>
                                        <p:tav tm="100000">
                                          <p:val>
                                            <p:strVal val="#ppt_x"/>
                                          </p:val>
                                        </p:tav>
                                      </p:tavLst>
                                    </p:anim>
                                    <p:anim calcmode="lin" valueType="num">
                                      <p:cBhvr>
                                        <p:cTn id="13" dur="1000" fill="hold"/>
                                        <p:tgtEl>
                                          <p:spTgt spid="4710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Distribution of Holy Communion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257800"/>
          </a:xfrm>
        </p:spPr>
        <p:txBody>
          <a:bodyPr>
            <a:normAutofit lnSpcReduction="10000"/>
          </a:bodyPr>
          <a:lstStyle/>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If you are running out of hosts:</a:t>
            </a:r>
          </a:p>
          <a:p>
            <a:pPr marL="400050" lvl="2">
              <a:buFont typeface="Wingdings" pitchFamily="2" charset="2"/>
              <a:buChar char="§"/>
            </a:pPr>
            <a:r>
              <a:rPr lang="en-US" sz="2200" dirty="0" smtClean="0">
                <a:solidFill>
                  <a:srgbClr val="E1E5BB"/>
                </a:solidFill>
                <a:effectLst>
                  <a:outerShdw blurRad="38100" dist="38100" dir="2700000" algn="tl">
                    <a:srgbClr val="000000">
                      <a:alpha val="43137"/>
                    </a:srgbClr>
                  </a:outerShdw>
                </a:effectLst>
              </a:rPr>
              <a:t>Go to the priest or deacon to refill ciborium</a:t>
            </a:r>
          </a:p>
          <a:p>
            <a:pPr marL="400050" lvl="2">
              <a:buFont typeface="Wingdings" pitchFamily="2" charset="2"/>
              <a:buChar char="§"/>
            </a:pPr>
            <a:r>
              <a:rPr lang="en-US" sz="2200" dirty="0" smtClean="0">
                <a:solidFill>
                  <a:srgbClr val="E1E5BB"/>
                </a:solidFill>
                <a:effectLst>
                  <a:outerShdw blurRad="38100" dist="38100" dir="2700000" algn="tl">
                    <a:srgbClr val="000000">
                      <a:alpha val="43137"/>
                    </a:srgbClr>
                  </a:outerShdw>
                </a:effectLst>
              </a:rPr>
              <a:t>You may break hosts if there are only a few people left </a:t>
            </a:r>
          </a:p>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When finished distributing Precious Body:</a:t>
            </a:r>
          </a:p>
          <a:p>
            <a:pPr marL="406400" lvl="2" indent="-234950">
              <a:buFont typeface="Wingdings" pitchFamily="2" charset="2"/>
              <a:buChar char="§"/>
            </a:pPr>
            <a:r>
              <a:rPr lang="en-US" sz="2200" dirty="0" smtClean="0">
                <a:solidFill>
                  <a:srgbClr val="E1E5BB"/>
                </a:solidFill>
                <a:effectLst>
                  <a:outerShdw blurRad="38100" dist="38100" dir="2700000" algn="tl">
                    <a:srgbClr val="000000">
                      <a:alpha val="43137"/>
                    </a:srgbClr>
                  </a:outerShdw>
                </a:effectLst>
              </a:rPr>
              <a:t>Can move to assist others distributing</a:t>
            </a:r>
          </a:p>
          <a:p>
            <a:pPr marL="406400" lvl="2" indent="-234950">
              <a:buFont typeface="Wingdings" pitchFamily="2" charset="2"/>
              <a:buChar char="§"/>
            </a:pPr>
            <a:r>
              <a:rPr lang="en-US" sz="2200" dirty="0" smtClean="0">
                <a:solidFill>
                  <a:srgbClr val="E1E5BB"/>
                </a:solidFill>
                <a:effectLst>
                  <a:outerShdw blurRad="38100" dist="38100" dir="2700000" algn="tl">
                    <a:srgbClr val="000000">
                      <a:alpha val="43137"/>
                    </a:srgbClr>
                  </a:outerShdw>
                </a:effectLst>
              </a:rPr>
              <a:t>Return your ciborium to the altar</a:t>
            </a:r>
          </a:p>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When finished distributing the Precious Blood:</a:t>
            </a:r>
          </a:p>
          <a:p>
            <a:pPr marL="400050" lvl="2">
              <a:buFont typeface="Wingdings" pitchFamily="2" charset="2"/>
              <a:buChar char="§"/>
            </a:pPr>
            <a:r>
              <a:rPr lang="en-US" sz="2200" dirty="0" smtClean="0">
                <a:solidFill>
                  <a:srgbClr val="E1E5BB"/>
                </a:solidFill>
                <a:effectLst>
                  <a:outerShdw blurRad="38100" dist="38100" dir="2700000" algn="tl">
                    <a:srgbClr val="000000">
                      <a:alpha val="43137"/>
                    </a:srgbClr>
                  </a:outerShdw>
                </a:effectLst>
              </a:rPr>
              <a:t>Consume leftover Precious Blood while still in place and facing the altar. (</a:t>
            </a:r>
            <a:r>
              <a:rPr lang="en-US" sz="2200" i="1" dirty="0" smtClean="0">
                <a:solidFill>
                  <a:srgbClr val="E1E5BB"/>
                </a:solidFill>
                <a:effectLst>
                  <a:outerShdw blurRad="38100" dist="38100" dir="2700000" algn="tl">
                    <a:srgbClr val="000000">
                      <a:alpha val="43137"/>
                    </a:srgbClr>
                  </a:outerShdw>
                </a:effectLst>
              </a:rPr>
              <a:t>indult </a:t>
            </a:r>
            <a:r>
              <a:rPr lang="en-US" sz="2200" dirty="0" smtClean="0">
                <a:solidFill>
                  <a:srgbClr val="E1E5BB"/>
                </a:solidFill>
                <a:effectLst>
                  <a:outerShdw blurRad="38100" dist="38100" dir="2700000" algn="tl">
                    <a:srgbClr val="000000">
                      <a:alpha val="43137"/>
                    </a:srgbClr>
                  </a:outerShdw>
                </a:effectLst>
              </a:rPr>
              <a:t>granted by Bishop of Scranton) and return cup to the appropriate location</a:t>
            </a:r>
          </a:p>
          <a:p>
            <a:pPr marL="400050" lvl="2">
              <a:buFont typeface="Wingdings" pitchFamily="2" charset="2"/>
              <a:buChar char="§"/>
            </a:pPr>
            <a:r>
              <a:rPr lang="en-US" sz="2200" dirty="0" smtClean="0">
                <a:solidFill>
                  <a:srgbClr val="E1E5BB"/>
                </a:solidFill>
                <a:effectLst>
                  <a:outerShdw blurRad="38100" dist="38100" dir="2700000" algn="tl">
                    <a:srgbClr val="000000">
                      <a:alpha val="43137"/>
                    </a:srgbClr>
                  </a:outerShdw>
                </a:effectLst>
              </a:rPr>
              <a:t>Precious Blood should NEVER be poured down a </a:t>
            </a:r>
            <a:r>
              <a:rPr lang="en-US" sz="2200" dirty="0" err="1" smtClean="0">
                <a:solidFill>
                  <a:srgbClr val="E1E5BB"/>
                </a:solidFill>
                <a:effectLst>
                  <a:outerShdw blurRad="38100" dist="38100" dir="2700000" algn="tl">
                    <a:srgbClr val="000000">
                      <a:alpha val="43137"/>
                    </a:srgbClr>
                  </a:outerShdw>
                </a:effectLst>
              </a:rPr>
              <a:t>sacrarium</a:t>
            </a:r>
            <a:r>
              <a:rPr lang="en-US" sz="2200" dirty="0" smtClean="0">
                <a:solidFill>
                  <a:srgbClr val="E1E5BB"/>
                </a:solidFill>
                <a:effectLst>
                  <a:outerShdw blurRad="38100" dist="38100" dir="2700000" algn="tl">
                    <a:srgbClr val="000000">
                      <a:alpha val="43137"/>
                    </a:srgbClr>
                  </a:outerShdw>
                </a:effectLst>
              </a:rPr>
              <a:t> </a:t>
            </a:r>
          </a:p>
          <a:p>
            <a:pPr marL="400050" lvl="2">
              <a:buFont typeface="Wingdings" pitchFamily="2" charset="2"/>
              <a:buChar char="§"/>
            </a:pPr>
            <a:r>
              <a:rPr lang="en-US" sz="2200" dirty="0" smtClean="0">
                <a:solidFill>
                  <a:srgbClr val="E1E5BB"/>
                </a:solidFill>
                <a:effectLst>
                  <a:outerShdw blurRad="38100" dist="38100" dir="2700000" algn="tl">
                    <a:srgbClr val="000000">
                      <a:alpha val="43137"/>
                    </a:srgbClr>
                  </a:outerShdw>
                </a:effectLst>
              </a:rPr>
              <a:t>If you run out of Precious Blood, return your cup to appropriate location</a:t>
            </a:r>
          </a:p>
          <a:p>
            <a:pPr marL="857250" lvl="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623888" lvl="2" indent="-276225">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573088" lvl="1" indent="-29051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739775" lvl="2" indent="-274638">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sz="24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sz="32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Purification and Washing of Vessels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257800"/>
          </a:xfrm>
        </p:spPr>
        <p:txBody>
          <a:bodyPr>
            <a:normAutofit fontScale="92500" lnSpcReduction="20000"/>
          </a:bodyPr>
          <a:lstStyle/>
          <a:p>
            <a:pPr marL="347663" lvl="1" indent="-347663">
              <a:lnSpc>
                <a:spcPct val="120000"/>
              </a:lnSpc>
              <a:spcAft>
                <a:spcPts val="600"/>
              </a:spcAft>
              <a:buFont typeface="Wingdings" pitchFamily="2" charset="2"/>
              <a:buChar char="§"/>
            </a:pPr>
            <a:r>
              <a:rPr lang="en-US" sz="2600" dirty="0" smtClean="0">
                <a:solidFill>
                  <a:srgbClr val="E1E5BB"/>
                </a:solidFill>
                <a:effectLst>
                  <a:outerShdw blurRad="38100" dist="38100" dir="2700000" algn="tl">
                    <a:srgbClr val="000000">
                      <a:alpha val="43137"/>
                    </a:srgbClr>
                  </a:outerShdw>
                </a:effectLst>
              </a:rPr>
              <a:t>Ordinary ministers of Communion purify the vessels. </a:t>
            </a:r>
          </a:p>
          <a:p>
            <a:pPr marL="747713" lvl="2" indent="-347663">
              <a:lnSpc>
                <a:spcPct val="120000"/>
              </a:lnSpc>
              <a:spcAft>
                <a:spcPts val="600"/>
              </a:spcAft>
              <a:buFont typeface="Wingdings" pitchFamily="2" charset="2"/>
              <a:buChar char="§"/>
            </a:pPr>
            <a:r>
              <a:rPr lang="en-US" sz="2200" dirty="0" smtClean="0">
                <a:solidFill>
                  <a:srgbClr val="E1E5BB"/>
                </a:solidFill>
                <a:effectLst>
                  <a:outerShdw blurRad="38100" dist="38100" dir="2700000" algn="tl">
                    <a:srgbClr val="000000">
                      <a:alpha val="43137"/>
                    </a:srgbClr>
                  </a:outerShdw>
                </a:effectLst>
              </a:rPr>
              <a:t>Should be done at the altar during Mass or at a side table after Mass</a:t>
            </a:r>
          </a:p>
          <a:p>
            <a:pPr marL="747713" lvl="2" indent="-347663">
              <a:lnSpc>
                <a:spcPct val="120000"/>
              </a:lnSpc>
              <a:spcAft>
                <a:spcPts val="600"/>
              </a:spcAft>
              <a:buFont typeface="Wingdings" pitchFamily="2" charset="2"/>
              <a:buChar char="§"/>
            </a:pPr>
            <a:r>
              <a:rPr lang="en-US" sz="2200" dirty="0" smtClean="0">
                <a:solidFill>
                  <a:srgbClr val="E1E5BB"/>
                </a:solidFill>
                <a:effectLst>
                  <a:outerShdw blurRad="38100" dist="38100" dir="2700000" algn="tl">
                    <a:srgbClr val="000000">
                      <a:alpha val="43137"/>
                    </a:srgbClr>
                  </a:outerShdw>
                </a:effectLst>
              </a:rPr>
              <a:t>Extraordinary Ministers of Communion may assist with the washing of the vessels in the sacristy after Mass</a:t>
            </a:r>
          </a:p>
          <a:p>
            <a:pPr marL="347663" lvl="2" indent="-347663">
              <a:lnSpc>
                <a:spcPct val="120000"/>
              </a:lnSpc>
              <a:spcAft>
                <a:spcPts val="600"/>
              </a:spcAft>
              <a:buFont typeface="Wingdings" pitchFamily="2" charset="2"/>
              <a:buChar char="§"/>
            </a:pPr>
            <a:r>
              <a:rPr lang="en-US" sz="2600" dirty="0" smtClean="0">
                <a:solidFill>
                  <a:srgbClr val="E1E5BB"/>
                </a:solidFill>
                <a:effectLst>
                  <a:outerShdw blurRad="38100" dist="38100" dir="2700000" algn="tl">
                    <a:srgbClr val="000000">
                      <a:alpha val="43137"/>
                    </a:srgbClr>
                  </a:outerShdw>
                </a:effectLst>
              </a:rPr>
              <a:t>Take care in handling the vessels</a:t>
            </a:r>
          </a:p>
          <a:p>
            <a:pPr marL="804863" lvl="3" indent="-347663">
              <a:lnSpc>
                <a:spcPct val="120000"/>
              </a:lnSpc>
              <a:spcAft>
                <a:spcPts val="600"/>
              </a:spcAft>
              <a:buFont typeface="Wingdings" pitchFamily="2" charset="2"/>
              <a:buChar char="§"/>
            </a:pPr>
            <a:r>
              <a:rPr lang="en-US" sz="2200" dirty="0" smtClean="0">
                <a:solidFill>
                  <a:srgbClr val="E1E5BB"/>
                </a:solidFill>
                <a:effectLst>
                  <a:outerShdw blurRad="38100" dist="38100" dir="2700000" algn="tl">
                    <a:srgbClr val="000000">
                      <a:alpha val="43137"/>
                    </a:srgbClr>
                  </a:outerShdw>
                </a:effectLst>
              </a:rPr>
              <a:t>Watch jewelry to prevent scratching</a:t>
            </a:r>
          </a:p>
          <a:p>
            <a:pPr marL="804863" lvl="3" indent="-347663">
              <a:lnSpc>
                <a:spcPct val="120000"/>
              </a:lnSpc>
              <a:spcAft>
                <a:spcPts val="600"/>
              </a:spcAft>
              <a:buFont typeface="Wingdings" pitchFamily="2" charset="2"/>
              <a:buChar char="§"/>
            </a:pPr>
            <a:r>
              <a:rPr lang="en-US" sz="2200" dirty="0" smtClean="0">
                <a:solidFill>
                  <a:srgbClr val="E1E5BB"/>
                </a:solidFill>
                <a:effectLst>
                  <a:outerShdw blurRad="38100" dist="38100" dir="2700000" algn="tl">
                    <a:srgbClr val="000000">
                      <a:alpha val="43137"/>
                    </a:srgbClr>
                  </a:outerShdw>
                </a:effectLst>
              </a:rPr>
              <a:t>Carry the vessel reverently because of its sacred use</a:t>
            </a:r>
          </a:p>
          <a:p>
            <a:pPr marL="347663" lvl="1" indent="-347663">
              <a:lnSpc>
                <a:spcPct val="120000"/>
              </a:lnSpc>
              <a:spcAft>
                <a:spcPts val="600"/>
              </a:spcAft>
              <a:buFont typeface="Wingdings" pitchFamily="2" charset="2"/>
              <a:buChar char="§"/>
            </a:pPr>
            <a:r>
              <a:rPr lang="en-US" sz="2600" dirty="0" smtClean="0">
                <a:solidFill>
                  <a:srgbClr val="E1E5BB"/>
                </a:solidFill>
                <a:effectLst>
                  <a:outerShdw blurRad="38100" dist="38100" dir="2700000" algn="tl">
                    <a:srgbClr val="000000">
                      <a:alpha val="43137"/>
                    </a:srgbClr>
                  </a:outerShdw>
                </a:effectLst>
              </a:rPr>
              <a:t>Place any used </a:t>
            </a:r>
            <a:r>
              <a:rPr lang="en-US" sz="2600" dirty="0" err="1" smtClean="0">
                <a:solidFill>
                  <a:srgbClr val="E1E5BB"/>
                </a:solidFill>
                <a:effectLst>
                  <a:outerShdw blurRad="38100" dist="38100" dir="2700000" algn="tl">
                    <a:srgbClr val="000000">
                      <a:alpha val="43137"/>
                    </a:srgbClr>
                  </a:outerShdw>
                </a:effectLst>
              </a:rPr>
              <a:t>purificators</a:t>
            </a:r>
            <a:r>
              <a:rPr lang="en-US" sz="2600" dirty="0" smtClean="0">
                <a:solidFill>
                  <a:srgbClr val="E1E5BB"/>
                </a:solidFill>
                <a:effectLst>
                  <a:outerShdw blurRad="38100" dist="38100" dir="2700000" algn="tl">
                    <a:srgbClr val="000000">
                      <a:alpha val="43137"/>
                    </a:srgbClr>
                  </a:outerShdw>
                </a:effectLst>
              </a:rPr>
              <a:t> or corporals in separate container designated as “sacred wash”</a:t>
            </a:r>
          </a:p>
          <a:p>
            <a:pPr marL="347663" lvl="1" indent="-347663">
              <a:lnSpc>
                <a:spcPct val="120000"/>
              </a:lnSpc>
              <a:spcAft>
                <a:spcPts val="600"/>
              </a:spcAft>
              <a:buFont typeface="Wingdings" pitchFamily="2" charset="2"/>
              <a:buChar char="§"/>
            </a:pPr>
            <a:r>
              <a:rPr lang="en-US" sz="2600" dirty="0" smtClean="0">
                <a:solidFill>
                  <a:srgbClr val="E1E5BB"/>
                </a:solidFill>
                <a:effectLst>
                  <a:outerShdw blurRad="38100" dist="38100" dir="2700000" algn="tl">
                    <a:srgbClr val="000000">
                      <a:alpha val="43137"/>
                    </a:srgbClr>
                  </a:outerShdw>
                </a:effectLst>
              </a:rPr>
              <a:t>Guiding principle: reverence for the Lord’s Body and Blood </a:t>
            </a:r>
          </a:p>
          <a:p>
            <a:pPr marL="0" lvl="1">
              <a:buFont typeface="Wingdings" pitchFamily="2" charset="2"/>
              <a:buChar char="§"/>
            </a:pPr>
            <a:endParaRPr lang="en-US" sz="2200" dirty="0" smtClean="0">
              <a:solidFill>
                <a:srgbClr val="E1E5BB"/>
              </a:solidFill>
              <a:effectLst>
                <a:outerShdw blurRad="38100" dist="38100" dir="2700000" algn="tl">
                  <a:srgbClr val="000000">
                    <a:alpha val="43137"/>
                  </a:srgbClr>
                </a:outerShdw>
              </a:effectLst>
            </a:endParaRPr>
          </a:p>
          <a:p>
            <a:pPr marL="857250" lvl="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623888" lvl="2" indent="-276225">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573088" lvl="1" indent="-29051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739775" lvl="2" indent="-274638">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sz="24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sz="32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effectLst>
                  <a:outerShdw blurRad="38100" dist="38100" dir="2700000" algn="tl">
                    <a:srgbClr val="000000">
                      <a:alpha val="43137"/>
                    </a:srgbClr>
                  </a:outerShdw>
                </a:effectLst>
              </a:rPr>
              <a:t>Accidents or Problems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257800"/>
          </a:xfrm>
        </p:spPr>
        <p:txBody>
          <a:bodyPr>
            <a:normAutofit fontScale="77500" lnSpcReduction="20000"/>
          </a:bodyPr>
          <a:lstStyle/>
          <a:p>
            <a:pPr marL="0" lvl="1">
              <a:lnSpc>
                <a:spcPct val="120000"/>
              </a:lnSpc>
              <a:spcAft>
                <a:spcPts val="600"/>
              </a:spcAft>
              <a:buFont typeface="Wingdings" pitchFamily="2" charset="2"/>
              <a:buChar char="§"/>
            </a:pPr>
            <a:r>
              <a:rPr lang="en-US" dirty="0" smtClean="0">
                <a:solidFill>
                  <a:srgbClr val="E1E5BB"/>
                </a:solidFill>
                <a:effectLst>
                  <a:outerShdw blurRad="38100" dist="38100" dir="2700000" algn="tl">
                    <a:srgbClr val="000000">
                      <a:alpha val="43137"/>
                    </a:srgbClr>
                  </a:outerShdw>
                </a:effectLst>
              </a:rPr>
              <a:t>If a consecrated host is dropped:</a:t>
            </a:r>
          </a:p>
          <a:p>
            <a:pPr marL="566738" lvl="2" indent="-219075">
              <a:lnSpc>
                <a:spcPct val="120000"/>
              </a:lnSpc>
              <a:spcAft>
                <a:spcPts val="600"/>
              </a:spcAft>
              <a:buFont typeface="Wingdings" pitchFamily="2" charset="2"/>
              <a:buChar char="§"/>
            </a:pPr>
            <a:r>
              <a:rPr lang="en-US" dirty="0" smtClean="0">
                <a:solidFill>
                  <a:srgbClr val="E1E5BB"/>
                </a:solidFill>
                <a:effectLst>
                  <a:outerShdw blurRad="38100" dist="38100" dir="2700000" algn="tl">
                    <a:srgbClr val="000000">
                      <a:alpha val="43137"/>
                    </a:srgbClr>
                  </a:outerShdw>
                </a:effectLst>
              </a:rPr>
              <a:t>Pick it up reverently and consume right away</a:t>
            </a:r>
          </a:p>
          <a:p>
            <a:pPr marL="566738" lvl="2" indent="-219075">
              <a:lnSpc>
                <a:spcPct val="120000"/>
              </a:lnSpc>
              <a:spcAft>
                <a:spcPts val="600"/>
              </a:spcAft>
              <a:buFont typeface="Wingdings" pitchFamily="2" charset="2"/>
              <a:buChar char="§"/>
            </a:pPr>
            <a:r>
              <a:rPr lang="en-US" dirty="0" smtClean="0">
                <a:solidFill>
                  <a:srgbClr val="E1E5BB"/>
                </a:solidFill>
                <a:effectLst>
                  <a:outerShdw blurRad="38100" dist="38100" dir="2700000" algn="tl">
                    <a:srgbClr val="000000">
                      <a:alpha val="43137"/>
                    </a:srgbClr>
                  </a:outerShdw>
                </a:effectLst>
              </a:rPr>
              <a:t>Hold under the ciborium, return to altar and tell the priest</a:t>
            </a:r>
          </a:p>
          <a:p>
            <a:pPr marL="566738" lvl="2" indent="-219075">
              <a:lnSpc>
                <a:spcPct val="120000"/>
              </a:lnSpc>
              <a:spcAft>
                <a:spcPts val="600"/>
              </a:spcAft>
              <a:buFont typeface="Wingdings" pitchFamily="2" charset="2"/>
              <a:buChar char="§"/>
            </a:pPr>
            <a:r>
              <a:rPr lang="en-US" dirty="0" smtClean="0">
                <a:solidFill>
                  <a:srgbClr val="E1E5BB"/>
                </a:solidFill>
                <a:effectLst>
                  <a:outerShdw blurRad="38100" dist="38100" dir="2700000" algn="tl">
                    <a:srgbClr val="000000">
                      <a:alpha val="43137"/>
                    </a:srgbClr>
                  </a:outerShdw>
                </a:effectLst>
              </a:rPr>
              <a:t>The dropped host should never be placed back in the ciborium</a:t>
            </a:r>
          </a:p>
          <a:p>
            <a:pPr marL="566738" lvl="2" indent="-219075">
              <a:lnSpc>
                <a:spcPct val="120000"/>
              </a:lnSpc>
              <a:spcAft>
                <a:spcPts val="600"/>
              </a:spcAft>
              <a:buFont typeface="Wingdings" pitchFamily="2" charset="2"/>
              <a:buChar char="§"/>
            </a:pPr>
            <a:r>
              <a:rPr lang="en-US" dirty="0" smtClean="0">
                <a:solidFill>
                  <a:srgbClr val="E1E5BB"/>
                </a:solidFill>
                <a:effectLst>
                  <a:outerShdw blurRad="38100" dist="38100" dir="2700000" algn="tl">
                    <a:srgbClr val="000000">
                      <a:alpha val="43137"/>
                    </a:srgbClr>
                  </a:outerShdw>
                </a:effectLst>
              </a:rPr>
              <a:t>If host cannot be consumed, it may be completely dissolved in water and poured down a </a:t>
            </a:r>
            <a:r>
              <a:rPr lang="en-US" dirty="0" err="1" smtClean="0">
                <a:solidFill>
                  <a:srgbClr val="E1E5BB"/>
                </a:solidFill>
                <a:effectLst>
                  <a:outerShdw blurRad="38100" dist="38100" dir="2700000" algn="tl">
                    <a:srgbClr val="000000">
                      <a:alpha val="43137"/>
                    </a:srgbClr>
                  </a:outerShdw>
                </a:effectLst>
              </a:rPr>
              <a:t>sacrarium</a:t>
            </a:r>
            <a:endParaRPr lang="en-US" dirty="0" smtClean="0">
              <a:solidFill>
                <a:srgbClr val="E1E5BB"/>
              </a:solidFill>
              <a:effectLst>
                <a:outerShdw blurRad="38100" dist="38100" dir="2700000" algn="tl">
                  <a:srgbClr val="000000">
                    <a:alpha val="43137"/>
                  </a:srgbClr>
                </a:outerShdw>
              </a:effectLst>
            </a:endParaRPr>
          </a:p>
          <a:p>
            <a:pPr marL="0" lvl="1">
              <a:lnSpc>
                <a:spcPct val="120000"/>
              </a:lnSpc>
              <a:spcAft>
                <a:spcPts val="600"/>
              </a:spcAft>
              <a:buFont typeface="Wingdings" pitchFamily="2" charset="2"/>
              <a:buChar char="§"/>
            </a:pPr>
            <a:r>
              <a:rPr lang="en-US" dirty="0" smtClean="0">
                <a:solidFill>
                  <a:srgbClr val="E1E5BB"/>
                </a:solidFill>
                <a:effectLst>
                  <a:outerShdw blurRad="38100" dist="38100" dir="2700000" algn="tl">
                    <a:srgbClr val="000000">
                      <a:alpha val="43137"/>
                    </a:srgbClr>
                  </a:outerShdw>
                </a:effectLst>
              </a:rPr>
              <a:t>If Precious Blood spills:</a:t>
            </a:r>
          </a:p>
          <a:p>
            <a:pPr marL="566738" lvl="2" indent="-219075">
              <a:lnSpc>
                <a:spcPct val="120000"/>
              </a:lnSpc>
              <a:spcAft>
                <a:spcPts val="600"/>
              </a:spcAft>
              <a:buFont typeface="Wingdings" pitchFamily="2" charset="2"/>
              <a:buChar char="§"/>
            </a:pPr>
            <a:r>
              <a:rPr lang="en-US" dirty="0" smtClean="0">
                <a:solidFill>
                  <a:srgbClr val="E1E5BB"/>
                </a:solidFill>
                <a:effectLst>
                  <a:outerShdw blurRad="38100" dist="38100" dir="2700000" algn="tl">
                    <a:srgbClr val="000000">
                      <a:alpha val="43137"/>
                    </a:srgbClr>
                  </a:outerShdw>
                </a:effectLst>
              </a:rPr>
              <a:t>DO NOT PANIC—stop what you are doing and do not embarrass the communicant</a:t>
            </a:r>
          </a:p>
          <a:p>
            <a:pPr marL="566738" lvl="2" indent="-219075">
              <a:lnSpc>
                <a:spcPct val="120000"/>
              </a:lnSpc>
              <a:spcAft>
                <a:spcPts val="600"/>
              </a:spcAft>
              <a:buFont typeface="Wingdings" pitchFamily="2" charset="2"/>
              <a:buChar char="§"/>
            </a:pPr>
            <a:r>
              <a:rPr lang="en-US" dirty="0" smtClean="0">
                <a:solidFill>
                  <a:srgbClr val="E1E5BB"/>
                </a:solidFill>
                <a:effectLst>
                  <a:outerShdw blurRad="38100" dist="38100" dir="2700000" algn="tl">
                    <a:srgbClr val="000000">
                      <a:alpha val="43137"/>
                    </a:srgbClr>
                  </a:outerShdw>
                </a:effectLst>
              </a:rPr>
              <a:t>Place the </a:t>
            </a:r>
            <a:r>
              <a:rPr lang="en-US" dirty="0" err="1" smtClean="0">
                <a:solidFill>
                  <a:srgbClr val="E1E5BB"/>
                </a:solidFill>
                <a:effectLst>
                  <a:outerShdw blurRad="38100" dist="38100" dir="2700000" algn="tl">
                    <a:srgbClr val="000000">
                      <a:alpha val="43137"/>
                    </a:srgbClr>
                  </a:outerShdw>
                </a:effectLst>
              </a:rPr>
              <a:t>purificator</a:t>
            </a:r>
            <a:r>
              <a:rPr lang="en-US" dirty="0" smtClean="0">
                <a:solidFill>
                  <a:srgbClr val="E1E5BB"/>
                </a:solidFill>
                <a:effectLst>
                  <a:outerShdw blurRad="38100" dist="38100" dir="2700000" algn="tl">
                    <a:srgbClr val="000000">
                      <a:alpha val="43137"/>
                    </a:srgbClr>
                  </a:outerShdw>
                </a:effectLst>
              </a:rPr>
              <a:t> over the spill and position yourself over</a:t>
            </a:r>
          </a:p>
          <a:p>
            <a:pPr marL="566738" lvl="2" indent="-219075">
              <a:lnSpc>
                <a:spcPct val="120000"/>
              </a:lnSpc>
              <a:spcAft>
                <a:spcPts val="600"/>
              </a:spcAft>
              <a:buFont typeface="Wingdings" pitchFamily="2" charset="2"/>
              <a:buChar char="§"/>
            </a:pPr>
            <a:r>
              <a:rPr lang="en-US" dirty="0" smtClean="0">
                <a:solidFill>
                  <a:srgbClr val="E1E5BB"/>
                </a:solidFill>
                <a:effectLst>
                  <a:outerShdw blurRad="38100" dist="38100" dir="2700000" algn="tl">
                    <a:srgbClr val="000000">
                      <a:alpha val="43137"/>
                    </a:srgbClr>
                  </a:outerShdw>
                </a:effectLst>
              </a:rPr>
              <a:t>Absorb the Precious Blood and rinse with water in the </a:t>
            </a:r>
            <a:r>
              <a:rPr lang="en-US" dirty="0" err="1" smtClean="0">
                <a:solidFill>
                  <a:srgbClr val="E1E5BB"/>
                </a:solidFill>
                <a:effectLst>
                  <a:outerShdw blurRad="38100" dist="38100" dir="2700000" algn="tl">
                    <a:srgbClr val="000000">
                      <a:alpha val="43137"/>
                    </a:srgbClr>
                  </a:outerShdw>
                </a:effectLst>
              </a:rPr>
              <a:t>sacrarium</a:t>
            </a:r>
            <a:r>
              <a:rPr lang="en-US" dirty="0" smtClean="0">
                <a:solidFill>
                  <a:srgbClr val="E1E5BB"/>
                </a:solidFill>
                <a:effectLst>
                  <a:outerShdw blurRad="38100" dist="38100" dir="2700000" algn="tl">
                    <a:srgbClr val="000000">
                      <a:alpha val="43137"/>
                    </a:srgbClr>
                  </a:outerShdw>
                </a:effectLst>
              </a:rPr>
              <a:t>.</a:t>
            </a:r>
          </a:p>
          <a:p>
            <a:pPr marL="566738" lvl="2" indent="-219075">
              <a:lnSpc>
                <a:spcPct val="120000"/>
              </a:lnSpc>
              <a:spcAft>
                <a:spcPts val="600"/>
              </a:spcAft>
              <a:buFont typeface="Wingdings" pitchFamily="2" charset="2"/>
              <a:buChar char="§"/>
            </a:pPr>
            <a:r>
              <a:rPr lang="en-US" dirty="0" smtClean="0">
                <a:solidFill>
                  <a:srgbClr val="E1E5BB"/>
                </a:solidFill>
                <a:effectLst>
                  <a:outerShdw blurRad="38100" dist="38100" dir="2700000" algn="tl">
                    <a:srgbClr val="000000">
                      <a:alpha val="43137"/>
                    </a:srgbClr>
                  </a:outerShdw>
                </a:effectLst>
              </a:rPr>
              <a:t>If no </a:t>
            </a:r>
            <a:r>
              <a:rPr lang="en-US" dirty="0" err="1" smtClean="0">
                <a:solidFill>
                  <a:srgbClr val="E1E5BB"/>
                </a:solidFill>
                <a:effectLst>
                  <a:outerShdw blurRad="38100" dist="38100" dir="2700000" algn="tl">
                    <a:srgbClr val="000000">
                      <a:alpha val="43137"/>
                    </a:srgbClr>
                  </a:outerShdw>
                </a:effectLst>
              </a:rPr>
              <a:t>sacrarium</a:t>
            </a:r>
            <a:r>
              <a:rPr lang="en-US" dirty="0" smtClean="0">
                <a:solidFill>
                  <a:srgbClr val="E1E5BB"/>
                </a:solidFill>
                <a:effectLst>
                  <a:outerShdw blurRad="38100" dist="38100" dir="2700000" algn="tl">
                    <a:srgbClr val="000000">
                      <a:alpha val="43137"/>
                    </a:srgbClr>
                  </a:outerShdw>
                </a:effectLst>
              </a:rPr>
              <a:t>, rinse in another vessel and that water poured into the ground in a secluded spot</a:t>
            </a: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sz="2200" dirty="0" smtClean="0">
              <a:solidFill>
                <a:srgbClr val="E1E5BB"/>
              </a:solidFill>
              <a:effectLst>
                <a:outerShdw blurRad="38100" dist="38100" dir="2700000" algn="tl">
                  <a:srgbClr val="000000">
                    <a:alpha val="43137"/>
                  </a:srgbClr>
                </a:outerShdw>
              </a:effectLst>
            </a:endParaRPr>
          </a:p>
          <a:p>
            <a:pPr marL="857250" lvl="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623888" lvl="2" indent="-276225">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573088" lvl="1" indent="-29051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739775" lvl="2" indent="-274638">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sz="24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sz="32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effectLst>
                  <a:outerShdw blurRad="38100" dist="38100" dir="2700000" algn="tl">
                    <a:srgbClr val="000000">
                      <a:alpha val="43137"/>
                    </a:srgbClr>
                  </a:outerShdw>
                </a:effectLst>
              </a:rPr>
              <a:t>Accidents or Problems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81600"/>
          </a:xfrm>
        </p:spPr>
        <p:txBody>
          <a:bodyPr>
            <a:normAutofit fontScale="70000" lnSpcReduction="20000"/>
          </a:bodyPr>
          <a:lstStyle/>
          <a:p>
            <a:pPr marL="0" lvl="1">
              <a:lnSpc>
                <a:spcPct val="120000"/>
              </a:lnSpc>
              <a:spcAft>
                <a:spcPts val="600"/>
              </a:spcAft>
              <a:buFont typeface="Wingdings" pitchFamily="2" charset="2"/>
              <a:buChar char="§"/>
            </a:pPr>
            <a:r>
              <a:rPr lang="en-US" sz="3000" dirty="0" smtClean="0">
                <a:solidFill>
                  <a:srgbClr val="E1E5BB"/>
                </a:solidFill>
                <a:effectLst>
                  <a:outerShdw blurRad="38100" dist="38100" dir="2700000" algn="tl">
                    <a:srgbClr val="000000">
                      <a:alpha val="43137"/>
                    </a:srgbClr>
                  </a:outerShdw>
                </a:effectLst>
              </a:rPr>
              <a:t>Communicant doesn’t consume the host</a:t>
            </a:r>
          </a:p>
          <a:p>
            <a:pPr marL="400050" lvl="2">
              <a:lnSpc>
                <a:spcPct val="120000"/>
              </a:lnSpc>
              <a:spcAft>
                <a:spcPts val="600"/>
              </a:spcAft>
              <a:buFont typeface="Wingdings" pitchFamily="2" charset="2"/>
              <a:buChar char="§"/>
            </a:pPr>
            <a:r>
              <a:rPr lang="en-US" sz="2600" dirty="0" smtClean="0">
                <a:solidFill>
                  <a:srgbClr val="E1E5BB"/>
                </a:solidFill>
                <a:effectLst>
                  <a:outerShdw blurRad="38100" dist="38100" dir="2700000" algn="tl">
                    <a:srgbClr val="000000">
                      <a:alpha val="43137"/>
                    </a:srgbClr>
                  </a:outerShdw>
                </a:effectLst>
              </a:rPr>
              <a:t>If placing the host in the hand, be conscious that the communicant consumes the host</a:t>
            </a:r>
          </a:p>
          <a:p>
            <a:pPr marL="400050" lvl="2">
              <a:lnSpc>
                <a:spcPct val="120000"/>
              </a:lnSpc>
              <a:spcAft>
                <a:spcPts val="600"/>
              </a:spcAft>
              <a:buFont typeface="Wingdings" pitchFamily="2" charset="2"/>
              <a:buChar char="§"/>
            </a:pPr>
            <a:r>
              <a:rPr lang="en-US" sz="2600" dirty="0" smtClean="0">
                <a:solidFill>
                  <a:srgbClr val="E1E5BB"/>
                </a:solidFill>
                <a:effectLst>
                  <a:outerShdw blurRad="38100" dist="38100" dir="2700000" algn="tl">
                    <a:srgbClr val="000000">
                      <a:alpha val="43137"/>
                    </a:srgbClr>
                  </a:outerShdw>
                </a:effectLst>
              </a:rPr>
              <a:t>If communicant begins to walk away carrying the host, say in a subdued voice, “Please consume the host now.”</a:t>
            </a:r>
          </a:p>
          <a:p>
            <a:pPr marL="0" lvl="1">
              <a:lnSpc>
                <a:spcPct val="120000"/>
              </a:lnSpc>
              <a:spcAft>
                <a:spcPts val="600"/>
              </a:spcAft>
              <a:buFont typeface="Wingdings" pitchFamily="2" charset="2"/>
              <a:buChar char="§"/>
            </a:pPr>
            <a:r>
              <a:rPr lang="en-US" sz="3000" dirty="0" smtClean="0">
                <a:solidFill>
                  <a:srgbClr val="E1E5BB"/>
                </a:solidFill>
                <a:effectLst>
                  <a:outerShdw blurRad="38100" dist="38100" dir="2700000" algn="tl">
                    <a:srgbClr val="000000">
                      <a:alpha val="43137"/>
                    </a:srgbClr>
                  </a:outerShdw>
                </a:effectLst>
              </a:rPr>
              <a:t>Do NOT refuse communion to anyone (</a:t>
            </a:r>
            <a:r>
              <a:rPr lang="en-US" sz="3000" i="1" dirty="0" smtClean="0">
                <a:solidFill>
                  <a:srgbClr val="E1E5BB"/>
                </a:solidFill>
                <a:effectLst>
                  <a:outerShdw blurRad="38100" dist="38100" dir="2700000" algn="tl">
                    <a:srgbClr val="000000">
                      <a:alpha val="43137"/>
                    </a:srgbClr>
                  </a:outerShdw>
                </a:effectLst>
              </a:rPr>
              <a:t>RS </a:t>
            </a:r>
            <a:r>
              <a:rPr lang="en-US" sz="3000" dirty="0" smtClean="0">
                <a:solidFill>
                  <a:srgbClr val="E1E5BB"/>
                </a:solidFill>
                <a:effectLst>
                  <a:outerShdw blurRad="38100" dist="38100" dir="2700000" algn="tl">
                    <a:srgbClr val="000000">
                      <a:alpha val="43137"/>
                    </a:srgbClr>
                  </a:outerShdw>
                </a:effectLst>
              </a:rPr>
              <a:t>91)</a:t>
            </a:r>
          </a:p>
          <a:p>
            <a:pPr marL="400050" lvl="2">
              <a:lnSpc>
                <a:spcPct val="120000"/>
              </a:lnSpc>
              <a:spcAft>
                <a:spcPts val="600"/>
              </a:spcAft>
              <a:buFont typeface="Wingdings" pitchFamily="2" charset="2"/>
              <a:buChar char="§"/>
            </a:pPr>
            <a:r>
              <a:rPr lang="en-US" sz="2600" dirty="0" smtClean="0">
                <a:solidFill>
                  <a:srgbClr val="E1E5BB"/>
                </a:solidFill>
                <a:effectLst>
                  <a:outerShdw blurRad="38100" dist="38100" dir="2700000" algn="tl">
                    <a:srgbClr val="000000">
                      <a:alpha val="43137"/>
                    </a:srgbClr>
                  </a:outerShdw>
                </a:effectLst>
              </a:rPr>
              <a:t>There are guidelines for receiving communion, but it is not up to the Extraordinary Minister of Communion to make that decision on the spot</a:t>
            </a:r>
          </a:p>
          <a:p>
            <a:pPr marL="400050" lvl="2">
              <a:lnSpc>
                <a:spcPct val="120000"/>
              </a:lnSpc>
              <a:spcAft>
                <a:spcPts val="600"/>
              </a:spcAft>
              <a:buFont typeface="Wingdings" pitchFamily="2" charset="2"/>
              <a:buChar char="§"/>
            </a:pPr>
            <a:r>
              <a:rPr lang="en-US" sz="2600" dirty="0" smtClean="0">
                <a:solidFill>
                  <a:srgbClr val="E1E5BB"/>
                </a:solidFill>
                <a:effectLst>
                  <a:outerShdw blurRad="38100" dist="38100" dir="2700000" algn="tl">
                    <a:srgbClr val="000000">
                      <a:alpha val="43137"/>
                    </a:srgbClr>
                  </a:outerShdw>
                </a:effectLst>
              </a:rPr>
              <a:t>If you have concerns about someone, speak to the pastor after Mass</a:t>
            </a:r>
          </a:p>
          <a:p>
            <a:pPr marL="0" lvl="1">
              <a:lnSpc>
                <a:spcPct val="120000"/>
              </a:lnSpc>
              <a:spcAft>
                <a:spcPts val="600"/>
              </a:spcAft>
              <a:buFont typeface="Wingdings" pitchFamily="2" charset="2"/>
              <a:buChar char="§"/>
            </a:pPr>
            <a:r>
              <a:rPr lang="en-US" sz="3000" dirty="0" err="1" smtClean="0">
                <a:solidFill>
                  <a:srgbClr val="E1E5BB"/>
                </a:solidFill>
                <a:effectLst>
                  <a:outerShdw blurRad="38100" dist="38100" dir="2700000" algn="tl">
                    <a:srgbClr val="000000">
                      <a:alpha val="43137"/>
                    </a:srgbClr>
                  </a:outerShdw>
                </a:effectLst>
              </a:rPr>
              <a:t>Intinction</a:t>
            </a:r>
            <a:endParaRPr lang="en-US" sz="3000" dirty="0" smtClean="0">
              <a:solidFill>
                <a:srgbClr val="E1E5BB"/>
              </a:solidFill>
              <a:effectLst>
                <a:outerShdw blurRad="38100" dist="38100" dir="2700000" algn="tl">
                  <a:srgbClr val="000000">
                    <a:alpha val="43137"/>
                  </a:srgbClr>
                </a:outerShdw>
              </a:effectLst>
            </a:endParaRPr>
          </a:p>
          <a:p>
            <a:pPr marL="400050" lvl="2">
              <a:lnSpc>
                <a:spcPct val="120000"/>
              </a:lnSpc>
              <a:spcAft>
                <a:spcPts val="600"/>
              </a:spcAft>
              <a:buFont typeface="Wingdings" pitchFamily="2" charset="2"/>
              <a:buChar char="§"/>
            </a:pPr>
            <a:r>
              <a:rPr lang="en-US" sz="2600" dirty="0" smtClean="0">
                <a:solidFill>
                  <a:srgbClr val="E1E5BB"/>
                </a:solidFill>
                <a:effectLst>
                  <a:outerShdw blurRad="38100" dist="38100" dir="2700000" algn="tl">
                    <a:srgbClr val="000000">
                      <a:alpha val="43137"/>
                    </a:srgbClr>
                  </a:outerShdw>
                </a:effectLst>
              </a:rPr>
              <a:t>Rare, but an option</a:t>
            </a:r>
          </a:p>
          <a:p>
            <a:pPr marL="400050" lvl="2">
              <a:lnSpc>
                <a:spcPct val="120000"/>
              </a:lnSpc>
              <a:spcAft>
                <a:spcPts val="600"/>
              </a:spcAft>
              <a:buFont typeface="Wingdings" pitchFamily="2" charset="2"/>
              <a:buChar char="§"/>
            </a:pPr>
            <a:r>
              <a:rPr lang="en-US" sz="2600" dirty="0" smtClean="0">
                <a:solidFill>
                  <a:srgbClr val="E1E5BB"/>
                </a:solidFill>
                <a:effectLst>
                  <a:outerShdw blurRad="38100" dist="38100" dir="2700000" algn="tl">
                    <a:srgbClr val="000000">
                      <a:alpha val="43137"/>
                    </a:srgbClr>
                  </a:outerShdw>
                </a:effectLst>
              </a:rPr>
              <a:t>Only the priest can do it, and must be received on the tongue.</a:t>
            </a:r>
          </a:p>
          <a:p>
            <a:pPr marL="400050" lvl="2">
              <a:buNone/>
            </a:pPr>
            <a:r>
              <a:rPr lang="en-US" dirty="0" smtClean="0">
                <a:solidFill>
                  <a:srgbClr val="E1E5BB"/>
                </a:solidFill>
                <a:effectLst>
                  <a:outerShdw blurRad="38100" dist="38100" dir="2700000" algn="tl">
                    <a:srgbClr val="000000">
                      <a:alpha val="43137"/>
                    </a:srgbClr>
                  </a:outerShdw>
                </a:effectLst>
              </a:rPr>
              <a:t>  </a:t>
            </a: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sz="2200" dirty="0" smtClean="0">
              <a:solidFill>
                <a:srgbClr val="E1E5BB"/>
              </a:solidFill>
              <a:effectLst>
                <a:outerShdw blurRad="38100" dist="38100" dir="2700000" algn="tl">
                  <a:srgbClr val="000000">
                    <a:alpha val="43137"/>
                  </a:srgbClr>
                </a:outerShdw>
              </a:effectLst>
            </a:endParaRPr>
          </a:p>
          <a:p>
            <a:pPr marL="857250" lvl="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623888" lvl="2" indent="-276225">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573088" lvl="1" indent="-29051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739775" lvl="2" indent="-274638">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sz="24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sz="32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effectLst>
                  <a:outerShdw blurRad="38100" dist="38100" dir="2700000" algn="tl">
                    <a:srgbClr val="000000">
                      <a:alpha val="43137"/>
                    </a:srgbClr>
                  </a:outerShdw>
                </a:effectLst>
              </a:rPr>
              <a:t>Accidents or Problems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81600"/>
          </a:xfrm>
        </p:spPr>
        <p:txBody>
          <a:bodyPr>
            <a:normAutofit/>
          </a:bodyPr>
          <a:lstStyle/>
          <a:p>
            <a:pPr marL="465138" lvl="1" indent="-290513">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Celiac </a:t>
            </a:r>
            <a:r>
              <a:rPr lang="en-US" sz="3200" dirty="0" err="1" smtClean="0">
                <a:solidFill>
                  <a:srgbClr val="E1E5BB"/>
                </a:solidFill>
                <a:effectLst>
                  <a:outerShdw blurRad="38100" dist="38100" dir="2700000" algn="tl">
                    <a:srgbClr val="000000">
                      <a:alpha val="43137"/>
                    </a:srgbClr>
                  </a:outerShdw>
                </a:effectLst>
              </a:rPr>
              <a:t>Sprue</a:t>
            </a:r>
            <a:r>
              <a:rPr lang="en-US" sz="3200" dirty="0" smtClean="0">
                <a:solidFill>
                  <a:srgbClr val="E1E5BB"/>
                </a:solidFill>
                <a:effectLst>
                  <a:outerShdw blurRad="38100" dist="38100" dir="2700000" algn="tl">
                    <a:srgbClr val="000000">
                      <a:alpha val="43137"/>
                    </a:srgbClr>
                  </a:outerShdw>
                </a:effectLst>
              </a:rPr>
              <a:t> disease (gluten intolerance)</a:t>
            </a:r>
          </a:p>
          <a:p>
            <a:pPr marL="922338" lvl="3" indent="-290513">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Gluten—protein composite found in wheat that gives elasticity to dough</a:t>
            </a:r>
          </a:p>
          <a:p>
            <a:pPr marL="922338" lvl="3" indent="-290513">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Some individuals suffer intolerance to different amounts of gluten</a:t>
            </a:r>
          </a:p>
          <a:p>
            <a:pPr marL="922338" lvl="3" indent="-290513">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Non-gluten hosts not allowed for Mass, but low-gluten hosts are. </a:t>
            </a:r>
          </a:p>
          <a:p>
            <a:pPr marL="922338" lvl="3" indent="-290513">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Anyone who cannot receive a low-gluten host can still receive the Precious Blood.</a:t>
            </a:r>
          </a:p>
          <a:p>
            <a:pPr marL="400050" lvl="2">
              <a:buNone/>
            </a:pPr>
            <a:r>
              <a:rPr lang="en-US" sz="2800" dirty="0" smtClean="0">
                <a:solidFill>
                  <a:srgbClr val="E1E5BB"/>
                </a:solidFill>
                <a:effectLst>
                  <a:outerShdw blurRad="38100" dist="38100" dir="2700000" algn="tl">
                    <a:srgbClr val="000000">
                      <a:alpha val="43137"/>
                    </a:srgbClr>
                  </a:outerShdw>
                </a:effectLst>
              </a:rPr>
              <a:t>  </a:t>
            </a: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sz="2200" dirty="0" smtClean="0">
              <a:solidFill>
                <a:srgbClr val="E1E5BB"/>
              </a:solidFill>
              <a:effectLst>
                <a:outerShdw blurRad="38100" dist="38100" dir="2700000" algn="tl">
                  <a:srgbClr val="000000">
                    <a:alpha val="43137"/>
                  </a:srgbClr>
                </a:outerShdw>
              </a:effectLst>
            </a:endParaRPr>
          </a:p>
          <a:p>
            <a:pPr marL="857250" lvl="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623888" lvl="2" indent="-276225">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573088" lvl="1" indent="-29051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739775" lvl="2" indent="-274638">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sz="24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sz="32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4000" r="-34000"/>
          </a:stretch>
        </a:blipFill>
        <a:effectLst/>
      </p:bgPr>
    </p:bg>
    <p:spTree>
      <p:nvGrpSpPr>
        <p:cNvPr id="1" name=""/>
        <p:cNvGrpSpPr/>
        <p:nvPr/>
      </p:nvGrpSpPr>
      <p:grpSpPr>
        <a:xfrm>
          <a:off x="0" y="0"/>
          <a:ext cx="0" cy="0"/>
          <a:chOff x="0" y="0"/>
          <a:chExt cx="0" cy="0"/>
        </a:xfrm>
      </p:grpSpPr>
      <p:sp>
        <p:nvSpPr>
          <p:cNvPr id="4" name="TextBox 3"/>
          <p:cNvSpPr txBox="1"/>
          <p:nvPr/>
        </p:nvSpPr>
        <p:spPr>
          <a:xfrm>
            <a:off x="5105400" y="1527750"/>
            <a:ext cx="3048000" cy="4339650"/>
          </a:xfrm>
          <a:prstGeom prst="rect">
            <a:avLst/>
          </a:prstGeom>
          <a:noFill/>
        </p:spPr>
        <p:txBody>
          <a:bodyPr wrap="square" rtlCol="0">
            <a:spAutoFit/>
          </a:bodyPr>
          <a:lstStyle/>
          <a:p>
            <a:pPr algn="ctr"/>
            <a:r>
              <a:rPr lang="en-US" sz="3600" dirty="0" smtClean="0">
                <a:solidFill>
                  <a:srgbClr val="E1E5BB"/>
                </a:solidFill>
                <a:effectLst>
                  <a:outerShdw blurRad="38100" dist="38100" dir="2700000" algn="tl">
                    <a:srgbClr val="000000">
                      <a:alpha val="43137"/>
                    </a:srgbClr>
                  </a:outerShdw>
                </a:effectLst>
                <a:latin typeface="Cambria" pitchFamily="18" charset="0"/>
              </a:rPr>
              <a:t>Serving as an Extraordinary Minister of Communion </a:t>
            </a:r>
          </a:p>
          <a:p>
            <a:pPr algn="ctr"/>
            <a:r>
              <a:rPr lang="en-US" sz="3600" dirty="0" smtClean="0">
                <a:solidFill>
                  <a:srgbClr val="E1E5BB"/>
                </a:solidFill>
                <a:effectLst>
                  <a:outerShdw blurRad="38100" dist="38100" dir="2700000" algn="tl">
                    <a:srgbClr val="000000">
                      <a:alpha val="43137"/>
                    </a:srgbClr>
                  </a:outerShdw>
                </a:effectLst>
                <a:latin typeface="Cambria" pitchFamily="18" charset="0"/>
              </a:rPr>
              <a:t>to the Sick and Homebound</a:t>
            </a:r>
          </a:p>
          <a:p>
            <a:pPr algn="ctr"/>
            <a:endParaRPr lang="en-US" sz="6000" dirty="0">
              <a:solidFill>
                <a:srgbClr val="E1E5BB"/>
              </a:solidFill>
              <a:effectLst>
                <a:outerShdw blurRad="38100" dist="38100" dir="2700000" algn="tl">
                  <a:srgbClr val="000000">
                    <a:alpha val="43137"/>
                  </a:srgbClr>
                </a:outerShdw>
              </a:effectLst>
              <a:latin typeface="Cambria" pitchFamily="18" charset="0"/>
            </a:endParaRPr>
          </a:p>
        </p:txBody>
      </p:sp>
      <p:pic>
        <p:nvPicPr>
          <p:cNvPr id="5" name="Picture 4" descr="imagesTOKJYE2Z.jpg"/>
          <p:cNvPicPr>
            <a:picLocks noChangeAspect="1"/>
          </p:cNvPicPr>
          <p:nvPr/>
        </p:nvPicPr>
        <p:blipFill>
          <a:blip r:embed="rId4" cstate="print"/>
          <a:stretch>
            <a:fillRect/>
          </a:stretch>
        </p:blipFill>
        <p:spPr>
          <a:xfrm>
            <a:off x="1066799" y="1446761"/>
            <a:ext cx="4038601" cy="35062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par>
                          <p:cTn id="13" fill="hold">
                            <p:stCondLst>
                              <p:cond delay="3000"/>
                            </p:stCondLst>
                            <p:childTnLst>
                              <p:par>
                                <p:cTn id="14" presetID="10" presetClass="exit" presetSubtype="0" fill="hold" grpId="1" nodeType="afterEffect">
                                  <p:stCondLst>
                                    <p:cond delay="0"/>
                                  </p:stCondLst>
                                  <p:childTnLst>
                                    <p:animEffect transition="out" filter="fade">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childTnLst>
                          </p:cTn>
                        </p:par>
                        <p:par>
                          <p:cTn id="17" fill="hold">
                            <p:stCondLst>
                              <p:cond delay="5000"/>
                            </p:stCondLst>
                            <p:childTnLst>
                              <p:par>
                                <p:cTn id="18" presetID="10" presetClass="exit" presetSubtype="0" fill="hold" nodeType="afterEffect">
                                  <p:stCondLst>
                                    <p:cond delay="0"/>
                                  </p:stCondLst>
                                  <p:childTnLst>
                                    <p:animEffect transition="out" filter="fade">
                                      <p:cBhvr>
                                        <p:cTn id="19" dur="2000"/>
                                        <p:tgtEl>
                                          <p:spTgt spid="5"/>
                                        </p:tgtEl>
                                      </p:cBhvr>
                                    </p:animEffect>
                                    <p:set>
                                      <p:cBhvr>
                                        <p:cTn id="20"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Vision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St. Justin Martyr account in the Early Church</a:t>
            </a:r>
          </a:p>
          <a:p>
            <a:pPr marL="290513" lvl="1" indent="-290513">
              <a:buFont typeface="Wingdings" pitchFamily="2" charset="2"/>
              <a:buChar char="§"/>
            </a:pPr>
            <a:r>
              <a:rPr lang="en-US" dirty="0" smtClean="0">
                <a:solidFill>
                  <a:srgbClr val="E1E5BB"/>
                </a:solidFill>
                <a:effectLst>
                  <a:outerShdw blurRad="38100" dist="38100" dir="2700000" algn="tl">
                    <a:srgbClr val="000000">
                      <a:alpha val="43137"/>
                    </a:srgbClr>
                  </a:outerShdw>
                </a:effectLst>
              </a:rPr>
              <a:t>Assisting the priest and deacon in reaching out to the sick</a:t>
            </a:r>
          </a:p>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An extension of the community’s care and love</a:t>
            </a:r>
          </a:p>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Connection to Sunday worship</a:t>
            </a:r>
          </a:p>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Also called to enrich their lives with</a:t>
            </a:r>
          </a:p>
          <a:p>
            <a:pPr marL="798513" lvl="2" indent="-333375">
              <a:buFont typeface="Wingdings" pitchFamily="2" charset="2"/>
              <a:buChar char="§"/>
            </a:pPr>
            <a:r>
              <a:rPr lang="en-US" sz="2800" dirty="0" smtClean="0">
                <a:solidFill>
                  <a:srgbClr val="E1E5BB"/>
                </a:solidFill>
                <a:effectLst>
                  <a:outerShdw blurRad="38100" dist="38100" dir="2700000" algn="tl">
                    <a:srgbClr val="000000">
                      <a:alpha val="43137"/>
                    </a:srgbClr>
                  </a:outerShdw>
                </a:effectLst>
              </a:rPr>
              <a:t>News of the community</a:t>
            </a:r>
          </a:p>
          <a:p>
            <a:pPr marL="798513" lvl="2" indent="-333375">
              <a:buFont typeface="Wingdings" pitchFamily="2" charset="2"/>
              <a:buChar char="§"/>
            </a:pPr>
            <a:r>
              <a:rPr lang="en-US" sz="2800" dirty="0" smtClean="0">
                <a:solidFill>
                  <a:srgbClr val="E1E5BB"/>
                </a:solidFill>
                <a:effectLst>
                  <a:outerShdw blurRad="38100" dist="38100" dir="2700000" algn="tl">
                    <a:srgbClr val="000000">
                      <a:alpha val="43137"/>
                    </a:srgbClr>
                  </a:outerShdw>
                </a:effectLst>
              </a:rPr>
              <a:t>Insights from the homily</a:t>
            </a:r>
          </a:p>
          <a:p>
            <a:pPr marL="798513" lvl="2" indent="-333375">
              <a:buFont typeface="Wingdings" pitchFamily="2" charset="2"/>
              <a:buChar char="§"/>
            </a:pPr>
            <a:r>
              <a:rPr lang="en-US" sz="2800" dirty="0" smtClean="0">
                <a:solidFill>
                  <a:srgbClr val="E1E5BB"/>
                </a:solidFill>
                <a:effectLst>
                  <a:outerShdw blurRad="38100" dist="38100" dir="2700000" algn="tl">
                    <a:srgbClr val="000000">
                      <a:alpha val="43137"/>
                    </a:srgbClr>
                  </a:outerShdw>
                </a:effectLst>
              </a:rPr>
              <a:t>Greetings from other parishioners</a:t>
            </a:r>
          </a:p>
          <a:p>
            <a:pPr marL="685800" lvl="2" indent="-285750">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Various Forms </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pPr marL="28575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Communion in </a:t>
            </a:r>
            <a:r>
              <a:rPr lang="en-US" dirty="0" smtClean="0">
                <a:solidFill>
                  <a:srgbClr val="E1E5BB"/>
                </a:solidFill>
                <a:effectLst>
                  <a:outerShdw blurRad="38100" dist="38100" dir="2700000" algn="tl">
                    <a:srgbClr val="000000">
                      <a:alpha val="43137"/>
                    </a:srgbClr>
                  </a:outerShdw>
                </a:effectLst>
              </a:rPr>
              <a:t>                                                                                            Ordinary </a:t>
            </a:r>
            <a:r>
              <a:rPr lang="en-US" dirty="0" smtClean="0">
                <a:solidFill>
                  <a:srgbClr val="E1E5BB"/>
                </a:solidFill>
                <a:effectLst>
                  <a:outerShdw blurRad="38100" dist="38100" dir="2700000" algn="tl">
                    <a:srgbClr val="000000">
                      <a:alpha val="43137"/>
                    </a:srgbClr>
                  </a:outerShdw>
                </a:effectLst>
              </a:rPr>
              <a:t>Circumstances</a:t>
            </a:r>
          </a:p>
          <a:p>
            <a:pPr marL="798513" lvl="2" indent="-333375">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Longer form </a:t>
            </a:r>
          </a:p>
          <a:p>
            <a:pPr marL="798513" lvl="2" indent="-333375">
              <a:buFont typeface="Wingdings" pitchFamily="2" charset="2"/>
              <a:buChar char="§"/>
            </a:pPr>
            <a:r>
              <a:rPr lang="en-US" dirty="0" smtClean="0">
                <a:solidFill>
                  <a:srgbClr val="E1E5BB"/>
                </a:solidFill>
                <a:effectLst>
                  <a:outerShdw blurRad="38100" dist="38100" dir="2700000" algn="tl">
                    <a:srgbClr val="000000">
                      <a:alpha val="43137"/>
                    </a:srgbClr>
                  </a:outerShdw>
                </a:effectLst>
              </a:rPr>
              <a:t>For personal homes </a:t>
            </a:r>
            <a:r>
              <a:rPr lang="en-US" dirty="0" smtClean="0">
                <a:solidFill>
                  <a:srgbClr val="E1E5BB"/>
                </a:solidFill>
                <a:effectLst>
                  <a:outerShdw blurRad="38100" dist="38100" dir="2700000" algn="tl">
                    <a:srgbClr val="000000">
                      <a:alpha val="43137"/>
                    </a:srgbClr>
                  </a:outerShdw>
                </a:effectLst>
              </a:rPr>
              <a:t>                                                    when </a:t>
            </a:r>
            <a:r>
              <a:rPr lang="en-US" dirty="0" smtClean="0">
                <a:solidFill>
                  <a:srgbClr val="E1E5BB"/>
                </a:solidFill>
                <a:effectLst>
                  <a:outerShdw blurRad="38100" dist="38100" dir="2700000" algn="tl">
                    <a:srgbClr val="000000">
                      <a:alpha val="43137"/>
                    </a:srgbClr>
                  </a:outerShdw>
                </a:effectLst>
              </a:rPr>
              <a:t>time allows for extended visit</a:t>
            </a:r>
          </a:p>
          <a:p>
            <a:pPr marL="0" lvl="1">
              <a:buFont typeface="Wingdings" pitchFamily="2" charset="2"/>
              <a:buChar char="§"/>
            </a:pPr>
            <a:r>
              <a:rPr lang="en-US" sz="2800" dirty="0" smtClean="0">
                <a:solidFill>
                  <a:srgbClr val="E1E5BB"/>
                </a:solidFill>
                <a:effectLst>
                  <a:outerShdw blurRad="38100" dist="38100" dir="2700000" algn="tl">
                    <a:srgbClr val="000000">
                      <a:alpha val="43137"/>
                    </a:srgbClr>
                  </a:outerShdw>
                </a:effectLst>
              </a:rPr>
              <a:t>Communion in a Hospital or Institution</a:t>
            </a:r>
          </a:p>
          <a:p>
            <a:pPr marL="798513" lvl="2" indent="-333375">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Shorter form</a:t>
            </a:r>
          </a:p>
          <a:p>
            <a:pPr marL="798513" lvl="2" indent="-333375">
              <a:buFont typeface="Wingdings" pitchFamily="2" charset="2"/>
              <a:buChar char="§"/>
            </a:pPr>
            <a:r>
              <a:rPr lang="en-US" dirty="0" smtClean="0">
                <a:solidFill>
                  <a:srgbClr val="E1E5BB"/>
                </a:solidFill>
                <a:effectLst>
                  <a:outerShdw blurRad="38100" dist="38100" dir="2700000" algn="tl">
                    <a:srgbClr val="000000">
                      <a:alpha val="43137"/>
                    </a:srgbClr>
                  </a:outerShdw>
                </a:effectLst>
              </a:rPr>
              <a:t>For visiting many rooms in a hospital or nursing home</a:t>
            </a:r>
          </a:p>
          <a:p>
            <a:pPr marL="798513" lvl="2" indent="-333375">
              <a:buFont typeface="Wingdings" pitchFamily="2" charset="2"/>
              <a:buChar char="§"/>
            </a:pPr>
            <a:r>
              <a:rPr lang="en-US" dirty="0" smtClean="0">
                <a:solidFill>
                  <a:srgbClr val="E1E5BB"/>
                </a:solidFill>
                <a:effectLst>
                  <a:outerShdw blurRad="38100" dist="38100" dir="2700000" algn="tl">
                    <a:srgbClr val="000000">
                      <a:alpha val="43137"/>
                    </a:srgbClr>
                  </a:outerShdw>
                </a:effectLst>
              </a:rPr>
              <a:t>When comfort of the communicant calls for the shorter rite</a:t>
            </a:r>
          </a:p>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Viaticum outside Mass</a:t>
            </a:r>
          </a:p>
          <a:p>
            <a:pPr marL="0" lvl="1">
              <a:buNone/>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sz="2400" dirty="0" smtClean="0">
              <a:solidFill>
                <a:srgbClr val="E1E5BB"/>
              </a:solidFill>
              <a:effectLst>
                <a:outerShdw blurRad="38100" dist="38100" dir="2700000" algn="tl">
                  <a:srgbClr val="000000">
                    <a:alpha val="43137"/>
                  </a:srgbClr>
                </a:outerShdw>
              </a:effectLst>
            </a:endParaRPr>
          </a:p>
          <a:p>
            <a:pPr marL="685800" lvl="2" indent="-285750">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pic>
        <p:nvPicPr>
          <p:cNvPr id="30724" name="Picture 4" descr="Image result for paSTORAL CARE OF THE SICK"/>
          <p:cNvPicPr>
            <a:picLocks noChangeAspect="1" noChangeArrowheads="1"/>
          </p:cNvPicPr>
          <p:nvPr/>
        </p:nvPicPr>
        <p:blipFill>
          <a:blip r:embed="rId3" cstate="print"/>
          <a:srcRect/>
          <a:stretch>
            <a:fillRect/>
          </a:stretch>
        </p:blipFill>
        <p:spPr bwMode="auto">
          <a:xfrm>
            <a:off x="6868722" y="685800"/>
            <a:ext cx="1741878" cy="277307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strips(downLeft)">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strips(downLeft)">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strips(downLeft)">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Attire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257800"/>
          </a:xfrm>
        </p:spPr>
        <p:txBody>
          <a:bodyPr>
            <a:normAutofit fontScale="92500" lnSpcReduction="10000"/>
          </a:bodyPr>
          <a:lstStyle/>
          <a:p>
            <a:pPr marL="233363" lvl="1" indent="-233363">
              <a:buFont typeface="Wingdings" pitchFamily="2" charset="2"/>
              <a:buChar char="§"/>
            </a:pPr>
            <a:r>
              <a:rPr lang="en-US" dirty="0" smtClean="0">
                <a:solidFill>
                  <a:srgbClr val="E1E5BB"/>
                </a:solidFill>
                <a:effectLst>
                  <a:outerShdw blurRad="38100" dist="38100" dir="2700000" algn="tl">
                    <a:srgbClr val="000000">
                      <a:alpha val="43137"/>
                    </a:srgbClr>
                  </a:outerShdw>
                </a:effectLst>
              </a:rPr>
              <a:t>“Bodily demeanor (gestures, clothing) ought to convey the respect, solemnity and joy  of the moment when Christ becomes our guest” (</a:t>
            </a:r>
            <a:r>
              <a:rPr lang="en-US" i="1" dirty="0" smtClean="0">
                <a:solidFill>
                  <a:srgbClr val="E1E5BB"/>
                </a:solidFill>
                <a:effectLst>
                  <a:outerShdw blurRad="38100" dist="38100" dir="2700000" algn="tl">
                    <a:srgbClr val="000000">
                      <a:alpha val="43137"/>
                    </a:srgbClr>
                  </a:outerShdw>
                </a:effectLst>
              </a:rPr>
              <a:t>CCC</a:t>
            </a:r>
            <a:r>
              <a:rPr lang="en-US" dirty="0" smtClean="0">
                <a:solidFill>
                  <a:srgbClr val="E1E5BB"/>
                </a:solidFill>
                <a:effectLst>
                  <a:outerShdw blurRad="38100" dist="38100" dir="2700000" algn="tl">
                    <a:srgbClr val="000000">
                      <a:alpha val="43137"/>
                    </a:srgbClr>
                  </a:outerShdw>
                </a:effectLst>
              </a:rPr>
              <a:t> 1387b).</a:t>
            </a:r>
          </a:p>
          <a:p>
            <a:pPr marL="233363" lvl="1" indent="-233363">
              <a:buFont typeface="Wingdings" pitchFamily="2" charset="2"/>
              <a:buChar char="§"/>
            </a:pPr>
            <a:r>
              <a:rPr lang="en-US" dirty="0" smtClean="0">
                <a:solidFill>
                  <a:srgbClr val="E1E5BB"/>
                </a:solidFill>
                <a:effectLst>
                  <a:outerShdw blurRad="38100" dist="38100" dir="2700000" algn="tl">
                    <a:srgbClr val="000000">
                      <a:alpha val="43137"/>
                    </a:srgbClr>
                  </a:outerShdw>
                </a:effectLst>
              </a:rPr>
              <a:t>Dress in a way that is dignified and shows respect for the Blessed Sacrament and your function as an Extraordinary Minister</a:t>
            </a:r>
          </a:p>
          <a:p>
            <a:pPr marL="973138" lvl="2" indent="-233363">
              <a:buFont typeface="Wingdings" pitchFamily="2" charset="2"/>
              <a:buChar char="§"/>
            </a:pPr>
            <a:r>
              <a:rPr lang="en-US" dirty="0" smtClean="0">
                <a:solidFill>
                  <a:srgbClr val="E1E5BB"/>
                </a:solidFill>
                <a:effectLst>
                  <a:outerShdw blurRad="38100" dist="38100" dir="2700000" algn="tl">
                    <a:srgbClr val="000000">
                      <a:alpha val="43137"/>
                    </a:srgbClr>
                  </a:outerShdw>
                </a:effectLst>
              </a:rPr>
              <a:t>“Sunday best”</a:t>
            </a:r>
          </a:p>
          <a:p>
            <a:pPr marL="973138" lvl="2" indent="-233363">
              <a:buFont typeface="Wingdings" pitchFamily="2" charset="2"/>
              <a:buChar char="§"/>
            </a:pPr>
            <a:r>
              <a:rPr lang="en-US" dirty="0" smtClean="0">
                <a:solidFill>
                  <a:srgbClr val="E1E5BB"/>
                </a:solidFill>
                <a:effectLst>
                  <a:outerShdw blurRad="38100" dist="38100" dir="2700000" algn="tl">
                    <a:srgbClr val="000000">
                      <a:alpha val="43137"/>
                    </a:srgbClr>
                  </a:outerShdw>
                </a:effectLst>
              </a:rPr>
              <a:t>Nothing that calls attention to the minister</a:t>
            </a:r>
          </a:p>
          <a:p>
            <a:pPr marL="973138" lvl="3" indent="-233363">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Logo shirts or revealing clothing</a:t>
            </a:r>
          </a:p>
          <a:p>
            <a:pPr marL="973138" lvl="3" indent="-233363">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Extravagant jewelry</a:t>
            </a:r>
          </a:p>
          <a:p>
            <a:pPr marL="973138" lvl="3" indent="-233363">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Over the top manicures</a:t>
            </a:r>
          </a:p>
          <a:p>
            <a:pPr marL="973138" lvl="2" indent="-233363">
              <a:buFont typeface="Wingdings" pitchFamily="2" charset="2"/>
              <a:buChar char="§"/>
            </a:pPr>
            <a:r>
              <a:rPr lang="en-US" dirty="0" smtClean="0">
                <a:solidFill>
                  <a:srgbClr val="E1E5BB"/>
                </a:solidFill>
                <a:effectLst>
                  <a:outerShdw blurRad="38100" dist="38100" dir="2700000" algn="tl">
                    <a:srgbClr val="000000">
                      <a:alpha val="43137"/>
                    </a:srgbClr>
                  </a:outerShdw>
                </a:effectLst>
              </a:rPr>
              <a:t>Shoes that allow quiet and reverent movement</a:t>
            </a:r>
          </a:p>
          <a:p>
            <a:pPr marL="973138" lvl="2" indent="-233363">
              <a:buFont typeface="Wingdings" pitchFamily="2" charset="2"/>
              <a:buChar char="§"/>
            </a:pPr>
            <a:r>
              <a:rPr lang="en-US" dirty="0" smtClean="0">
                <a:solidFill>
                  <a:srgbClr val="E1E5BB"/>
                </a:solidFill>
                <a:effectLst>
                  <a:outerShdw blurRad="38100" dist="38100" dir="2700000" algn="tl">
                    <a:srgbClr val="000000">
                      <a:alpha val="43137"/>
                    </a:srgbClr>
                  </a:outerShdw>
                </a:effectLst>
              </a:rPr>
              <a:t>Refrain from strong perfume or cologne.</a:t>
            </a:r>
          </a:p>
          <a:p>
            <a:pPr marL="233363" lvl="2" indent="-23336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Ministry in Private Homes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257800"/>
          </a:xfrm>
        </p:spPr>
        <p:txBody>
          <a:bodyPr>
            <a:normAutofit fontScale="85000" lnSpcReduction="20000"/>
          </a:bodyPr>
          <a:lstStyle/>
          <a:p>
            <a:pPr marL="0" lvl="1">
              <a:lnSpc>
                <a:spcPct val="110000"/>
              </a:lnSpc>
              <a:spcBef>
                <a:spcPts val="0"/>
              </a:spcBef>
              <a:spcAft>
                <a:spcPts val="600"/>
              </a:spcAft>
              <a:buFont typeface="Wingdings" pitchFamily="2" charset="2"/>
              <a:buChar char="§"/>
            </a:pPr>
            <a:r>
              <a:rPr lang="en-US" dirty="0" smtClean="0">
                <a:solidFill>
                  <a:srgbClr val="E1E5BB"/>
                </a:solidFill>
                <a:effectLst>
                  <a:outerShdw blurRad="38100" dist="38100" dir="2700000" algn="tl">
                    <a:srgbClr val="000000">
                      <a:alpha val="43137"/>
                    </a:srgbClr>
                  </a:outerShdw>
                </a:effectLst>
              </a:rPr>
              <a:t>Preparations</a:t>
            </a:r>
          </a:p>
          <a:p>
            <a:pPr marL="400050" lvl="2" indent="-109538">
              <a:lnSpc>
                <a:spcPct val="110000"/>
              </a:lnSpc>
              <a:spcBef>
                <a:spcPts val="0"/>
              </a:spcBef>
              <a:spcAft>
                <a:spcPts val="600"/>
              </a:spcAft>
              <a:buFont typeface="Wingdings" pitchFamily="2" charset="2"/>
              <a:buChar char="§"/>
            </a:pPr>
            <a:r>
              <a:rPr lang="en-US" dirty="0" smtClean="0">
                <a:solidFill>
                  <a:srgbClr val="E1E5BB"/>
                </a:solidFill>
                <a:effectLst>
                  <a:outerShdw blurRad="38100" dist="38100" dir="2700000" algn="tl">
                    <a:srgbClr val="000000">
                      <a:alpha val="43137"/>
                    </a:srgbClr>
                  </a:outerShdw>
                </a:effectLst>
              </a:rPr>
              <a:t>Call the person a day or two beforehand</a:t>
            </a:r>
          </a:p>
          <a:p>
            <a:pPr marL="857250" lvl="4" indent="-109538">
              <a:lnSpc>
                <a:spcPct val="110000"/>
              </a:lnSpc>
              <a:spcBef>
                <a:spcPts val="0"/>
              </a:spcBef>
              <a:spcAft>
                <a:spcPts val="600"/>
              </a:spcAft>
              <a:buFont typeface="Wingdings" pitchFamily="2" charset="2"/>
              <a:buChar char="§"/>
            </a:pPr>
            <a:r>
              <a:rPr lang="en-US" sz="2100" dirty="0" smtClean="0">
                <a:solidFill>
                  <a:srgbClr val="E1E5BB"/>
                </a:solidFill>
                <a:effectLst>
                  <a:outerShdw blurRad="38100" dist="38100" dir="2700000" algn="tl">
                    <a:srgbClr val="000000">
                      <a:alpha val="43137"/>
                    </a:srgbClr>
                  </a:outerShdw>
                </a:effectLst>
              </a:rPr>
              <a:t>Ask how they are feeling</a:t>
            </a:r>
          </a:p>
          <a:p>
            <a:pPr marL="857250" lvl="4" indent="-109538">
              <a:lnSpc>
                <a:spcPct val="110000"/>
              </a:lnSpc>
              <a:spcBef>
                <a:spcPts val="0"/>
              </a:spcBef>
              <a:spcAft>
                <a:spcPts val="600"/>
              </a:spcAft>
              <a:buFont typeface="Wingdings" pitchFamily="2" charset="2"/>
              <a:buChar char="§"/>
            </a:pPr>
            <a:r>
              <a:rPr lang="en-US" sz="2100" dirty="0" smtClean="0">
                <a:solidFill>
                  <a:srgbClr val="E1E5BB"/>
                </a:solidFill>
                <a:effectLst>
                  <a:outerShdw blurRad="38100" dist="38100" dir="2700000" algn="tl">
                    <a:srgbClr val="000000">
                      <a:alpha val="43137"/>
                    </a:srgbClr>
                  </a:outerShdw>
                </a:effectLst>
              </a:rPr>
              <a:t>Ask if they can prepare a table with a cloth, candle and crucifix</a:t>
            </a:r>
          </a:p>
          <a:p>
            <a:pPr marL="857250" lvl="4" indent="-109538">
              <a:lnSpc>
                <a:spcPct val="110000"/>
              </a:lnSpc>
              <a:spcBef>
                <a:spcPts val="0"/>
              </a:spcBef>
              <a:spcAft>
                <a:spcPts val="600"/>
              </a:spcAft>
              <a:buFont typeface="Wingdings" pitchFamily="2" charset="2"/>
              <a:buChar char="§"/>
            </a:pPr>
            <a:r>
              <a:rPr lang="en-US" sz="2100" dirty="0" smtClean="0">
                <a:solidFill>
                  <a:srgbClr val="E1E5BB"/>
                </a:solidFill>
                <a:effectLst>
                  <a:outerShdw blurRad="38100" dist="38100" dir="2700000" algn="tl">
                    <a:srgbClr val="000000">
                      <a:alpha val="43137"/>
                    </a:srgbClr>
                  </a:outerShdw>
                </a:effectLst>
              </a:rPr>
              <a:t>Ask how many will be receiving (caretakers, family members)</a:t>
            </a:r>
          </a:p>
          <a:p>
            <a:pPr marL="857250" lvl="4" indent="-109538">
              <a:lnSpc>
                <a:spcPct val="110000"/>
              </a:lnSpc>
              <a:spcBef>
                <a:spcPts val="0"/>
              </a:spcBef>
              <a:spcAft>
                <a:spcPts val="600"/>
              </a:spcAft>
              <a:buFont typeface="Wingdings" pitchFamily="2" charset="2"/>
              <a:buChar char="§"/>
            </a:pPr>
            <a:r>
              <a:rPr lang="en-US" sz="2100" dirty="0" smtClean="0">
                <a:solidFill>
                  <a:srgbClr val="E1E5BB"/>
                </a:solidFill>
                <a:effectLst>
                  <a:outerShdw blurRad="38100" dist="38100" dir="2700000" algn="tl">
                    <a:srgbClr val="000000">
                      <a:alpha val="43137"/>
                    </a:srgbClr>
                  </a:outerShdw>
                </a:effectLst>
              </a:rPr>
              <a:t>If visiting for the first time, ask if there are any special arrangements</a:t>
            </a:r>
          </a:p>
          <a:p>
            <a:pPr marL="857250" lvl="5" indent="-109538">
              <a:lnSpc>
                <a:spcPct val="110000"/>
              </a:lnSpc>
              <a:spcBef>
                <a:spcPts val="0"/>
              </a:spcBef>
              <a:spcAft>
                <a:spcPts val="600"/>
              </a:spcAft>
              <a:buFont typeface="Wingdings" pitchFamily="2" charset="2"/>
              <a:buChar char="§"/>
            </a:pPr>
            <a:r>
              <a:rPr lang="en-US" sz="2100" dirty="0" smtClean="0">
                <a:solidFill>
                  <a:srgbClr val="E1E5BB"/>
                </a:solidFill>
                <a:effectLst>
                  <a:outerShdw blurRad="38100" dist="38100" dir="2700000" algn="tl">
                    <a:srgbClr val="000000">
                      <a:alpha val="43137"/>
                    </a:srgbClr>
                  </a:outerShdw>
                </a:effectLst>
              </a:rPr>
              <a:t>Letting yourself in</a:t>
            </a:r>
          </a:p>
          <a:p>
            <a:pPr marL="857250" lvl="5" indent="-109538">
              <a:lnSpc>
                <a:spcPct val="110000"/>
              </a:lnSpc>
              <a:spcBef>
                <a:spcPts val="0"/>
              </a:spcBef>
              <a:spcAft>
                <a:spcPts val="600"/>
              </a:spcAft>
              <a:buFont typeface="Wingdings" pitchFamily="2" charset="2"/>
              <a:buChar char="§"/>
            </a:pPr>
            <a:r>
              <a:rPr lang="en-US" sz="2100" dirty="0" smtClean="0">
                <a:solidFill>
                  <a:srgbClr val="E1E5BB"/>
                </a:solidFill>
                <a:effectLst>
                  <a:outerShdw blurRad="38100" dist="38100" dir="2700000" algn="tl">
                    <a:srgbClr val="000000">
                      <a:alpha val="43137"/>
                    </a:srgbClr>
                  </a:outerShdw>
                </a:effectLst>
              </a:rPr>
              <a:t>Difficulty swallowing</a:t>
            </a:r>
          </a:p>
          <a:p>
            <a:pPr marL="857250" lvl="5" indent="-109538">
              <a:lnSpc>
                <a:spcPct val="110000"/>
              </a:lnSpc>
              <a:spcBef>
                <a:spcPts val="0"/>
              </a:spcBef>
              <a:spcAft>
                <a:spcPts val="600"/>
              </a:spcAft>
              <a:buFont typeface="Wingdings" pitchFamily="2" charset="2"/>
              <a:buChar char="§"/>
            </a:pPr>
            <a:r>
              <a:rPr lang="en-US" sz="2100" dirty="0" smtClean="0">
                <a:solidFill>
                  <a:srgbClr val="E1E5BB"/>
                </a:solidFill>
                <a:effectLst>
                  <a:outerShdw blurRad="38100" dist="38100" dir="2700000" algn="tl">
                    <a:srgbClr val="000000">
                      <a:alpha val="43137"/>
                    </a:srgbClr>
                  </a:outerShdw>
                </a:effectLst>
              </a:rPr>
              <a:t>Health problems</a:t>
            </a:r>
          </a:p>
          <a:p>
            <a:pPr marL="400050" lvl="2" indent="-109538">
              <a:lnSpc>
                <a:spcPct val="110000"/>
              </a:lnSpc>
              <a:spcBef>
                <a:spcPts val="0"/>
              </a:spcBef>
              <a:spcAft>
                <a:spcPts val="600"/>
              </a:spcAft>
              <a:buFont typeface="Wingdings" pitchFamily="2" charset="2"/>
              <a:buChar char="§"/>
            </a:pPr>
            <a:r>
              <a:rPr lang="en-US" sz="2200" dirty="0" smtClean="0">
                <a:solidFill>
                  <a:srgbClr val="E1E5BB"/>
                </a:solidFill>
                <a:effectLst>
                  <a:outerShdw blurRad="38100" dist="38100" dir="2700000" algn="tl">
                    <a:srgbClr val="000000">
                      <a:alpha val="43137"/>
                    </a:srgbClr>
                  </a:outerShdw>
                </a:effectLst>
              </a:rPr>
              <a:t>Have a copy of the ritual book </a:t>
            </a:r>
            <a:r>
              <a:rPr lang="en-US" sz="2200" dirty="0" smtClean="0">
                <a:solidFill>
                  <a:srgbClr val="E1E5BB"/>
                </a:solidFill>
                <a:effectLst>
                  <a:outerShdw blurRad="38100" dist="38100" dir="2700000" algn="tl">
                    <a:srgbClr val="000000">
                      <a:alpha val="43137"/>
                    </a:srgbClr>
                  </a:outerShdw>
                </a:effectLst>
              </a:rPr>
              <a:t>                                                                     or </a:t>
            </a:r>
            <a:r>
              <a:rPr lang="en-US" sz="2200" dirty="0" smtClean="0">
                <a:solidFill>
                  <a:srgbClr val="E1E5BB"/>
                </a:solidFill>
                <a:effectLst>
                  <a:outerShdw blurRad="38100" dist="38100" dir="2700000" algn="tl">
                    <a:srgbClr val="000000">
                      <a:alpha val="43137"/>
                    </a:srgbClr>
                  </a:outerShdw>
                </a:effectLst>
              </a:rPr>
              <a:t>text of the rite to be used</a:t>
            </a:r>
          </a:p>
          <a:p>
            <a:pPr marL="400050" lvl="3" indent="-109538">
              <a:lnSpc>
                <a:spcPct val="110000"/>
              </a:lnSpc>
              <a:spcBef>
                <a:spcPts val="0"/>
              </a:spcBef>
              <a:spcAft>
                <a:spcPts val="600"/>
              </a:spcAft>
              <a:buFont typeface="Wingdings" pitchFamily="2" charset="2"/>
              <a:buChar char="§"/>
            </a:pPr>
            <a:r>
              <a:rPr lang="en-US" sz="2200" dirty="0" smtClean="0">
                <a:solidFill>
                  <a:srgbClr val="E1E5BB"/>
                </a:solidFill>
                <a:effectLst>
                  <a:outerShdw blurRad="38100" dist="38100" dir="2700000" algn="tl">
                    <a:srgbClr val="000000">
                      <a:alpha val="43137"/>
                    </a:srgbClr>
                  </a:outerShdw>
                </a:effectLst>
              </a:rPr>
              <a:t>Bring your own cloth, crucifix, candle</a:t>
            </a:r>
          </a:p>
          <a:p>
            <a:pPr marL="400050" lvl="3" indent="-109538">
              <a:lnSpc>
                <a:spcPct val="110000"/>
              </a:lnSpc>
              <a:spcBef>
                <a:spcPts val="0"/>
              </a:spcBef>
              <a:spcAft>
                <a:spcPts val="600"/>
              </a:spcAft>
              <a:buFont typeface="Wingdings" pitchFamily="2" charset="2"/>
              <a:buChar char="§"/>
            </a:pPr>
            <a:r>
              <a:rPr lang="en-US" sz="2200" dirty="0" smtClean="0">
                <a:solidFill>
                  <a:srgbClr val="E1E5BB"/>
                </a:solidFill>
                <a:effectLst>
                  <a:outerShdw blurRad="38100" dist="38100" dir="2700000" algn="tl">
                    <a:srgbClr val="000000">
                      <a:alpha val="43137"/>
                    </a:srgbClr>
                  </a:outerShdw>
                </a:effectLst>
              </a:rPr>
              <a:t>Bring holy water, participation aid if desired</a:t>
            </a:r>
          </a:p>
          <a:p>
            <a:pPr marL="400050" lvl="2" indent="-109538">
              <a:lnSpc>
                <a:spcPct val="110000"/>
              </a:lnSpc>
              <a:spcBef>
                <a:spcPts val="0"/>
              </a:spcBef>
              <a:spcAft>
                <a:spcPts val="600"/>
              </a:spcAft>
              <a:buFont typeface="Wingdings" pitchFamily="2" charset="2"/>
              <a:buChar char="§"/>
            </a:pPr>
            <a:r>
              <a:rPr lang="en-US" sz="2200" dirty="0" smtClean="0">
                <a:solidFill>
                  <a:srgbClr val="E1E5BB"/>
                </a:solidFill>
                <a:effectLst>
                  <a:outerShdw blurRad="38100" dist="38100" dir="2700000" algn="tl">
                    <a:srgbClr val="000000">
                      <a:alpha val="43137"/>
                    </a:srgbClr>
                  </a:outerShdw>
                </a:effectLst>
              </a:rPr>
              <a:t>Bring latest copy of the parish bulletin</a:t>
            </a:r>
          </a:p>
          <a:p>
            <a:pPr marL="400050" lvl="2" indent="-109538">
              <a:lnSpc>
                <a:spcPct val="110000"/>
              </a:lnSpc>
              <a:spcBef>
                <a:spcPts val="0"/>
              </a:spcBef>
              <a:spcAft>
                <a:spcPts val="600"/>
              </a:spcAft>
              <a:buFont typeface="Wingdings" pitchFamily="2" charset="2"/>
              <a:buChar char="§"/>
            </a:pPr>
            <a:r>
              <a:rPr lang="en-US" sz="2200" dirty="0" smtClean="0">
                <a:solidFill>
                  <a:srgbClr val="E1E5BB"/>
                </a:solidFill>
                <a:effectLst>
                  <a:outerShdw blurRad="38100" dist="38100" dir="2700000" algn="tl">
                    <a:srgbClr val="000000">
                      <a:alpha val="43137"/>
                    </a:srgbClr>
                  </a:outerShdw>
                </a:effectLst>
              </a:rPr>
              <a:t>Bring enough hosts in a </a:t>
            </a:r>
            <a:r>
              <a:rPr lang="en-US" sz="2200" dirty="0" err="1" smtClean="0">
                <a:solidFill>
                  <a:srgbClr val="E1E5BB"/>
                </a:solidFill>
                <a:effectLst>
                  <a:outerShdw blurRad="38100" dist="38100" dir="2700000" algn="tl">
                    <a:srgbClr val="000000">
                      <a:alpha val="43137"/>
                    </a:srgbClr>
                  </a:outerShdw>
                </a:effectLst>
              </a:rPr>
              <a:t>pyx</a:t>
            </a:r>
            <a:endParaRPr lang="en-US" sz="2200" dirty="0" smtClean="0">
              <a:solidFill>
                <a:srgbClr val="E1E5BB"/>
              </a:solidFill>
              <a:effectLst>
                <a:outerShdw blurRad="38100" dist="38100" dir="2700000" algn="tl">
                  <a:srgbClr val="000000">
                    <a:alpha val="43137"/>
                  </a:srgbClr>
                </a:outerShdw>
              </a:effectLst>
            </a:endParaRPr>
          </a:p>
          <a:p>
            <a:pPr marL="857250" lvl="3">
              <a:buNone/>
            </a:pPr>
            <a:endParaRPr lang="en-US" dirty="0" smtClean="0">
              <a:solidFill>
                <a:srgbClr val="E1E5BB"/>
              </a:solidFill>
              <a:effectLst>
                <a:outerShdw blurRad="38100" dist="38100" dir="2700000" algn="tl">
                  <a:srgbClr val="000000">
                    <a:alpha val="43137"/>
                  </a:srgbClr>
                </a:outerShdw>
              </a:effectLst>
            </a:endParaRPr>
          </a:p>
          <a:p>
            <a:pPr marL="0" lvl="1">
              <a:buNone/>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sz="2400" dirty="0" smtClean="0">
              <a:solidFill>
                <a:srgbClr val="E1E5BB"/>
              </a:solidFill>
              <a:effectLst>
                <a:outerShdw blurRad="38100" dist="38100" dir="2700000" algn="tl">
                  <a:srgbClr val="000000">
                    <a:alpha val="43137"/>
                  </a:srgbClr>
                </a:outerShdw>
              </a:effectLst>
            </a:endParaRPr>
          </a:p>
          <a:p>
            <a:pPr marL="685800" lvl="2" indent="-285750">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pic>
        <p:nvPicPr>
          <p:cNvPr id="28674" name="Picture 2" descr="Image result for communion to the sick and homebound"/>
          <p:cNvPicPr>
            <a:picLocks noChangeAspect="1" noChangeArrowheads="1"/>
          </p:cNvPicPr>
          <p:nvPr/>
        </p:nvPicPr>
        <p:blipFill>
          <a:blip r:embed="rId3" cstate="print"/>
          <a:srcRect/>
          <a:stretch>
            <a:fillRect/>
          </a:stretch>
        </p:blipFill>
        <p:spPr bwMode="auto">
          <a:xfrm>
            <a:off x="5867400" y="4191000"/>
            <a:ext cx="2895600" cy="227009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trips(down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trips(down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strips(downLeft)">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strips(downLeft)">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strips(downLeft)">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strips(downLeft)">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Ministry in Private Homes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257800"/>
          </a:xfrm>
        </p:spPr>
        <p:txBody>
          <a:bodyPr>
            <a:normAutofit/>
          </a:bodyPr>
          <a:lstStyle/>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Transporting the Blessed Sacrament</a:t>
            </a:r>
          </a:p>
          <a:p>
            <a:pPr marL="400050" lvl="2">
              <a:buFont typeface="Wingdings" pitchFamily="2" charset="2"/>
              <a:buChar char="§"/>
            </a:pPr>
            <a:r>
              <a:rPr lang="en-US" sz="2800" dirty="0" smtClean="0">
                <a:solidFill>
                  <a:srgbClr val="E1E5BB"/>
                </a:solidFill>
                <a:effectLst>
                  <a:outerShdw blurRad="38100" dist="38100" dir="2700000" algn="tl">
                    <a:srgbClr val="000000">
                      <a:alpha val="43137"/>
                    </a:srgbClr>
                  </a:outerShdw>
                </a:effectLst>
              </a:rPr>
              <a:t>Remember focus and reverence</a:t>
            </a:r>
          </a:p>
          <a:p>
            <a:pPr marL="857250" lvl="3">
              <a:buFont typeface="Wingdings" pitchFamily="2" charset="2"/>
              <a:buChar char="§"/>
            </a:pPr>
            <a:r>
              <a:rPr lang="en-US" sz="2400" dirty="0" err="1" smtClean="0">
                <a:solidFill>
                  <a:srgbClr val="E1E5BB"/>
                </a:solidFill>
                <a:effectLst>
                  <a:outerShdw blurRad="38100" dist="38100" dir="2700000" algn="tl">
                    <a:srgbClr val="000000">
                      <a:alpha val="43137"/>
                    </a:srgbClr>
                  </a:outerShdw>
                </a:effectLst>
              </a:rPr>
              <a:t>Pyx</a:t>
            </a:r>
            <a:r>
              <a:rPr lang="en-US" sz="2400" dirty="0" smtClean="0">
                <a:solidFill>
                  <a:srgbClr val="E1E5BB"/>
                </a:solidFill>
                <a:effectLst>
                  <a:outerShdw blurRad="38100" dist="38100" dir="2700000" algn="tl">
                    <a:srgbClr val="000000">
                      <a:alpha val="43137"/>
                    </a:srgbClr>
                  </a:outerShdw>
                </a:effectLst>
              </a:rPr>
              <a:t> should be carried on you, preferably using a burse</a:t>
            </a:r>
          </a:p>
          <a:p>
            <a:pPr marL="857250" lvl="3">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Avoid placing </a:t>
            </a:r>
            <a:r>
              <a:rPr lang="en-US" sz="2400" dirty="0" err="1" smtClean="0">
                <a:solidFill>
                  <a:srgbClr val="E1E5BB"/>
                </a:solidFill>
                <a:effectLst>
                  <a:outerShdw blurRad="38100" dist="38100" dir="2700000" algn="tl">
                    <a:srgbClr val="000000">
                      <a:alpha val="43137"/>
                    </a:srgbClr>
                  </a:outerShdw>
                </a:effectLst>
              </a:rPr>
              <a:t>pyx</a:t>
            </a:r>
            <a:r>
              <a:rPr lang="en-US" sz="2400" dirty="0" smtClean="0">
                <a:solidFill>
                  <a:srgbClr val="E1E5BB"/>
                </a:solidFill>
                <a:effectLst>
                  <a:outerShdw blurRad="38100" dist="38100" dir="2700000" algn="tl">
                    <a:srgbClr val="000000">
                      <a:alpha val="43137"/>
                    </a:srgbClr>
                  </a:outerShdw>
                </a:effectLst>
              </a:rPr>
              <a:t> in pocket, purse or glove compartment with other items</a:t>
            </a:r>
          </a:p>
          <a:p>
            <a:pPr marL="400050" lvl="2">
              <a:buFont typeface="Wingdings" pitchFamily="2" charset="2"/>
              <a:buChar char="§"/>
            </a:pPr>
            <a:r>
              <a:rPr lang="en-US" sz="2800" dirty="0" smtClean="0">
                <a:solidFill>
                  <a:srgbClr val="E1E5BB"/>
                </a:solidFill>
                <a:effectLst>
                  <a:outerShdw blurRad="38100" dist="38100" dir="2700000" algn="tl">
                    <a:srgbClr val="000000">
                      <a:alpha val="43137"/>
                    </a:srgbClr>
                  </a:outerShdw>
                </a:effectLst>
              </a:rPr>
              <a:t>Go directly to the homebound person’s house</a:t>
            </a:r>
          </a:p>
          <a:p>
            <a:pPr marL="857250" lvl="3">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Do not run errands, go shopping, stop for coffee etc.</a:t>
            </a:r>
          </a:p>
          <a:p>
            <a:pPr marL="857250" lvl="3">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Refrain from listening to the radio or unnecessary conversation (cell phones)</a:t>
            </a: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857250" lvl="3">
              <a:buNone/>
            </a:pPr>
            <a:endParaRPr lang="en-US" dirty="0" smtClean="0">
              <a:solidFill>
                <a:srgbClr val="E1E5BB"/>
              </a:solidFill>
              <a:effectLst>
                <a:outerShdw blurRad="38100" dist="38100" dir="2700000" algn="tl">
                  <a:srgbClr val="000000">
                    <a:alpha val="43137"/>
                  </a:srgbClr>
                </a:outerShdw>
              </a:effectLst>
            </a:endParaRPr>
          </a:p>
          <a:p>
            <a:pPr marL="0" lvl="1">
              <a:buNone/>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sz="2400" dirty="0" smtClean="0">
              <a:solidFill>
                <a:srgbClr val="E1E5BB"/>
              </a:solidFill>
              <a:effectLst>
                <a:outerShdw blurRad="38100" dist="38100" dir="2700000" algn="tl">
                  <a:srgbClr val="000000">
                    <a:alpha val="43137"/>
                  </a:srgbClr>
                </a:outerShdw>
              </a:effectLst>
            </a:endParaRPr>
          </a:p>
          <a:p>
            <a:pPr marL="685800" lvl="2" indent="-285750">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Ministry in Private Homes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257800"/>
          </a:xfrm>
        </p:spPr>
        <p:txBody>
          <a:bodyPr>
            <a:normAutofit fontScale="92500" lnSpcReduction="20000"/>
          </a:bodyPr>
          <a:lstStyle/>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At the Home</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Initially</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Offer friendly greeting to homebound person or caregiver</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Explain what you’ve come to do</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Pay attention to how the homebound person is feeling</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Avoid socializing until after he/she has received</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Ask them to turn off the TV</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Communion Rite</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Open and place </a:t>
            </a:r>
            <a:r>
              <a:rPr lang="en-US" dirty="0" err="1" smtClean="0">
                <a:solidFill>
                  <a:srgbClr val="E1E5BB"/>
                </a:solidFill>
                <a:effectLst>
                  <a:outerShdw blurRad="38100" dist="38100" dir="2700000" algn="tl">
                    <a:srgbClr val="000000">
                      <a:alpha val="43137"/>
                    </a:srgbClr>
                  </a:outerShdw>
                </a:effectLst>
              </a:rPr>
              <a:t>pyx</a:t>
            </a:r>
            <a:r>
              <a:rPr lang="en-US" dirty="0" smtClean="0">
                <a:solidFill>
                  <a:srgbClr val="E1E5BB"/>
                </a:solidFill>
                <a:effectLst>
                  <a:outerShdw blurRad="38100" dist="38100" dir="2700000" algn="tl">
                    <a:srgbClr val="000000">
                      <a:alpha val="43137"/>
                    </a:srgbClr>
                  </a:outerShdw>
                </a:effectLst>
              </a:rPr>
              <a:t> on the white cloth and light candle (if not done already)</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Invite everyone to spend some time in prayer before the Blessed Sacrament</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Invite those present to participate in the prayers and readings</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Follow the ritual prescribed (next slide)</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Host may be broken into smaller pieces</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May want to keep a small glass of water nearby to assist the sick person in swallowing the host</a:t>
            </a:r>
          </a:p>
          <a:p>
            <a:pPr marL="857250" lvl="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857250" lvl="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None/>
            </a:pPr>
            <a:endParaRPr lang="en-US" sz="28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857250" lvl="3">
              <a:buNone/>
            </a:pPr>
            <a:endParaRPr lang="en-US" dirty="0" smtClean="0">
              <a:solidFill>
                <a:srgbClr val="E1E5BB"/>
              </a:solidFill>
              <a:effectLst>
                <a:outerShdw blurRad="38100" dist="38100" dir="2700000" algn="tl">
                  <a:srgbClr val="000000">
                    <a:alpha val="43137"/>
                  </a:srgbClr>
                </a:outerShdw>
              </a:effectLst>
            </a:endParaRPr>
          </a:p>
          <a:p>
            <a:pPr marL="0" lvl="1">
              <a:buNone/>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sz="2400" dirty="0" smtClean="0">
              <a:solidFill>
                <a:srgbClr val="E1E5BB"/>
              </a:solidFill>
              <a:effectLst>
                <a:outerShdw blurRad="38100" dist="38100" dir="2700000" algn="tl">
                  <a:srgbClr val="000000">
                    <a:alpha val="43137"/>
                  </a:srgbClr>
                </a:outerShdw>
              </a:effectLst>
            </a:endParaRPr>
          </a:p>
          <a:p>
            <a:pPr marL="685800" lvl="2" indent="-285750">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trips(downLeft)">
                                      <p:cBhvr>
                                        <p:cTn id="20" dur="500"/>
                                        <p:tgtEl>
                                          <p:spTgt spid="3">
                                            <p:txEl>
                                              <p:pRg st="3" end="3"/>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strips(downLeft)">
                                      <p:cBhvr>
                                        <p:cTn id="28" dur="500"/>
                                        <p:tgtEl>
                                          <p:spTgt spid="3">
                                            <p:txEl>
                                              <p:pRg st="5" end="5"/>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strips(downLeft)">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strips(downLeft)">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strips(downLeft)">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strips(downLeft)">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strips(downLeft)">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strips(downLeft)">
                                      <p:cBhvr>
                                        <p:cTn id="56" dur="500"/>
                                        <p:tgtEl>
                                          <p:spTgt spid="3">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strips(downLeft)">
                                      <p:cBhvr>
                                        <p:cTn id="61" dur="500"/>
                                        <p:tgtEl>
                                          <p:spTgt spid="3">
                                            <p:txEl>
                                              <p:pRg st="12" end="1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strips(downLeft)">
                                      <p:cBhvr>
                                        <p:cTn id="6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Ministry in Private Homes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371600"/>
            <a:ext cx="5181600" cy="5486400"/>
          </a:xfrm>
        </p:spPr>
        <p:txBody>
          <a:bodyPr>
            <a:normAutofit fontScale="85000" lnSpcReduction="10000"/>
          </a:bodyPr>
          <a:lstStyle/>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Introductory Rites</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Greeting </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Sprinkling with Holy Water (optional)</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Penitential Rite</a:t>
            </a:r>
          </a:p>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Liturgy of the Word</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Reading from Scripture</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Response (silence or brief explanation)</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General Intercessions (optional)</a:t>
            </a:r>
          </a:p>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Liturgy of Holy Communion</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The Lord’s Prayer</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Communion</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Silent Prayer</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Prayer after Communion</a:t>
            </a:r>
          </a:p>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Concluding Rite</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Blessing</a:t>
            </a: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857250" lvl="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None/>
            </a:pPr>
            <a:endParaRPr lang="en-US" sz="28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857250" lvl="3">
              <a:buNone/>
            </a:pPr>
            <a:endParaRPr lang="en-US" dirty="0" smtClean="0">
              <a:solidFill>
                <a:srgbClr val="E1E5BB"/>
              </a:solidFill>
              <a:effectLst>
                <a:outerShdw blurRad="38100" dist="38100" dir="2700000" algn="tl">
                  <a:srgbClr val="000000">
                    <a:alpha val="43137"/>
                  </a:srgbClr>
                </a:outerShdw>
              </a:effectLst>
            </a:endParaRPr>
          </a:p>
          <a:p>
            <a:pPr marL="0" lvl="1">
              <a:buNone/>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sz="2400" dirty="0" smtClean="0">
              <a:solidFill>
                <a:srgbClr val="E1E5BB"/>
              </a:solidFill>
              <a:effectLst>
                <a:outerShdw blurRad="38100" dist="38100" dir="2700000" algn="tl">
                  <a:srgbClr val="000000">
                    <a:alpha val="43137"/>
                  </a:srgbClr>
                </a:outerShdw>
              </a:effectLst>
            </a:endParaRPr>
          </a:p>
          <a:p>
            <a:pPr marL="685800" lvl="2" indent="-285750">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pic>
        <p:nvPicPr>
          <p:cNvPr id="4" name="Picture 2" descr="Image result for communion to the sick and homebound"/>
          <p:cNvPicPr>
            <a:picLocks noChangeAspect="1" noChangeArrowheads="1"/>
          </p:cNvPicPr>
          <p:nvPr/>
        </p:nvPicPr>
        <p:blipFill>
          <a:blip r:embed="rId3" cstate="print"/>
          <a:srcRect/>
          <a:stretch>
            <a:fillRect/>
          </a:stretch>
        </p:blipFill>
        <p:spPr bwMode="auto">
          <a:xfrm>
            <a:off x="6324600" y="1357404"/>
            <a:ext cx="2209800" cy="37479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down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trips(down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trips(down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strips(down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strips(down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strips(downLeft)">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strips(downLeft)">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strips(downLeft)">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strips(downLeft)">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strips(downLeft)">
                                      <p:cBhvr>
                                        <p:cTn id="77" dur="500"/>
                                        <p:tgtEl>
                                          <p:spTgt spid="3">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nodeType="click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strips(downLeft)">
                                      <p:cBhvr>
                                        <p:cTn id="8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Ministry in Private Homes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00400" y="1371600"/>
            <a:ext cx="5486400" cy="5257800"/>
          </a:xfrm>
        </p:spPr>
        <p:txBody>
          <a:bodyPr>
            <a:normAutofit/>
          </a:bodyPr>
          <a:lstStyle/>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Following the Visit(s)</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Immediately return any </a:t>
            </a:r>
            <a:r>
              <a:rPr lang="en-US" dirty="0" smtClean="0">
                <a:solidFill>
                  <a:srgbClr val="E1E5BB"/>
                </a:solidFill>
                <a:effectLst>
                  <a:outerShdw blurRad="38100" dist="38100" dir="2700000" algn="tl">
                    <a:srgbClr val="000000">
                      <a:alpha val="43137"/>
                    </a:srgbClr>
                  </a:outerShdw>
                </a:effectLst>
              </a:rPr>
              <a:t>                                        remaining </a:t>
            </a:r>
            <a:r>
              <a:rPr lang="en-US" dirty="0" smtClean="0">
                <a:solidFill>
                  <a:srgbClr val="E1E5BB"/>
                </a:solidFill>
                <a:effectLst>
                  <a:outerShdw blurRad="38100" dist="38100" dir="2700000" algn="tl">
                    <a:srgbClr val="000000">
                      <a:alpha val="43137"/>
                    </a:srgbClr>
                  </a:outerShdw>
                </a:effectLst>
              </a:rPr>
              <a:t>hosts to the tabernacle </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Remember </a:t>
            </a:r>
            <a:r>
              <a:rPr lang="en-US" dirty="0" smtClean="0">
                <a:solidFill>
                  <a:srgbClr val="E1E5BB"/>
                </a:solidFill>
                <a:effectLst>
                  <a:outerShdw blurRad="38100" dist="38100" dir="2700000" algn="tl">
                    <a:srgbClr val="000000">
                      <a:alpha val="43137"/>
                    </a:srgbClr>
                  </a:outerShdw>
                </a:effectLst>
              </a:rPr>
              <a:t>reverence                                                          </a:t>
            </a:r>
            <a:r>
              <a:rPr lang="en-US" dirty="0" smtClean="0">
                <a:solidFill>
                  <a:srgbClr val="E1E5BB"/>
                </a:solidFill>
                <a:effectLst>
                  <a:outerShdw blurRad="38100" dist="38100" dir="2700000" algn="tl">
                    <a:srgbClr val="000000">
                      <a:alpha val="43137"/>
                    </a:srgbClr>
                  </a:outerShdw>
                </a:effectLst>
              </a:rPr>
              <a:t>for the sacrament when traveling</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Purify the </a:t>
            </a:r>
            <a:r>
              <a:rPr lang="en-US" dirty="0" err="1" smtClean="0">
                <a:solidFill>
                  <a:srgbClr val="E1E5BB"/>
                </a:solidFill>
                <a:effectLst>
                  <a:outerShdw blurRad="38100" dist="38100" dir="2700000" algn="tl">
                    <a:srgbClr val="000000">
                      <a:alpha val="43137"/>
                    </a:srgbClr>
                  </a:outerShdw>
                </a:effectLst>
              </a:rPr>
              <a:t>pyx</a:t>
            </a:r>
            <a:r>
              <a:rPr lang="en-US" dirty="0" smtClean="0">
                <a:solidFill>
                  <a:srgbClr val="E1E5BB"/>
                </a:solidFill>
                <a:effectLst>
                  <a:outerShdw blurRad="38100" dist="38100" dir="2700000" algn="tl">
                    <a:srgbClr val="000000">
                      <a:alpha val="43137"/>
                    </a:srgbClr>
                  </a:outerShdw>
                </a:effectLst>
              </a:rPr>
              <a:t> using </a:t>
            </a:r>
            <a:r>
              <a:rPr lang="en-US" dirty="0" smtClean="0">
                <a:solidFill>
                  <a:srgbClr val="E1E5BB"/>
                </a:solidFill>
                <a:effectLst>
                  <a:outerShdw blurRad="38100" dist="38100" dir="2700000" algn="tl">
                    <a:srgbClr val="000000">
                      <a:alpha val="43137"/>
                    </a:srgbClr>
                  </a:outerShdw>
                </a:effectLst>
              </a:rPr>
              <a:t>water                                                               </a:t>
            </a:r>
            <a:r>
              <a:rPr lang="en-US" dirty="0" smtClean="0">
                <a:solidFill>
                  <a:srgbClr val="E1E5BB"/>
                </a:solidFill>
                <a:effectLst>
                  <a:outerShdw blurRad="38100" dist="38100" dir="2700000" algn="tl">
                    <a:srgbClr val="000000">
                      <a:alpha val="43137"/>
                    </a:srgbClr>
                  </a:outerShdw>
                </a:effectLst>
              </a:rPr>
              <a:t>and </a:t>
            </a:r>
            <a:r>
              <a:rPr lang="en-US" dirty="0" err="1" smtClean="0">
                <a:solidFill>
                  <a:srgbClr val="E1E5BB"/>
                </a:solidFill>
                <a:effectLst>
                  <a:outerShdw blurRad="38100" dist="38100" dir="2700000" algn="tl">
                    <a:srgbClr val="000000">
                      <a:alpha val="43137"/>
                    </a:srgbClr>
                  </a:outerShdw>
                </a:effectLst>
              </a:rPr>
              <a:t>purificator</a:t>
            </a:r>
            <a:endParaRPr lang="en-US" dirty="0" smtClean="0">
              <a:solidFill>
                <a:srgbClr val="E1E5BB"/>
              </a:solidFill>
              <a:effectLst>
                <a:outerShdw blurRad="38100" dist="38100" dir="2700000" algn="tl">
                  <a:srgbClr val="000000">
                    <a:alpha val="43137"/>
                  </a:srgbClr>
                </a:outerShdw>
              </a:effectLst>
            </a:endParaRPr>
          </a:p>
          <a:p>
            <a:pPr marL="857250" lvl="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857250" lvl="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None/>
            </a:pPr>
            <a:endParaRPr lang="en-US" sz="28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857250" lvl="3">
              <a:buNone/>
            </a:pPr>
            <a:endParaRPr lang="en-US" dirty="0" smtClean="0">
              <a:solidFill>
                <a:srgbClr val="E1E5BB"/>
              </a:solidFill>
              <a:effectLst>
                <a:outerShdw blurRad="38100" dist="38100" dir="2700000" algn="tl">
                  <a:srgbClr val="000000">
                    <a:alpha val="43137"/>
                  </a:srgbClr>
                </a:outerShdw>
              </a:effectLst>
            </a:endParaRPr>
          </a:p>
          <a:p>
            <a:pPr marL="0" lvl="1">
              <a:buNone/>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sz="2400" dirty="0" smtClean="0">
              <a:solidFill>
                <a:srgbClr val="E1E5BB"/>
              </a:solidFill>
              <a:effectLst>
                <a:outerShdw blurRad="38100" dist="38100" dir="2700000" algn="tl">
                  <a:srgbClr val="000000">
                    <a:alpha val="43137"/>
                  </a:srgbClr>
                </a:outerShdw>
              </a:effectLst>
            </a:endParaRPr>
          </a:p>
          <a:p>
            <a:pPr marL="685800" lvl="2" indent="-285750">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pic>
        <p:nvPicPr>
          <p:cNvPr id="20482" name="Picture 2" descr="Image result for returning hosts to the tabernacle Catholic"/>
          <p:cNvPicPr>
            <a:picLocks noChangeAspect="1" noChangeArrowheads="1"/>
          </p:cNvPicPr>
          <p:nvPr/>
        </p:nvPicPr>
        <p:blipFill>
          <a:blip r:embed="rId3" cstate="print"/>
          <a:srcRect/>
          <a:stretch>
            <a:fillRect/>
          </a:stretch>
        </p:blipFill>
        <p:spPr bwMode="auto">
          <a:xfrm>
            <a:off x="533400" y="1447800"/>
            <a:ext cx="2462212"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0482"/>
                                        </p:tgtEl>
                                        <p:attrNameLst>
                                          <p:attrName>style.visibility</p:attrName>
                                        </p:attrNameLst>
                                      </p:cBhvr>
                                      <p:to>
                                        <p:strVal val="visible"/>
                                      </p:to>
                                    </p:set>
                                    <p:animEffect transition="in" filter="fade">
                                      <p:cBhvr>
                                        <p:cTn id="16" dur="1000"/>
                                        <p:tgtEl>
                                          <p:spTgt spid="20482"/>
                                        </p:tgtEl>
                                      </p:cBhvr>
                                    </p:animEffect>
                                    <p:anim calcmode="lin" valueType="num">
                                      <p:cBhvr>
                                        <p:cTn id="17" dur="1000" fill="hold"/>
                                        <p:tgtEl>
                                          <p:spTgt spid="20482"/>
                                        </p:tgtEl>
                                        <p:attrNameLst>
                                          <p:attrName>ppt_x</p:attrName>
                                        </p:attrNameLst>
                                      </p:cBhvr>
                                      <p:tavLst>
                                        <p:tav tm="0">
                                          <p:val>
                                            <p:strVal val="#ppt_x"/>
                                          </p:val>
                                        </p:tav>
                                        <p:tav tm="100000">
                                          <p:val>
                                            <p:strVal val="#ppt_x"/>
                                          </p:val>
                                        </p:tav>
                                      </p:tavLst>
                                    </p:anim>
                                    <p:anim calcmode="lin" valueType="num">
                                      <p:cBhvr>
                                        <p:cTn id="18"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trips(downLeft)">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strips(downLeft)">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solidFill>
                  <a:schemeClr val="bg1"/>
                </a:solidFill>
                <a:effectLst>
                  <a:outerShdw blurRad="38100" dist="38100" dir="2700000" algn="tl">
                    <a:srgbClr val="000000">
                      <a:alpha val="43137"/>
                    </a:srgbClr>
                  </a:outerShdw>
                </a:effectLst>
              </a:rPr>
              <a:t>Ministry in Hospitals or Nursing Homes</a:t>
            </a:r>
            <a:endParaRPr lang="en-US" sz="38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257800"/>
          </a:xfrm>
        </p:spPr>
        <p:txBody>
          <a:bodyPr>
            <a:normAutofit fontScale="85000" lnSpcReduction="10000"/>
          </a:bodyPr>
          <a:lstStyle/>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Extremely abbreviated rite</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Pastoral sensitivity should guide the adaptation of this rite</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May begin in the church, hospital chapel or the first room</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Introductory Rite</a:t>
            </a:r>
          </a:p>
          <a:p>
            <a:pPr marL="1314450" lvl="4">
              <a:buFont typeface="Wingdings" pitchFamily="2" charset="2"/>
              <a:buChar char="§"/>
            </a:pPr>
            <a:r>
              <a:rPr lang="en-US" dirty="0" smtClean="0">
                <a:solidFill>
                  <a:srgbClr val="E1E5BB"/>
                </a:solidFill>
                <a:effectLst>
                  <a:outerShdw blurRad="38100" dist="38100" dir="2700000" algn="tl">
                    <a:srgbClr val="000000">
                      <a:alpha val="43137"/>
                    </a:srgbClr>
                  </a:outerShdw>
                </a:effectLst>
              </a:rPr>
              <a:t>Antiphon</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Liturgy of Holy Communion</a:t>
            </a:r>
          </a:p>
          <a:p>
            <a:pPr marL="1314450" lvl="4">
              <a:buFont typeface="Wingdings" pitchFamily="2" charset="2"/>
              <a:buChar char="§"/>
            </a:pPr>
            <a:r>
              <a:rPr lang="en-US" dirty="0" smtClean="0">
                <a:solidFill>
                  <a:srgbClr val="E1E5BB"/>
                </a:solidFill>
                <a:effectLst>
                  <a:outerShdw blurRad="38100" dist="38100" dir="2700000" algn="tl">
                    <a:srgbClr val="000000">
                      <a:alpha val="43137"/>
                    </a:srgbClr>
                  </a:outerShdw>
                </a:effectLst>
              </a:rPr>
              <a:t>Greeting (optional)</a:t>
            </a:r>
          </a:p>
          <a:p>
            <a:pPr marL="1314450" lvl="4">
              <a:buFont typeface="Wingdings" pitchFamily="2" charset="2"/>
              <a:buChar char="§"/>
            </a:pPr>
            <a:r>
              <a:rPr lang="en-US" dirty="0" smtClean="0">
                <a:solidFill>
                  <a:srgbClr val="E1E5BB"/>
                </a:solidFill>
                <a:effectLst>
                  <a:outerShdw blurRad="38100" dist="38100" dir="2700000" algn="tl">
                    <a:srgbClr val="000000">
                      <a:alpha val="43137"/>
                    </a:srgbClr>
                  </a:outerShdw>
                </a:effectLst>
              </a:rPr>
              <a:t>Scripture Reading (optional if there is time and seems desirable)</a:t>
            </a:r>
          </a:p>
          <a:p>
            <a:pPr marL="1314450" lvl="4">
              <a:buFont typeface="Wingdings" pitchFamily="2" charset="2"/>
              <a:buChar char="§"/>
            </a:pPr>
            <a:r>
              <a:rPr lang="en-US" dirty="0" smtClean="0">
                <a:solidFill>
                  <a:srgbClr val="E1E5BB"/>
                </a:solidFill>
                <a:effectLst>
                  <a:outerShdw blurRad="38100" dist="38100" dir="2700000" algn="tl">
                    <a:srgbClr val="000000">
                      <a:alpha val="43137"/>
                    </a:srgbClr>
                  </a:outerShdw>
                </a:effectLst>
              </a:rPr>
              <a:t>The Lord’s Prayer (optional, if there are not many rooms to visit)</a:t>
            </a:r>
          </a:p>
          <a:p>
            <a:pPr marL="1314450" lvl="4">
              <a:buFont typeface="Wingdings" pitchFamily="2" charset="2"/>
              <a:buChar char="§"/>
            </a:pPr>
            <a:r>
              <a:rPr lang="en-US" dirty="0" smtClean="0">
                <a:solidFill>
                  <a:srgbClr val="E1E5BB"/>
                </a:solidFill>
                <a:effectLst>
                  <a:outerShdw blurRad="38100" dist="38100" dir="2700000" algn="tl">
                    <a:srgbClr val="000000">
                      <a:alpha val="43137"/>
                    </a:srgbClr>
                  </a:outerShdw>
                </a:effectLst>
              </a:rPr>
              <a:t>Communion</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Concluding Rite (said either in the last room visited, in the church or chapel)</a:t>
            </a:r>
          </a:p>
          <a:p>
            <a:pPr marL="1314450" lvl="4">
              <a:buFont typeface="Wingdings" pitchFamily="2" charset="2"/>
              <a:buChar char="§"/>
            </a:pPr>
            <a:r>
              <a:rPr lang="en-US" dirty="0" smtClean="0">
                <a:solidFill>
                  <a:srgbClr val="E1E5BB"/>
                </a:solidFill>
                <a:effectLst>
                  <a:outerShdw blurRad="38100" dist="38100" dir="2700000" algn="tl">
                    <a:srgbClr val="000000">
                      <a:alpha val="43137"/>
                    </a:srgbClr>
                  </a:outerShdw>
                </a:effectLst>
              </a:rPr>
              <a:t>Concluding Prayer</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Following the visit, return any remaining hosts to the tabernacle</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Remember reverence for the Blessed Sacrament when traveling</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Purify the </a:t>
            </a:r>
            <a:r>
              <a:rPr lang="en-US" dirty="0" err="1" smtClean="0">
                <a:solidFill>
                  <a:srgbClr val="E1E5BB"/>
                </a:solidFill>
                <a:effectLst>
                  <a:outerShdw blurRad="38100" dist="38100" dir="2700000" algn="tl">
                    <a:srgbClr val="000000">
                      <a:alpha val="43137"/>
                    </a:srgbClr>
                  </a:outerShdw>
                </a:effectLst>
              </a:rPr>
              <a:t>pyx</a:t>
            </a:r>
            <a:r>
              <a:rPr lang="en-US" dirty="0" smtClean="0">
                <a:solidFill>
                  <a:srgbClr val="E1E5BB"/>
                </a:solidFill>
                <a:effectLst>
                  <a:outerShdw blurRad="38100" dist="38100" dir="2700000" algn="tl">
                    <a:srgbClr val="000000">
                      <a:alpha val="43137"/>
                    </a:srgbClr>
                  </a:outerShdw>
                </a:effectLst>
              </a:rPr>
              <a:t> with water and the </a:t>
            </a:r>
            <a:r>
              <a:rPr lang="en-US" dirty="0" err="1" smtClean="0">
                <a:solidFill>
                  <a:srgbClr val="E1E5BB"/>
                </a:solidFill>
                <a:effectLst>
                  <a:outerShdw blurRad="38100" dist="38100" dir="2700000" algn="tl">
                    <a:srgbClr val="000000">
                      <a:alpha val="43137"/>
                    </a:srgbClr>
                  </a:outerShdw>
                </a:effectLst>
              </a:rPr>
              <a:t>purificator</a:t>
            </a:r>
            <a:endParaRPr lang="en-US" dirty="0" smtClean="0">
              <a:solidFill>
                <a:srgbClr val="E1E5BB"/>
              </a:solidFill>
              <a:effectLst>
                <a:outerShdw blurRad="38100" dist="38100" dir="2700000" algn="tl">
                  <a:srgbClr val="000000">
                    <a:alpha val="43137"/>
                  </a:srgbClr>
                </a:outerShdw>
              </a:effectLst>
            </a:endParaRPr>
          </a:p>
          <a:p>
            <a:pPr marL="857250" lvl="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857250" lvl="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None/>
            </a:pPr>
            <a:endParaRPr lang="en-US" sz="28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857250" lvl="3">
              <a:buNone/>
            </a:pPr>
            <a:endParaRPr lang="en-US" dirty="0" smtClean="0">
              <a:solidFill>
                <a:srgbClr val="E1E5BB"/>
              </a:solidFill>
              <a:effectLst>
                <a:outerShdw blurRad="38100" dist="38100" dir="2700000" algn="tl">
                  <a:srgbClr val="000000">
                    <a:alpha val="43137"/>
                  </a:srgbClr>
                </a:outerShdw>
              </a:effectLst>
            </a:endParaRPr>
          </a:p>
          <a:p>
            <a:pPr marL="0" lvl="1">
              <a:buNone/>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sz="2400" dirty="0" smtClean="0">
              <a:solidFill>
                <a:srgbClr val="E1E5BB"/>
              </a:solidFill>
              <a:effectLst>
                <a:outerShdw blurRad="38100" dist="38100" dir="2700000" algn="tl">
                  <a:srgbClr val="000000">
                    <a:alpha val="43137"/>
                  </a:srgbClr>
                </a:outerShdw>
              </a:effectLst>
            </a:endParaRPr>
          </a:p>
          <a:p>
            <a:pPr marL="685800" lvl="2" indent="-285750">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trips(down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trips(down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strips(downLeft)">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strips(downLeft)">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strips(downLeft)">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strips(downLeft)">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strips(downLeft)">
                                      <p:cBhvr>
                                        <p:cTn id="7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pic>
        <p:nvPicPr>
          <p:cNvPr id="2" name="Picture 1" descr="Eucharistic-Minister-396x288.jpg"/>
          <p:cNvPicPr>
            <a:picLocks noChangeAspect="1"/>
          </p:cNvPicPr>
          <p:nvPr/>
        </p:nvPicPr>
        <p:blipFill>
          <a:blip r:embed="rId4" cstate="print"/>
          <a:srcRect l="3773" r="5667"/>
          <a:stretch>
            <a:fillRect/>
          </a:stretch>
        </p:blipFill>
        <p:spPr>
          <a:xfrm>
            <a:off x="685800" y="1752600"/>
            <a:ext cx="3657600" cy="36576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419600" y="2058412"/>
            <a:ext cx="4419600" cy="3046988"/>
          </a:xfrm>
          <a:prstGeom prst="rect">
            <a:avLst/>
          </a:prstGeom>
          <a:noFill/>
        </p:spPr>
        <p:txBody>
          <a:bodyPr wrap="square" rtlCol="0">
            <a:spAutoFit/>
          </a:bodyPr>
          <a:lstStyle/>
          <a:p>
            <a:pPr algn="ctr"/>
            <a:r>
              <a:rPr lang="en-US" sz="4800" dirty="0" smtClean="0">
                <a:solidFill>
                  <a:srgbClr val="E1E5BB"/>
                </a:solidFill>
                <a:effectLst>
                  <a:outerShdw blurRad="38100" dist="38100" dir="2700000" algn="tl">
                    <a:srgbClr val="000000">
                      <a:alpha val="43137"/>
                    </a:srgbClr>
                  </a:outerShdw>
                </a:effectLst>
                <a:latin typeface="Cambria" pitchFamily="18" charset="0"/>
              </a:rPr>
              <a:t>Extraordinary Minister </a:t>
            </a:r>
          </a:p>
          <a:p>
            <a:pPr algn="ctr"/>
            <a:r>
              <a:rPr lang="en-US" sz="4800" dirty="0" smtClean="0">
                <a:solidFill>
                  <a:srgbClr val="E1E5BB"/>
                </a:solidFill>
                <a:effectLst>
                  <a:outerShdw blurRad="38100" dist="38100" dir="2700000" algn="tl">
                    <a:srgbClr val="000000">
                      <a:alpha val="43137"/>
                    </a:srgbClr>
                  </a:outerShdw>
                </a:effectLst>
                <a:latin typeface="Cambria" pitchFamily="18" charset="0"/>
              </a:rPr>
              <a:t>of </a:t>
            </a:r>
          </a:p>
          <a:p>
            <a:pPr algn="ctr"/>
            <a:r>
              <a:rPr lang="en-US" sz="4800" dirty="0" smtClean="0">
                <a:solidFill>
                  <a:srgbClr val="E1E5BB"/>
                </a:solidFill>
                <a:effectLst>
                  <a:outerShdw blurRad="38100" dist="38100" dir="2700000" algn="tl">
                    <a:srgbClr val="000000">
                      <a:alpha val="43137"/>
                    </a:srgbClr>
                  </a:outerShdw>
                </a:effectLst>
                <a:latin typeface="Cambria" pitchFamily="18" charset="0"/>
              </a:rPr>
              <a:t>Exposition</a:t>
            </a:r>
            <a:endParaRPr lang="en-US" sz="4800" dirty="0">
              <a:solidFill>
                <a:srgbClr val="E1E5BB"/>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05"/>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 calcmode="lin" valueType="num">
                                      <p:cBhvr>
                                        <p:cTn id="9" dur="1000" fill="hold"/>
                                        <p:tgtEl>
                                          <p:spTgt spid="2"/>
                                        </p:tgtEl>
                                        <p:attrNameLst>
                                          <p:attrName>ppt_x</p:attrName>
                                        </p:attrNameLst>
                                      </p:cBhvr>
                                      <p:tavLst>
                                        <p:tav tm="0">
                                          <p:val>
                                            <p:strVal val="#ppt_x-.2"/>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animEffect transition="in" filter="fade">
                                      <p:cBhvr>
                                        <p:cTn id="11" dur="10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2000"/>
                            </p:stCondLst>
                            <p:childTnLst>
                              <p:par>
                                <p:cTn id="17" presetID="10" presetClass="exit" presetSubtype="0" fill="hold" grpId="1" nodeType="afterEffect">
                                  <p:stCondLst>
                                    <p:cond delay="1000"/>
                                  </p:stCondLst>
                                  <p:childTnLst>
                                    <p:animEffect transition="out" filter="fade">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childTnLst>
                          </p:cTn>
                        </p:par>
                        <p:par>
                          <p:cTn id="20" fill="hold">
                            <p:stCondLst>
                              <p:cond delay="5000"/>
                            </p:stCondLst>
                            <p:childTnLst>
                              <p:par>
                                <p:cTn id="21" presetID="10" presetClass="exit" presetSubtype="0" fill="hold" nodeType="afterEffect">
                                  <p:stCondLst>
                                    <p:cond delay="0"/>
                                  </p:stCondLst>
                                  <p:childTnLst>
                                    <p:animEffect transition="out" filter="fade">
                                      <p:cBhvr>
                                        <p:cTn id="22" dur="1000"/>
                                        <p:tgtEl>
                                          <p:spTgt spid="2"/>
                                        </p:tgtEl>
                                      </p:cBhvr>
                                    </p:animEffect>
                                    <p:set>
                                      <p:cBhvr>
                                        <p:cTn id="23"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bg1"/>
                </a:solidFill>
                <a:effectLst>
                  <a:outerShdw blurRad="38100" dist="38100" dir="2700000" algn="tl">
                    <a:srgbClr val="000000">
                      <a:alpha val="43137"/>
                    </a:srgbClr>
                  </a:outerShdw>
                </a:effectLst>
              </a:rPr>
              <a:t>Extraordinary Minister of Exposition</a:t>
            </a:r>
            <a:endParaRPr lang="en-US" sz="40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81200"/>
            <a:ext cx="8229600" cy="4648200"/>
          </a:xfrm>
        </p:spPr>
        <p:txBody>
          <a:bodyPr>
            <a:normAutofit lnSpcReduction="10000"/>
          </a:bodyPr>
          <a:lstStyle/>
          <a:p>
            <a:pPr marL="174625" lvl="1" indent="-174625">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Ordinary minister of exposition is the bishop, priest or deacon</a:t>
            </a:r>
          </a:p>
          <a:p>
            <a:pPr marL="174625" lvl="1" indent="-174625">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An Extraordinary Minister of Communion may expose and later repose the Eucharist for adoration of the faithful, but only with the explicit permission of the pastor or bishop</a:t>
            </a:r>
          </a:p>
          <a:p>
            <a:pPr marL="566738" lvl="2" indent="-276225">
              <a:buFont typeface="Wingdings" pitchFamily="2" charset="2"/>
              <a:buChar char="§"/>
            </a:pPr>
            <a:r>
              <a:rPr lang="en-US" sz="2000" dirty="0" smtClean="0">
                <a:solidFill>
                  <a:srgbClr val="E1E5BB"/>
                </a:solidFill>
                <a:effectLst>
                  <a:outerShdw blurRad="38100" dist="38100" dir="2700000" algn="tl">
                    <a:srgbClr val="000000">
                      <a:alpha val="43137"/>
                    </a:srgbClr>
                  </a:outerShdw>
                </a:effectLst>
              </a:rPr>
              <a:t>May open the tabernacle</a:t>
            </a:r>
          </a:p>
          <a:p>
            <a:pPr marL="566738" lvl="2" indent="-276225">
              <a:buFont typeface="Wingdings" pitchFamily="2" charset="2"/>
              <a:buChar char="§"/>
            </a:pPr>
            <a:r>
              <a:rPr lang="en-US" sz="2000" dirty="0" smtClean="0">
                <a:solidFill>
                  <a:srgbClr val="E1E5BB"/>
                </a:solidFill>
                <a:effectLst>
                  <a:outerShdw blurRad="38100" dist="38100" dir="2700000" algn="tl">
                    <a:srgbClr val="000000">
                      <a:alpha val="43137"/>
                    </a:srgbClr>
                  </a:outerShdw>
                </a:effectLst>
              </a:rPr>
              <a:t>May place the ciborium on the altar or the host in the monstrance and replace the Blessed Sacrament in the tabernacle</a:t>
            </a:r>
          </a:p>
          <a:p>
            <a:pPr marL="566738" lvl="2" indent="-276225">
              <a:buFont typeface="Wingdings" pitchFamily="2" charset="2"/>
              <a:buChar char="§"/>
            </a:pPr>
            <a:r>
              <a:rPr lang="en-US" sz="2000" dirty="0" smtClean="0">
                <a:solidFill>
                  <a:srgbClr val="E1E5BB"/>
                </a:solidFill>
                <a:effectLst>
                  <a:outerShdw blurRad="38100" dist="38100" dir="2700000" algn="tl">
                    <a:srgbClr val="000000">
                      <a:alpha val="43137"/>
                    </a:srgbClr>
                  </a:outerShdw>
                </a:effectLst>
              </a:rPr>
              <a:t>Extraordinary Ministers may not give the blessing with the sacrament, nor do they incense it</a:t>
            </a:r>
          </a:p>
          <a:p>
            <a:pPr marL="566738" lvl="2" indent="-276225">
              <a:buFont typeface="Wingdings" pitchFamily="2" charset="2"/>
              <a:buChar char="§"/>
            </a:pPr>
            <a:r>
              <a:rPr lang="en-US" sz="2000" dirty="0" smtClean="0">
                <a:solidFill>
                  <a:srgbClr val="E1E5BB"/>
                </a:solidFill>
                <a:effectLst>
                  <a:outerShdw blurRad="38100" dist="38100" dir="2700000" algn="tl">
                    <a:srgbClr val="000000">
                      <a:alpha val="43137"/>
                    </a:srgbClr>
                  </a:outerShdw>
                </a:effectLst>
              </a:rPr>
              <a:t>Extraordinary Ministers are to wear an alb when carrying out this ministry</a:t>
            </a:r>
          </a:p>
          <a:p>
            <a:pPr marL="857250" lvl="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None/>
            </a:pPr>
            <a:endParaRPr lang="en-US" sz="28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857250" lvl="3">
              <a:buNone/>
            </a:pPr>
            <a:endParaRPr lang="en-US" dirty="0" smtClean="0">
              <a:solidFill>
                <a:srgbClr val="E1E5BB"/>
              </a:solidFill>
              <a:effectLst>
                <a:outerShdw blurRad="38100" dist="38100" dir="2700000" algn="tl">
                  <a:srgbClr val="000000">
                    <a:alpha val="43137"/>
                  </a:srgbClr>
                </a:outerShdw>
              </a:effectLst>
            </a:endParaRPr>
          </a:p>
          <a:p>
            <a:pPr marL="0" lvl="1">
              <a:buNone/>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sz="2400" dirty="0" smtClean="0">
              <a:solidFill>
                <a:srgbClr val="E1E5BB"/>
              </a:solidFill>
              <a:effectLst>
                <a:outerShdw blurRad="38100" dist="38100" dir="2700000" algn="tl">
                  <a:srgbClr val="000000">
                    <a:alpha val="43137"/>
                  </a:srgbClr>
                </a:outerShdw>
              </a:effectLst>
            </a:endParaRPr>
          </a:p>
          <a:p>
            <a:pPr marL="685800" lvl="2" indent="-285750">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
        <p:nvSpPr>
          <p:cNvPr id="4" name="TextBox 3"/>
          <p:cNvSpPr txBox="1"/>
          <p:nvPr/>
        </p:nvSpPr>
        <p:spPr>
          <a:xfrm>
            <a:off x="762000" y="1383268"/>
            <a:ext cx="7543800" cy="369332"/>
          </a:xfrm>
          <a:prstGeom prst="rect">
            <a:avLst/>
          </a:prstGeom>
          <a:noFill/>
        </p:spPr>
        <p:txBody>
          <a:bodyPr wrap="square" rtlCol="0">
            <a:spAutoFit/>
          </a:bodyPr>
          <a:lstStyle/>
          <a:p>
            <a:pPr algn="ctr"/>
            <a:r>
              <a:rPr lang="en-US" dirty="0" smtClean="0"/>
              <a:t>from </a:t>
            </a:r>
            <a:r>
              <a:rPr lang="en-US" i="1" dirty="0" smtClean="0"/>
              <a:t>Holy Communion And  Worship of the Eucharist Outside Mass</a:t>
            </a:r>
            <a:r>
              <a:rPr lang="en-US" dirty="0" smtClean="0"/>
              <a:t> (91-92)</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762071"/>
            <a:ext cx="6400800" cy="1200329"/>
          </a:xfrm>
          <a:prstGeom prst="rect">
            <a:avLst/>
          </a:prstGeom>
          <a:noFill/>
        </p:spPr>
        <p:txBody>
          <a:bodyPr wrap="square" rtlCol="0">
            <a:spAutoFit/>
          </a:bodyPr>
          <a:lstStyle/>
          <a:p>
            <a:pPr algn="ctr"/>
            <a:r>
              <a:rPr lang="en-US" sz="7200" dirty="0" smtClean="0">
                <a:solidFill>
                  <a:srgbClr val="E1E5BB"/>
                </a:solidFill>
                <a:effectLst>
                  <a:outerShdw blurRad="38100" dist="38100" dir="2700000" algn="tl">
                    <a:srgbClr val="000000">
                      <a:alpha val="43137"/>
                    </a:srgbClr>
                  </a:outerShdw>
                </a:effectLst>
                <a:latin typeface="Cambria" pitchFamily="18" charset="0"/>
              </a:rPr>
              <a:t>Other Points</a:t>
            </a:r>
            <a:endParaRPr lang="en-US" sz="7200" dirty="0">
              <a:solidFill>
                <a:srgbClr val="E1E5BB"/>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xit" presetSubtype="0" fill="hold" grpId="1" nodeType="afterEffect">
                                  <p:stCondLst>
                                    <p:cond delay="3000"/>
                                  </p:stCondLst>
                                  <p:childTnLst>
                                    <p:animEffect transition="out" filter="fade">
                                      <p:cBhvr>
                                        <p:cTn id="10" dur="2000"/>
                                        <p:tgtEl>
                                          <p:spTgt spid="4"/>
                                        </p:tgtEl>
                                      </p:cBhvr>
                                    </p:animEffect>
                                    <p:set>
                                      <p:cBhvr>
                                        <p:cTn id="11"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Commissioning of Extraordinary Ministers of </a:t>
            </a:r>
            <a:r>
              <a:rPr lang="en-US" dirty="0" err="1" smtClean="0">
                <a:solidFill>
                  <a:schemeClr val="bg1"/>
                </a:solidFill>
                <a:effectLst>
                  <a:outerShdw blurRad="38100" dist="38100" dir="2700000" algn="tl">
                    <a:srgbClr val="000000">
                      <a:alpha val="43137"/>
                    </a:srgbClr>
                  </a:outerShdw>
                </a:effectLst>
              </a:rPr>
              <a:t>Commuion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229600" cy="4953000"/>
          </a:xfrm>
        </p:spPr>
        <p:txBody>
          <a:bodyPr>
            <a:normAutofit/>
          </a:bodyPr>
          <a:lstStyle/>
          <a:p>
            <a:pPr>
              <a:spcBef>
                <a:spcPts val="1200"/>
              </a:spcBef>
            </a:pPr>
            <a:r>
              <a:rPr lang="en-US" sz="2800" dirty="0" smtClean="0">
                <a:solidFill>
                  <a:srgbClr val="E1E5BB"/>
                </a:solidFill>
                <a:effectLst>
                  <a:outerShdw blurRad="38100" dist="38100" dir="2700000" algn="tl">
                    <a:srgbClr val="000000">
                      <a:alpha val="43137"/>
                    </a:srgbClr>
                  </a:outerShdw>
                </a:effectLst>
              </a:rPr>
              <a:t>Persons authorized to distribute Holy Communion in special circumstances should be commissioned by the diocesan bishop or his delegate according to the prescribed rite.</a:t>
            </a:r>
          </a:p>
          <a:p>
            <a:pPr>
              <a:spcBef>
                <a:spcPts val="1200"/>
              </a:spcBef>
            </a:pPr>
            <a:r>
              <a:rPr lang="en-US" sz="2800" dirty="0" smtClean="0">
                <a:solidFill>
                  <a:srgbClr val="E1E5BB"/>
                </a:solidFill>
                <a:effectLst>
                  <a:outerShdw blurRad="38100" dist="38100" dir="2700000" algn="tl">
                    <a:srgbClr val="000000">
                      <a:alpha val="43137"/>
                    </a:srgbClr>
                  </a:outerShdw>
                </a:effectLst>
              </a:rPr>
              <a:t>The commissioning should take place at a gathering of the faithful, preferably at a Sunday Mass.</a:t>
            </a:r>
          </a:p>
          <a:p>
            <a:pPr>
              <a:spcBef>
                <a:spcPts val="1200"/>
              </a:spcBef>
            </a:pPr>
            <a:r>
              <a:rPr lang="en-US" sz="2800" dirty="0" smtClean="0">
                <a:solidFill>
                  <a:srgbClr val="E1E5BB"/>
                </a:solidFill>
                <a:effectLst>
                  <a:outerShdw blurRad="38100" dist="38100" dir="2700000" algn="tl">
                    <a:srgbClr val="000000">
                      <a:alpha val="43137"/>
                    </a:srgbClr>
                  </a:outerShdw>
                </a:effectLst>
              </a:rPr>
              <a:t>Book of Blessings, Chapter 63, nos. 1871-1896.</a:t>
            </a: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Identify the Items Used</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57400" y="1600200"/>
            <a:ext cx="6629400" cy="5029200"/>
          </a:xfrm>
        </p:spPr>
        <p:txBody>
          <a:bodyPr>
            <a:normAutofit/>
          </a:bodyPr>
          <a:lstStyle/>
          <a:p>
            <a:pPr marL="0" lvl="1">
              <a:spcBef>
                <a:spcPts val="1200"/>
              </a:spcBef>
              <a:spcAft>
                <a:spcPts val="1200"/>
              </a:spcAft>
              <a:buNone/>
            </a:pPr>
            <a:r>
              <a:rPr lang="en-US" sz="4000" dirty="0" smtClean="0">
                <a:solidFill>
                  <a:srgbClr val="E1E5BB"/>
                </a:solidFill>
                <a:effectLst>
                  <a:outerShdw blurRad="38100" dist="38100" dir="2700000" algn="tl">
                    <a:srgbClr val="000000">
                      <a:alpha val="43137"/>
                    </a:srgbClr>
                  </a:outerShdw>
                </a:effectLst>
              </a:rPr>
              <a:t>		             Paten</a:t>
            </a:r>
            <a:endParaRPr lang="en-US" sz="4000" dirty="0" smtClean="0">
              <a:solidFill>
                <a:srgbClr val="E1E5BB"/>
              </a:solidFill>
              <a:effectLst>
                <a:outerShdw blurRad="38100" dist="38100" dir="2700000" algn="tl">
                  <a:srgbClr val="000000">
                    <a:alpha val="43137"/>
                  </a:srgbClr>
                </a:outerShdw>
              </a:effectLst>
            </a:endParaRPr>
          </a:p>
          <a:p>
            <a:pPr marL="0" lvl="1">
              <a:spcBef>
                <a:spcPts val="1200"/>
              </a:spcBef>
              <a:spcAft>
                <a:spcPts val="1200"/>
              </a:spcAft>
              <a:buNone/>
            </a:pPr>
            <a:r>
              <a:rPr lang="en-US" sz="4000" dirty="0" smtClean="0">
                <a:solidFill>
                  <a:srgbClr val="E1E5BB"/>
                </a:solidFill>
                <a:effectLst>
                  <a:outerShdw blurRad="38100" dist="38100" dir="2700000" algn="tl">
                    <a:srgbClr val="000000">
                      <a:alpha val="43137"/>
                    </a:srgbClr>
                  </a:outerShdw>
                </a:effectLst>
              </a:rPr>
              <a:t>		  Ciborium/ciboria</a:t>
            </a:r>
            <a:endParaRPr lang="en-US" sz="4000" dirty="0" smtClean="0">
              <a:solidFill>
                <a:srgbClr val="E1E5BB"/>
              </a:solidFill>
              <a:effectLst>
                <a:outerShdw blurRad="38100" dist="38100" dir="2700000" algn="tl">
                  <a:srgbClr val="000000">
                    <a:alpha val="43137"/>
                  </a:srgbClr>
                </a:outerShdw>
              </a:effectLst>
            </a:endParaRPr>
          </a:p>
          <a:p>
            <a:pPr marL="0" lvl="1">
              <a:spcBef>
                <a:spcPts val="1200"/>
              </a:spcBef>
              <a:spcAft>
                <a:spcPts val="1200"/>
              </a:spcAft>
              <a:buNone/>
            </a:pPr>
            <a:endParaRPr lang="en-US" sz="800" dirty="0" smtClean="0">
              <a:solidFill>
                <a:srgbClr val="E1E5BB"/>
              </a:solidFill>
              <a:effectLst>
                <a:outerShdw blurRad="38100" dist="38100" dir="2700000" algn="tl">
                  <a:srgbClr val="000000">
                    <a:alpha val="43137"/>
                  </a:srgbClr>
                </a:outerShdw>
              </a:effectLst>
            </a:endParaRPr>
          </a:p>
          <a:p>
            <a:pPr marL="0" lvl="1">
              <a:spcBef>
                <a:spcPts val="1200"/>
              </a:spcBef>
              <a:spcAft>
                <a:spcPts val="1200"/>
              </a:spcAft>
              <a:buNone/>
            </a:pPr>
            <a:r>
              <a:rPr lang="en-US" sz="4000" dirty="0" smtClean="0">
                <a:solidFill>
                  <a:srgbClr val="E1E5BB"/>
                </a:solidFill>
                <a:effectLst>
                  <a:outerShdw blurRad="38100" dist="38100" dir="2700000" algn="tl">
                    <a:srgbClr val="000000">
                      <a:alpha val="43137"/>
                    </a:srgbClr>
                  </a:outerShdw>
                </a:effectLst>
              </a:rPr>
              <a:t>    Chalice/cups</a:t>
            </a:r>
          </a:p>
          <a:p>
            <a:pPr marL="0" lvl="1">
              <a:spcBef>
                <a:spcPts val="1200"/>
              </a:spcBef>
              <a:spcAft>
                <a:spcPts val="1200"/>
              </a:spcAft>
              <a:buNone/>
            </a:pPr>
            <a:r>
              <a:rPr lang="en-US" sz="3600" dirty="0" err="1" smtClean="0">
                <a:solidFill>
                  <a:srgbClr val="E1E5BB"/>
                </a:solidFill>
                <a:effectLst>
                  <a:outerShdw blurRad="38100" dist="38100" dir="2700000" algn="tl">
                    <a:srgbClr val="000000">
                      <a:alpha val="43137"/>
                    </a:srgbClr>
                  </a:outerShdw>
                </a:effectLst>
              </a:rPr>
              <a:t>Purificator</a:t>
            </a:r>
            <a:endParaRPr lang="en-US" sz="3600" dirty="0" smtClean="0">
              <a:solidFill>
                <a:srgbClr val="E1E5BB"/>
              </a:solidFill>
              <a:effectLst>
                <a:outerShdw blurRad="38100" dist="38100" dir="2700000" algn="tl">
                  <a:srgbClr val="000000">
                    <a:alpha val="43137"/>
                  </a:srgbClr>
                </a:outerShdw>
              </a:effectLst>
            </a:endParaRPr>
          </a:p>
          <a:p>
            <a:pPr marL="0" lvl="1">
              <a:spcBef>
                <a:spcPts val="1200"/>
              </a:spcBef>
              <a:spcAft>
                <a:spcPts val="1200"/>
              </a:spcAft>
              <a:buNone/>
            </a:pPr>
            <a:r>
              <a:rPr lang="en-US" sz="4000" dirty="0" smtClean="0">
                <a:solidFill>
                  <a:srgbClr val="E1E5BB"/>
                </a:solidFill>
                <a:effectLst>
                  <a:outerShdw blurRad="38100" dist="38100" dir="2700000" algn="tl">
                    <a:srgbClr val="000000">
                      <a:alpha val="43137"/>
                    </a:srgbClr>
                  </a:outerShdw>
                </a:effectLst>
              </a:rPr>
              <a:t>		     Corporal</a:t>
            </a:r>
            <a:endParaRPr lang="en-US" sz="4000"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pic>
        <p:nvPicPr>
          <p:cNvPr id="63490" name="Picture 2" descr="Related image"/>
          <p:cNvPicPr>
            <a:picLocks noChangeAspect="1" noChangeArrowheads="1"/>
          </p:cNvPicPr>
          <p:nvPr/>
        </p:nvPicPr>
        <p:blipFill>
          <a:blip r:embed="rId3" cstate="print"/>
          <a:srcRect/>
          <a:stretch>
            <a:fillRect/>
          </a:stretch>
        </p:blipFill>
        <p:spPr bwMode="auto">
          <a:xfrm>
            <a:off x="7086600" y="1257299"/>
            <a:ext cx="1676400" cy="1257301"/>
          </a:xfrm>
          <a:prstGeom prst="rect">
            <a:avLst/>
          </a:prstGeom>
          <a:ln>
            <a:noFill/>
          </a:ln>
          <a:effectLst>
            <a:outerShdw blurRad="292100" dist="139700" dir="2700000" algn="tl" rotWithShape="0">
              <a:srgbClr val="333333">
                <a:alpha val="65000"/>
              </a:srgbClr>
            </a:outerShdw>
          </a:effectLst>
        </p:spPr>
      </p:pic>
      <p:pic>
        <p:nvPicPr>
          <p:cNvPr id="63492" name="Picture 4" descr="Image result for ciborium"/>
          <p:cNvPicPr>
            <a:picLocks noChangeAspect="1" noChangeArrowheads="1"/>
          </p:cNvPicPr>
          <p:nvPr/>
        </p:nvPicPr>
        <p:blipFill>
          <a:blip r:embed="rId4" cstate="print"/>
          <a:srcRect/>
          <a:stretch>
            <a:fillRect/>
          </a:stretch>
        </p:blipFill>
        <p:spPr bwMode="auto">
          <a:xfrm>
            <a:off x="533400" y="1676400"/>
            <a:ext cx="871895" cy="1828800"/>
          </a:xfrm>
          <a:prstGeom prst="rect">
            <a:avLst/>
          </a:prstGeom>
          <a:ln>
            <a:noFill/>
          </a:ln>
          <a:effectLst>
            <a:outerShdw blurRad="292100" dist="139700" dir="2700000" algn="tl" rotWithShape="0">
              <a:srgbClr val="333333">
                <a:alpha val="65000"/>
              </a:srgbClr>
            </a:outerShdw>
          </a:effectLst>
        </p:spPr>
      </p:pic>
      <p:pic>
        <p:nvPicPr>
          <p:cNvPr id="63494" name="Picture 6" descr="Image result for ciborium"/>
          <p:cNvPicPr>
            <a:picLocks noChangeAspect="1" noChangeArrowheads="1"/>
          </p:cNvPicPr>
          <p:nvPr/>
        </p:nvPicPr>
        <p:blipFill>
          <a:blip r:embed="rId5" cstate="print"/>
          <a:srcRect/>
          <a:stretch>
            <a:fillRect/>
          </a:stretch>
        </p:blipFill>
        <p:spPr bwMode="auto">
          <a:xfrm>
            <a:off x="1524000" y="2209800"/>
            <a:ext cx="2517284" cy="1264389"/>
          </a:xfrm>
          <a:prstGeom prst="rect">
            <a:avLst/>
          </a:prstGeom>
          <a:ln>
            <a:noFill/>
          </a:ln>
          <a:effectLst>
            <a:outerShdw blurRad="292100" dist="139700" dir="2700000" algn="tl" rotWithShape="0">
              <a:srgbClr val="333333">
                <a:alpha val="65000"/>
              </a:srgbClr>
            </a:outerShdw>
          </a:effectLst>
        </p:spPr>
      </p:pic>
      <p:pic>
        <p:nvPicPr>
          <p:cNvPr id="63496" name="Picture 8" descr="Image result for chalices"/>
          <p:cNvPicPr>
            <a:picLocks noChangeAspect="1" noChangeArrowheads="1"/>
          </p:cNvPicPr>
          <p:nvPr/>
        </p:nvPicPr>
        <p:blipFill>
          <a:blip r:embed="rId6" cstate="print"/>
          <a:srcRect/>
          <a:stretch>
            <a:fillRect/>
          </a:stretch>
        </p:blipFill>
        <p:spPr bwMode="auto">
          <a:xfrm>
            <a:off x="5791200" y="3200400"/>
            <a:ext cx="990600" cy="1551280"/>
          </a:xfrm>
          <a:prstGeom prst="rect">
            <a:avLst/>
          </a:prstGeom>
          <a:ln>
            <a:noFill/>
          </a:ln>
          <a:effectLst>
            <a:outerShdw blurRad="292100" dist="139700" dir="2700000" algn="tl" rotWithShape="0">
              <a:srgbClr val="333333">
                <a:alpha val="65000"/>
              </a:srgbClr>
            </a:outerShdw>
          </a:effectLst>
        </p:spPr>
      </p:pic>
      <p:pic>
        <p:nvPicPr>
          <p:cNvPr id="63498" name="Picture 10" descr="Image result for catholic corporal"/>
          <p:cNvPicPr>
            <a:picLocks noChangeAspect="1" noChangeArrowheads="1"/>
          </p:cNvPicPr>
          <p:nvPr/>
        </p:nvPicPr>
        <p:blipFill>
          <a:blip r:embed="rId7" cstate="print"/>
          <a:srcRect/>
          <a:stretch>
            <a:fillRect/>
          </a:stretch>
        </p:blipFill>
        <p:spPr bwMode="auto">
          <a:xfrm>
            <a:off x="6858000" y="4800600"/>
            <a:ext cx="1905000" cy="1806193"/>
          </a:xfrm>
          <a:prstGeom prst="rect">
            <a:avLst/>
          </a:prstGeom>
          <a:ln>
            <a:noFill/>
          </a:ln>
          <a:effectLst>
            <a:outerShdw blurRad="292100" dist="139700" dir="2700000" algn="tl" rotWithShape="0">
              <a:srgbClr val="333333">
                <a:alpha val="65000"/>
              </a:srgbClr>
            </a:outerShdw>
          </a:effectLst>
        </p:spPr>
      </p:pic>
      <p:pic>
        <p:nvPicPr>
          <p:cNvPr id="63500" name="Picture 12" descr="Image result for catholic purificator"/>
          <p:cNvPicPr>
            <a:picLocks noChangeAspect="1" noChangeArrowheads="1"/>
          </p:cNvPicPr>
          <p:nvPr/>
        </p:nvPicPr>
        <p:blipFill>
          <a:blip r:embed="rId8" cstate="print"/>
          <a:srcRect l="18958" t="6707" r="18042" b="4314"/>
          <a:stretch>
            <a:fillRect/>
          </a:stretch>
        </p:blipFill>
        <p:spPr bwMode="auto">
          <a:xfrm>
            <a:off x="533400" y="4038600"/>
            <a:ext cx="1396538" cy="2438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3490"/>
                                        </p:tgtEl>
                                        <p:attrNameLst>
                                          <p:attrName>style.visibility</p:attrName>
                                        </p:attrNameLst>
                                      </p:cBhvr>
                                      <p:to>
                                        <p:strVal val="visible"/>
                                      </p:to>
                                    </p:set>
                                    <p:animEffect transition="in" filter="fade">
                                      <p:cBhvr>
                                        <p:cTn id="10" dur="2000"/>
                                        <p:tgtEl>
                                          <p:spTgt spid="634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3492"/>
                                        </p:tgtEl>
                                        <p:attrNameLst>
                                          <p:attrName>style.visibility</p:attrName>
                                        </p:attrNameLst>
                                      </p:cBhvr>
                                      <p:to>
                                        <p:strVal val="visible"/>
                                      </p:to>
                                    </p:set>
                                    <p:animEffect transition="in" filter="fade">
                                      <p:cBhvr>
                                        <p:cTn id="18" dur="2000"/>
                                        <p:tgtEl>
                                          <p:spTgt spid="63492"/>
                                        </p:tgtEl>
                                      </p:cBhvr>
                                    </p:animEffect>
                                  </p:childTnLst>
                                </p:cTn>
                              </p:par>
                              <p:par>
                                <p:cTn id="19" presetID="10" presetClass="entr" presetSubtype="0" fill="hold" nodeType="withEffect">
                                  <p:stCondLst>
                                    <p:cond delay="0"/>
                                  </p:stCondLst>
                                  <p:childTnLst>
                                    <p:set>
                                      <p:cBhvr>
                                        <p:cTn id="20" dur="1" fill="hold">
                                          <p:stCondLst>
                                            <p:cond delay="0"/>
                                          </p:stCondLst>
                                        </p:cTn>
                                        <p:tgtEl>
                                          <p:spTgt spid="63494"/>
                                        </p:tgtEl>
                                        <p:attrNameLst>
                                          <p:attrName>style.visibility</p:attrName>
                                        </p:attrNameLst>
                                      </p:cBhvr>
                                      <p:to>
                                        <p:strVal val="visible"/>
                                      </p:to>
                                    </p:set>
                                    <p:animEffect transition="in" filter="fade">
                                      <p:cBhvr>
                                        <p:cTn id="21" dur="2000"/>
                                        <p:tgtEl>
                                          <p:spTgt spid="6349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3496"/>
                                        </p:tgtEl>
                                        <p:attrNameLst>
                                          <p:attrName>style.visibility</p:attrName>
                                        </p:attrNameLst>
                                      </p:cBhvr>
                                      <p:to>
                                        <p:strVal val="visible"/>
                                      </p:to>
                                    </p:set>
                                    <p:animEffect transition="in" filter="fade">
                                      <p:cBhvr>
                                        <p:cTn id="29" dur="2000"/>
                                        <p:tgtEl>
                                          <p:spTgt spid="6349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3500"/>
                                        </p:tgtEl>
                                        <p:attrNameLst>
                                          <p:attrName>style.visibility</p:attrName>
                                        </p:attrNameLst>
                                      </p:cBhvr>
                                      <p:to>
                                        <p:strVal val="visible"/>
                                      </p:to>
                                    </p:set>
                                    <p:animEffect transition="in" filter="fade">
                                      <p:cBhvr>
                                        <p:cTn id="37" dur="2000"/>
                                        <p:tgtEl>
                                          <p:spTgt spid="6350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3498"/>
                                        </p:tgtEl>
                                        <p:attrNameLst>
                                          <p:attrName>style.visibility</p:attrName>
                                        </p:attrNameLst>
                                      </p:cBhvr>
                                      <p:to>
                                        <p:strVal val="visible"/>
                                      </p:to>
                                    </p:set>
                                    <p:animEffect transition="in" filter="fade">
                                      <p:cBhvr>
                                        <p:cTn id="45" dur="2000"/>
                                        <p:tgtEl>
                                          <p:spTgt spid="63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Ash Wednesday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5410200"/>
          </a:xfrm>
        </p:spPr>
        <p:txBody>
          <a:bodyPr>
            <a:normAutofit lnSpcReduction="10000"/>
          </a:bodyPr>
          <a:lstStyle/>
          <a:p>
            <a:pPr>
              <a:spcBef>
                <a:spcPts val="1200"/>
              </a:spcBef>
            </a:pPr>
            <a:r>
              <a:rPr lang="en-US" sz="2400" dirty="0" smtClean="0">
                <a:solidFill>
                  <a:srgbClr val="E1E5BB"/>
                </a:solidFill>
                <a:effectLst>
                  <a:outerShdw blurRad="38100" dist="38100" dir="2700000" algn="tl">
                    <a:srgbClr val="000000">
                      <a:alpha val="43137"/>
                    </a:srgbClr>
                  </a:outerShdw>
                </a:effectLst>
              </a:rPr>
              <a:t>Extraordinary Ministers of </a:t>
            </a:r>
            <a:r>
              <a:rPr lang="en-US" sz="2400" dirty="0" smtClean="0">
                <a:solidFill>
                  <a:srgbClr val="E1E5BB"/>
                </a:solidFill>
                <a:effectLst>
                  <a:outerShdw blurRad="38100" dist="38100" dir="2700000" algn="tl">
                    <a:srgbClr val="000000">
                      <a:alpha val="43137"/>
                    </a:srgbClr>
                  </a:outerShdw>
                </a:effectLst>
              </a:rPr>
              <a:t>Communion                                        </a:t>
            </a:r>
            <a:r>
              <a:rPr lang="en-US" sz="2400" dirty="0" smtClean="0">
                <a:solidFill>
                  <a:srgbClr val="E1E5BB"/>
                </a:solidFill>
                <a:effectLst>
                  <a:outerShdw blurRad="38100" dist="38100" dir="2700000" algn="tl">
                    <a:srgbClr val="000000">
                      <a:alpha val="43137"/>
                    </a:srgbClr>
                  </a:outerShdw>
                </a:effectLst>
              </a:rPr>
              <a:t>may assist with the distribution of ashes </a:t>
            </a:r>
          </a:p>
          <a:p>
            <a:pPr>
              <a:spcBef>
                <a:spcPts val="1200"/>
              </a:spcBef>
            </a:pPr>
            <a:r>
              <a:rPr lang="en-US" sz="2400" dirty="0" smtClean="0">
                <a:solidFill>
                  <a:srgbClr val="E1E5BB"/>
                </a:solidFill>
                <a:effectLst>
                  <a:outerShdw blurRad="38100" dist="38100" dir="2700000" algn="tl">
                    <a:srgbClr val="000000">
                      <a:alpha val="43137"/>
                    </a:srgbClr>
                  </a:outerShdw>
                </a:effectLst>
              </a:rPr>
              <a:t>Arrive early and check in with the priest or deacon as to where you will be stationed to distribute</a:t>
            </a:r>
          </a:p>
          <a:p>
            <a:pPr>
              <a:spcBef>
                <a:spcPts val="1200"/>
              </a:spcBef>
            </a:pPr>
            <a:r>
              <a:rPr lang="en-US" sz="2400" dirty="0" smtClean="0">
                <a:solidFill>
                  <a:srgbClr val="E1E5BB"/>
                </a:solidFill>
                <a:effectLst>
                  <a:outerShdw blurRad="38100" dist="38100" dir="2700000" algn="tl">
                    <a:srgbClr val="000000">
                      <a:alpha val="43137"/>
                    </a:srgbClr>
                  </a:outerShdw>
                </a:effectLst>
              </a:rPr>
              <a:t>Check what text you’ll be saying when imposing ashes:</a:t>
            </a:r>
          </a:p>
          <a:p>
            <a:pPr lvl="1">
              <a:spcBef>
                <a:spcPts val="1200"/>
              </a:spcBef>
            </a:pPr>
            <a:r>
              <a:rPr lang="en-US" sz="2400" i="1" dirty="0" smtClean="0">
                <a:solidFill>
                  <a:srgbClr val="E1E5BB"/>
                </a:solidFill>
                <a:effectLst>
                  <a:outerShdw blurRad="38100" dist="38100" dir="2700000" algn="tl">
                    <a:srgbClr val="000000">
                      <a:alpha val="43137"/>
                    </a:srgbClr>
                  </a:outerShdw>
                </a:effectLst>
              </a:rPr>
              <a:t>“Repent, and believe in the Gospel.”</a:t>
            </a:r>
          </a:p>
          <a:p>
            <a:pPr lvl="1">
              <a:spcBef>
                <a:spcPts val="1200"/>
              </a:spcBef>
            </a:pPr>
            <a:r>
              <a:rPr lang="en-US" sz="2400" dirty="0" smtClean="0">
                <a:solidFill>
                  <a:srgbClr val="E1E5BB"/>
                </a:solidFill>
                <a:effectLst>
                  <a:outerShdw blurRad="38100" dist="38100" dir="2700000" algn="tl">
                    <a:srgbClr val="000000">
                      <a:alpha val="43137"/>
                    </a:srgbClr>
                  </a:outerShdw>
                </a:effectLst>
              </a:rPr>
              <a:t>“</a:t>
            </a:r>
            <a:r>
              <a:rPr lang="en-US" sz="2400" i="1" dirty="0" smtClean="0">
                <a:solidFill>
                  <a:srgbClr val="E1E5BB"/>
                </a:solidFill>
                <a:effectLst>
                  <a:outerShdw blurRad="38100" dist="38100" dir="2700000" algn="tl">
                    <a:srgbClr val="000000">
                      <a:alpha val="43137"/>
                    </a:srgbClr>
                  </a:outerShdw>
                </a:effectLst>
              </a:rPr>
              <a:t>Remember that you are dust, and to dust you shall return.”</a:t>
            </a:r>
          </a:p>
          <a:p>
            <a:pPr>
              <a:spcBef>
                <a:spcPts val="1200"/>
              </a:spcBef>
            </a:pPr>
            <a:r>
              <a:rPr lang="en-US" sz="2400" dirty="0" smtClean="0">
                <a:solidFill>
                  <a:srgbClr val="E1E5BB"/>
                </a:solidFill>
                <a:effectLst>
                  <a:outerShdw blurRad="38100" dist="38100" dir="2700000" algn="tl">
                    <a:srgbClr val="000000">
                      <a:alpha val="43137"/>
                    </a:srgbClr>
                  </a:outerShdw>
                </a:effectLst>
              </a:rPr>
              <a:t>To impose ashes, dip your thumb into the bowl of ashes and mark each person’s forehead with the sign of the cross while saying one of the above texts.</a:t>
            </a:r>
          </a:p>
          <a:p>
            <a:pPr>
              <a:spcBef>
                <a:spcPts val="1200"/>
              </a:spcBef>
            </a:pPr>
            <a:r>
              <a:rPr lang="en-US" sz="2400" dirty="0" smtClean="0">
                <a:solidFill>
                  <a:srgbClr val="E1E5BB"/>
                </a:solidFill>
                <a:effectLst>
                  <a:outerShdw blurRad="38100" dist="38100" dir="2700000" algn="tl">
                    <a:srgbClr val="000000">
                      <a:alpha val="43137"/>
                    </a:srgbClr>
                  </a:outerShdw>
                </a:effectLst>
              </a:rPr>
              <a:t>Be sure to wash your hands thoroughly after administering the ashes.  </a:t>
            </a: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p:txBody>
      </p:sp>
      <p:pic>
        <p:nvPicPr>
          <p:cNvPr id="8194" name="Picture 2" descr="Related image"/>
          <p:cNvPicPr>
            <a:picLocks noChangeAspect="1" noChangeArrowheads="1"/>
          </p:cNvPicPr>
          <p:nvPr/>
        </p:nvPicPr>
        <p:blipFill>
          <a:blip r:embed="rId3" cstate="print"/>
          <a:srcRect/>
          <a:stretch>
            <a:fillRect/>
          </a:stretch>
        </p:blipFill>
        <p:spPr bwMode="auto">
          <a:xfrm>
            <a:off x="6934200" y="381000"/>
            <a:ext cx="1604636" cy="1638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par>
                                <p:cTn id="10" presetID="3" presetClass="entr" presetSubtype="1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solidFill>
                  <a:schemeClr val="bg1"/>
                </a:solidFill>
                <a:effectLst>
                  <a:outerShdw blurRad="38100" dist="38100" dir="2700000" algn="tl">
                    <a:srgbClr val="000000">
                      <a:alpha val="43137"/>
                    </a:srgbClr>
                  </a:outerShdw>
                </a:effectLst>
              </a:rPr>
              <a:t>Blessing of Throats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077200" cy="5486400"/>
          </a:xfrm>
        </p:spPr>
        <p:txBody>
          <a:bodyPr>
            <a:normAutofit/>
          </a:bodyPr>
          <a:lstStyle/>
          <a:p>
            <a:pPr>
              <a:spcBef>
                <a:spcPts val="1200"/>
              </a:spcBef>
            </a:pPr>
            <a:r>
              <a:rPr lang="en-US" sz="2800" dirty="0" smtClean="0">
                <a:solidFill>
                  <a:srgbClr val="E1E5BB"/>
                </a:solidFill>
                <a:effectLst>
                  <a:outerShdw blurRad="38100" dist="38100" dir="2700000" algn="tl">
                    <a:srgbClr val="000000">
                      <a:alpha val="43137"/>
                    </a:srgbClr>
                  </a:outerShdw>
                </a:effectLst>
              </a:rPr>
              <a:t>Extraordinary Ministers </a:t>
            </a:r>
            <a:r>
              <a:rPr lang="en-US" sz="2800" dirty="0" smtClean="0">
                <a:solidFill>
                  <a:srgbClr val="E1E5BB"/>
                </a:solidFill>
                <a:effectLst>
                  <a:outerShdw blurRad="38100" dist="38100" dir="2700000" algn="tl">
                    <a:srgbClr val="000000">
                      <a:alpha val="43137"/>
                    </a:srgbClr>
                  </a:outerShdw>
                </a:effectLst>
              </a:rPr>
              <a:t>                                      of </a:t>
            </a:r>
            <a:r>
              <a:rPr lang="en-US" sz="2800" dirty="0" smtClean="0">
                <a:solidFill>
                  <a:srgbClr val="E1E5BB"/>
                </a:solidFill>
                <a:effectLst>
                  <a:outerShdw blurRad="38100" dist="38100" dir="2700000" algn="tl">
                    <a:srgbClr val="000000">
                      <a:alpha val="43137"/>
                    </a:srgbClr>
                  </a:outerShdw>
                </a:effectLst>
              </a:rPr>
              <a:t>Communion may be </a:t>
            </a:r>
            <a:r>
              <a:rPr lang="en-US" sz="2800" dirty="0" smtClean="0">
                <a:solidFill>
                  <a:srgbClr val="E1E5BB"/>
                </a:solidFill>
                <a:effectLst>
                  <a:outerShdw blurRad="38100" dist="38100" dir="2700000" algn="tl">
                    <a:srgbClr val="000000">
                      <a:alpha val="43137"/>
                    </a:srgbClr>
                  </a:outerShdw>
                </a:effectLst>
              </a:rPr>
              <a:t>                                 asked </a:t>
            </a:r>
            <a:r>
              <a:rPr lang="en-US" sz="2800" dirty="0" smtClean="0">
                <a:solidFill>
                  <a:srgbClr val="E1E5BB"/>
                </a:solidFill>
                <a:effectLst>
                  <a:outerShdw blurRad="38100" dist="38100" dir="2700000" algn="tl">
                    <a:srgbClr val="000000">
                      <a:alpha val="43137"/>
                    </a:srgbClr>
                  </a:outerShdw>
                </a:effectLst>
              </a:rPr>
              <a:t>to assist in the blessing of throats on the memorial of St. </a:t>
            </a:r>
            <a:r>
              <a:rPr lang="en-US" sz="2800" dirty="0" err="1" smtClean="0">
                <a:solidFill>
                  <a:srgbClr val="E1E5BB"/>
                </a:solidFill>
                <a:effectLst>
                  <a:outerShdw blurRad="38100" dist="38100" dir="2700000" algn="tl">
                    <a:srgbClr val="000000">
                      <a:alpha val="43137"/>
                    </a:srgbClr>
                  </a:outerShdw>
                </a:effectLst>
              </a:rPr>
              <a:t>Blaise</a:t>
            </a:r>
            <a:r>
              <a:rPr lang="en-US" sz="2800" dirty="0" smtClean="0">
                <a:solidFill>
                  <a:srgbClr val="E1E5BB"/>
                </a:solidFill>
                <a:effectLst>
                  <a:outerShdw blurRad="38100" dist="38100" dir="2700000" algn="tl">
                    <a:srgbClr val="000000">
                      <a:alpha val="43137"/>
                    </a:srgbClr>
                  </a:outerShdw>
                </a:effectLst>
              </a:rPr>
              <a:t> (Feb. 3) or the nearest weekend</a:t>
            </a:r>
          </a:p>
          <a:p>
            <a:pPr>
              <a:spcBef>
                <a:spcPts val="1200"/>
              </a:spcBef>
            </a:pPr>
            <a:r>
              <a:rPr lang="en-US" sz="2800" dirty="0" smtClean="0">
                <a:solidFill>
                  <a:srgbClr val="E1E5BB"/>
                </a:solidFill>
                <a:effectLst>
                  <a:outerShdw blurRad="38100" dist="38100" dir="2700000" algn="tl">
                    <a:srgbClr val="000000">
                      <a:alpha val="43137"/>
                    </a:srgbClr>
                  </a:outerShdw>
                </a:effectLst>
              </a:rPr>
              <a:t>Normally, crossed candles are held to the throat of the person while the following blessing is given WITHOUT making the Sign of the Cross:</a:t>
            </a:r>
          </a:p>
          <a:p>
            <a:pPr algn="ctr">
              <a:spcBef>
                <a:spcPts val="1200"/>
              </a:spcBef>
              <a:buNone/>
            </a:pPr>
            <a:r>
              <a:rPr lang="en-US" sz="2400" i="1" dirty="0" smtClean="0">
                <a:solidFill>
                  <a:srgbClr val="E1E5BB"/>
                </a:solidFill>
                <a:effectLst>
                  <a:outerShdw blurRad="38100" dist="38100" dir="2700000" algn="tl">
                    <a:srgbClr val="000000">
                      <a:alpha val="43137"/>
                    </a:srgbClr>
                  </a:outerShdw>
                </a:effectLst>
              </a:rPr>
              <a:t>“Through the intercession of St. </a:t>
            </a:r>
            <a:r>
              <a:rPr lang="en-US" sz="2400" i="1" dirty="0" err="1" smtClean="0">
                <a:solidFill>
                  <a:srgbClr val="E1E5BB"/>
                </a:solidFill>
                <a:effectLst>
                  <a:outerShdw blurRad="38100" dist="38100" dir="2700000" algn="tl">
                    <a:srgbClr val="000000">
                      <a:alpha val="43137"/>
                    </a:srgbClr>
                  </a:outerShdw>
                </a:effectLst>
              </a:rPr>
              <a:t>Blaise</a:t>
            </a:r>
            <a:r>
              <a:rPr lang="en-US" sz="2400" i="1" dirty="0" smtClean="0">
                <a:solidFill>
                  <a:srgbClr val="E1E5BB"/>
                </a:solidFill>
                <a:effectLst>
                  <a:outerShdw blurRad="38100" dist="38100" dir="2700000" algn="tl">
                    <a:srgbClr val="000000">
                      <a:alpha val="43137"/>
                    </a:srgbClr>
                  </a:outerShdw>
                </a:effectLst>
              </a:rPr>
              <a:t>, bishop and martyr,        may God deliver you from every disease of the throat                  and from every other illness: In the name of the Father,               and of the Son, and of the Holy Spirit. Amen.”</a:t>
            </a: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p:txBody>
      </p:sp>
      <p:pic>
        <p:nvPicPr>
          <p:cNvPr id="6146" name="Picture 2" descr="Related image"/>
          <p:cNvPicPr>
            <a:picLocks noChangeAspect="1" noChangeArrowheads="1"/>
          </p:cNvPicPr>
          <p:nvPr/>
        </p:nvPicPr>
        <p:blipFill>
          <a:blip r:embed="rId3" cstate="print"/>
          <a:srcRect/>
          <a:stretch>
            <a:fillRect/>
          </a:stretch>
        </p:blipFill>
        <p:spPr bwMode="auto">
          <a:xfrm>
            <a:off x="5494866" y="304800"/>
            <a:ext cx="3115734" cy="1752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Communion in Absence of a Priest</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257800"/>
          </a:xfrm>
        </p:spPr>
        <p:txBody>
          <a:bodyPr>
            <a:normAutofit fontScale="92500" lnSpcReduction="10000"/>
          </a:bodyPr>
          <a:lstStyle/>
          <a:p>
            <a:pPr>
              <a:spcBef>
                <a:spcPts val="1200"/>
              </a:spcBef>
            </a:pPr>
            <a:r>
              <a:rPr lang="en-US" sz="2800" dirty="0" smtClean="0">
                <a:solidFill>
                  <a:srgbClr val="E1E5BB"/>
                </a:solidFill>
                <a:effectLst>
                  <a:outerShdw blurRad="38100" dist="38100" dir="2700000" algn="tl">
                    <a:srgbClr val="000000">
                      <a:alpha val="43137"/>
                    </a:srgbClr>
                  </a:outerShdw>
                </a:effectLst>
              </a:rPr>
              <a:t>Difference </a:t>
            </a:r>
            <a:r>
              <a:rPr lang="en-US" sz="2800" dirty="0" smtClean="0">
                <a:solidFill>
                  <a:srgbClr val="E1E5BB"/>
                </a:solidFill>
                <a:effectLst>
                  <a:outerShdw blurRad="38100" dist="38100" dir="2700000" algn="tl">
                    <a:srgbClr val="000000">
                      <a:alpha val="43137"/>
                    </a:srgbClr>
                  </a:outerShdw>
                </a:effectLst>
              </a:rPr>
              <a:t>between a </a:t>
            </a:r>
            <a:r>
              <a:rPr lang="en-US" sz="2800" dirty="0" smtClean="0">
                <a:solidFill>
                  <a:srgbClr val="E1E5BB"/>
                </a:solidFill>
                <a:effectLst>
                  <a:outerShdw blurRad="38100" dist="38100" dir="2700000" algn="tl">
                    <a:srgbClr val="000000">
                      <a:alpha val="43137"/>
                    </a:srgbClr>
                  </a:outerShdw>
                </a:effectLst>
              </a:rPr>
              <a:t>Mass and a Service</a:t>
            </a:r>
          </a:p>
          <a:p>
            <a:pPr lvl="1">
              <a:spcBef>
                <a:spcPts val="1200"/>
              </a:spcBef>
            </a:pPr>
            <a:r>
              <a:rPr lang="en-US" sz="2400" dirty="0" smtClean="0">
                <a:solidFill>
                  <a:srgbClr val="E1E5BB"/>
                </a:solidFill>
                <a:effectLst>
                  <a:outerShdw blurRad="38100" dist="38100" dir="2700000" algn="tl">
                    <a:srgbClr val="000000">
                      <a:alpha val="43137"/>
                    </a:srgbClr>
                  </a:outerShdw>
                </a:effectLst>
              </a:rPr>
              <a:t>Communion Service</a:t>
            </a:r>
          </a:p>
          <a:p>
            <a:pPr lvl="2">
              <a:spcBef>
                <a:spcPts val="1200"/>
              </a:spcBef>
            </a:pPr>
            <a:r>
              <a:rPr lang="en-US" sz="2000" dirty="0" smtClean="0">
                <a:solidFill>
                  <a:srgbClr val="E1E5BB"/>
                </a:solidFill>
                <a:effectLst>
                  <a:outerShdw blurRad="38100" dist="38100" dir="2700000" algn="tl">
                    <a:srgbClr val="000000">
                      <a:alpha val="43137"/>
                    </a:srgbClr>
                  </a:outerShdw>
                </a:effectLst>
              </a:rPr>
              <a:t>Celebration of the Word of God</a:t>
            </a:r>
          </a:p>
          <a:p>
            <a:pPr lvl="2">
              <a:spcBef>
                <a:spcPts val="1200"/>
              </a:spcBef>
            </a:pPr>
            <a:r>
              <a:rPr lang="en-US" sz="2000" dirty="0" smtClean="0">
                <a:solidFill>
                  <a:srgbClr val="E1E5BB"/>
                </a:solidFill>
                <a:effectLst>
                  <a:outerShdw blurRad="38100" dist="38100" dir="2700000" algn="tl">
                    <a:srgbClr val="000000">
                      <a:alpha val="43137"/>
                    </a:srgbClr>
                  </a:outerShdw>
                </a:effectLst>
              </a:rPr>
              <a:t>Reception of Holy Communion</a:t>
            </a:r>
          </a:p>
          <a:p>
            <a:pPr lvl="1">
              <a:spcBef>
                <a:spcPts val="1200"/>
              </a:spcBef>
            </a:pPr>
            <a:r>
              <a:rPr lang="en-US" dirty="0" smtClean="0">
                <a:solidFill>
                  <a:srgbClr val="E1E5BB"/>
                </a:solidFill>
                <a:effectLst>
                  <a:outerShdw blurRad="38100" dist="38100" dir="2700000" algn="tl">
                    <a:srgbClr val="000000">
                      <a:alpha val="43137"/>
                    </a:srgbClr>
                  </a:outerShdw>
                </a:effectLst>
              </a:rPr>
              <a:t>Mass</a:t>
            </a:r>
          </a:p>
          <a:p>
            <a:pPr lvl="2">
              <a:spcBef>
                <a:spcPts val="1200"/>
              </a:spcBef>
            </a:pPr>
            <a:r>
              <a:rPr lang="en-US" dirty="0" smtClean="0">
                <a:solidFill>
                  <a:srgbClr val="E1E5BB"/>
                </a:solidFill>
                <a:effectLst>
                  <a:outerShdw blurRad="38100" dist="38100" dir="2700000" algn="tl">
                    <a:srgbClr val="000000">
                      <a:alpha val="43137"/>
                    </a:srgbClr>
                  </a:outerShdw>
                </a:effectLst>
              </a:rPr>
              <a:t>Liturgy of the Word</a:t>
            </a:r>
          </a:p>
          <a:p>
            <a:pPr lvl="2">
              <a:spcBef>
                <a:spcPts val="1200"/>
              </a:spcBef>
            </a:pPr>
            <a:r>
              <a:rPr lang="en-US" dirty="0" smtClean="0">
                <a:solidFill>
                  <a:srgbClr val="E1E5BB"/>
                </a:solidFill>
                <a:effectLst>
                  <a:outerShdw blurRad="38100" dist="38100" dir="2700000" algn="tl">
                    <a:srgbClr val="000000">
                      <a:alpha val="43137"/>
                    </a:srgbClr>
                  </a:outerShdw>
                </a:effectLst>
              </a:rPr>
              <a:t>The Eucharistic Prayer (sacrifice and memorial)</a:t>
            </a:r>
          </a:p>
          <a:p>
            <a:pPr>
              <a:spcBef>
                <a:spcPts val="1200"/>
              </a:spcBef>
            </a:pPr>
            <a:r>
              <a:rPr lang="en-US" sz="2800" dirty="0" smtClean="0">
                <a:solidFill>
                  <a:srgbClr val="E1E5BB"/>
                </a:solidFill>
                <a:effectLst>
                  <a:outerShdw blurRad="38100" dist="38100" dir="2700000" algn="tl">
                    <a:srgbClr val="000000">
                      <a:alpha val="43137"/>
                    </a:srgbClr>
                  </a:outerShdw>
                </a:effectLst>
              </a:rPr>
              <a:t>Must make a clear distinction between Mass and a Communion Service</a:t>
            </a:r>
          </a:p>
          <a:p>
            <a:pPr>
              <a:spcBef>
                <a:spcPts val="1200"/>
              </a:spcBef>
            </a:pPr>
            <a:r>
              <a:rPr lang="en-US" sz="2800" dirty="0" smtClean="0">
                <a:solidFill>
                  <a:srgbClr val="E1E5BB"/>
                </a:solidFill>
                <a:effectLst>
                  <a:outerShdw blurRad="38100" dist="38100" dir="2700000" algn="tl">
                    <a:srgbClr val="000000">
                      <a:alpha val="43137"/>
                    </a:srgbClr>
                  </a:outerShdw>
                </a:effectLst>
              </a:rPr>
              <a:t>Parishes should alert the faithful to other Masses in the area</a:t>
            </a: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sz="2800"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Communion in Absence of a Priest</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1447800"/>
            <a:ext cx="7924800" cy="5257800"/>
          </a:xfrm>
        </p:spPr>
        <p:txBody>
          <a:bodyPr>
            <a:normAutofit/>
          </a:bodyPr>
          <a:lstStyle/>
          <a:p>
            <a:pPr>
              <a:spcBef>
                <a:spcPts val="1200"/>
              </a:spcBef>
            </a:pPr>
            <a:r>
              <a:rPr lang="en-US" sz="2800" dirty="0" smtClean="0">
                <a:solidFill>
                  <a:srgbClr val="E1E5BB"/>
                </a:solidFill>
                <a:effectLst>
                  <a:outerShdw blurRad="38100" dist="38100" dir="2700000" algn="tl">
                    <a:srgbClr val="000000">
                      <a:alpha val="43137"/>
                    </a:srgbClr>
                  </a:outerShdw>
                </a:effectLst>
              </a:rPr>
              <a:t>When it would be necessary</a:t>
            </a:r>
          </a:p>
          <a:p>
            <a:pPr>
              <a:spcBef>
                <a:spcPts val="1200"/>
              </a:spcBef>
            </a:pPr>
            <a:r>
              <a:rPr lang="en-US" sz="2800" dirty="0" smtClean="0">
                <a:solidFill>
                  <a:srgbClr val="E1E5BB"/>
                </a:solidFill>
                <a:effectLst>
                  <a:outerShdw blurRad="38100" dist="38100" dir="2700000" algn="tl">
                    <a:srgbClr val="000000">
                      <a:alpha val="43137"/>
                    </a:srgbClr>
                  </a:outerShdw>
                </a:effectLst>
              </a:rPr>
              <a:t>Who can preside</a:t>
            </a:r>
          </a:p>
          <a:p>
            <a:pPr>
              <a:spcBef>
                <a:spcPts val="1200"/>
              </a:spcBef>
            </a:pPr>
            <a:r>
              <a:rPr lang="en-US" sz="2800" i="1" dirty="0" smtClean="0">
                <a:solidFill>
                  <a:srgbClr val="E1E5BB"/>
                </a:solidFill>
                <a:effectLst>
                  <a:outerShdw blurRad="38100" dist="38100" dir="2700000" algn="tl">
                    <a:srgbClr val="000000">
                      <a:alpha val="43137"/>
                    </a:srgbClr>
                  </a:outerShdw>
                </a:effectLst>
              </a:rPr>
              <a:t>Sunday Celebrations </a:t>
            </a:r>
            <a:r>
              <a:rPr lang="en-US" sz="2800" i="1" dirty="0" smtClean="0">
                <a:solidFill>
                  <a:srgbClr val="E1E5BB"/>
                </a:solidFill>
                <a:effectLst>
                  <a:outerShdw blurRad="38100" dist="38100" dir="2700000" algn="tl">
                    <a:srgbClr val="000000">
                      <a:alpha val="43137"/>
                    </a:srgbClr>
                  </a:outerShdw>
                </a:effectLst>
              </a:rPr>
              <a:t>                                                 in </a:t>
            </a:r>
            <a:r>
              <a:rPr lang="en-US" sz="2800" i="1" dirty="0" smtClean="0">
                <a:solidFill>
                  <a:srgbClr val="E1E5BB"/>
                </a:solidFill>
                <a:effectLst>
                  <a:outerShdw blurRad="38100" dist="38100" dir="2700000" algn="tl">
                    <a:srgbClr val="000000">
                      <a:alpha val="43137"/>
                    </a:srgbClr>
                  </a:outerShdw>
                </a:effectLst>
              </a:rPr>
              <a:t>the Absence of a Priest </a:t>
            </a:r>
            <a:r>
              <a:rPr lang="en-US" sz="2800" i="1" dirty="0" smtClean="0">
                <a:solidFill>
                  <a:srgbClr val="E1E5BB"/>
                </a:solidFill>
                <a:effectLst>
                  <a:outerShdw blurRad="38100" dist="38100" dir="2700000" algn="tl">
                    <a:srgbClr val="000000">
                      <a:alpha val="43137"/>
                    </a:srgbClr>
                  </a:outerShdw>
                </a:effectLst>
              </a:rPr>
              <a:t>                                                  </a:t>
            </a:r>
            <a:r>
              <a:rPr lang="en-US" sz="2800" dirty="0" smtClean="0">
                <a:solidFill>
                  <a:srgbClr val="E1E5BB"/>
                </a:solidFill>
                <a:effectLst>
                  <a:outerShdw blurRad="38100" dist="38100" dir="2700000" algn="tl">
                    <a:srgbClr val="000000">
                      <a:alpha val="43137"/>
                    </a:srgbClr>
                  </a:outerShdw>
                </a:effectLst>
              </a:rPr>
              <a:t>and 							 </a:t>
            </a:r>
            <a:r>
              <a:rPr lang="en-US" sz="2800" i="1" dirty="0" smtClean="0">
                <a:solidFill>
                  <a:srgbClr val="E1E5BB"/>
                </a:solidFill>
                <a:effectLst>
                  <a:outerShdw blurRad="38100" dist="38100" dir="2700000" algn="tl">
                    <a:srgbClr val="000000">
                      <a:alpha val="43137"/>
                    </a:srgbClr>
                  </a:outerShdw>
                </a:effectLst>
              </a:rPr>
              <a:t>Holy </a:t>
            </a:r>
            <a:r>
              <a:rPr lang="en-US" sz="2800" i="1" dirty="0" smtClean="0">
                <a:solidFill>
                  <a:srgbClr val="E1E5BB"/>
                </a:solidFill>
                <a:effectLst>
                  <a:outerShdw blurRad="38100" dist="38100" dir="2700000" algn="tl">
                    <a:srgbClr val="000000">
                      <a:alpha val="43137"/>
                    </a:srgbClr>
                  </a:outerShdw>
                </a:effectLst>
              </a:rPr>
              <a:t>Communion </a:t>
            </a:r>
            <a:r>
              <a:rPr lang="en-US" sz="2800" i="1" dirty="0" smtClean="0">
                <a:solidFill>
                  <a:srgbClr val="E1E5BB"/>
                </a:solidFill>
                <a:effectLst>
                  <a:outerShdw blurRad="38100" dist="38100" dir="2700000" algn="tl">
                    <a:srgbClr val="000000">
                      <a:alpha val="43137"/>
                    </a:srgbClr>
                  </a:outerShdw>
                </a:effectLst>
              </a:rPr>
              <a:t>                                                  and </a:t>
            </a:r>
            <a:r>
              <a:rPr lang="en-US" sz="2800" i="1" dirty="0" smtClean="0">
                <a:solidFill>
                  <a:srgbClr val="E1E5BB"/>
                </a:solidFill>
                <a:effectLst>
                  <a:outerShdw blurRad="38100" dist="38100" dir="2700000" algn="tl">
                    <a:srgbClr val="000000">
                      <a:alpha val="43137"/>
                    </a:srgbClr>
                  </a:outerShdw>
                </a:effectLst>
              </a:rPr>
              <a:t>Worship of the Eucharist </a:t>
            </a:r>
            <a:r>
              <a:rPr lang="en-US" sz="2800" i="1" dirty="0" smtClean="0">
                <a:solidFill>
                  <a:srgbClr val="E1E5BB"/>
                </a:solidFill>
                <a:effectLst>
                  <a:outerShdw blurRad="38100" dist="38100" dir="2700000" algn="tl">
                    <a:srgbClr val="000000">
                      <a:alpha val="43137"/>
                    </a:srgbClr>
                  </a:outerShdw>
                </a:effectLst>
              </a:rPr>
              <a:t>    		                           outside </a:t>
            </a:r>
            <a:r>
              <a:rPr lang="en-US" sz="2800" i="1" dirty="0" smtClean="0">
                <a:solidFill>
                  <a:srgbClr val="E1E5BB"/>
                </a:solidFill>
                <a:effectLst>
                  <a:outerShdw blurRad="38100" dist="38100" dir="2700000" algn="tl">
                    <a:srgbClr val="000000">
                      <a:alpha val="43137"/>
                    </a:srgbClr>
                  </a:outerShdw>
                </a:effectLst>
              </a:rPr>
              <a:t>Mass</a:t>
            </a: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sz="2800"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p:txBody>
      </p:sp>
      <p:pic>
        <p:nvPicPr>
          <p:cNvPr id="4" name="Picture 2" descr="Image result for communion in the absence of a priest"/>
          <p:cNvPicPr>
            <a:picLocks noChangeAspect="1" noChangeArrowheads="1"/>
          </p:cNvPicPr>
          <p:nvPr/>
        </p:nvPicPr>
        <p:blipFill>
          <a:blip r:embed="rId3" cstate="print"/>
          <a:srcRect/>
          <a:stretch>
            <a:fillRect/>
          </a:stretch>
        </p:blipFill>
        <p:spPr bwMode="auto">
          <a:xfrm>
            <a:off x="6331744" y="1295400"/>
            <a:ext cx="1440656" cy="2328333"/>
          </a:xfrm>
          <a:prstGeom prst="rect">
            <a:avLst/>
          </a:prstGeom>
          <a:ln>
            <a:noFill/>
          </a:ln>
          <a:effectLst>
            <a:outerShdw blurRad="292100" dist="139700" dir="2700000" algn="tl" rotWithShape="0">
              <a:srgbClr val="333333">
                <a:alpha val="65000"/>
              </a:srgbClr>
            </a:outerShdw>
          </a:effectLst>
        </p:spPr>
      </p:pic>
      <p:pic>
        <p:nvPicPr>
          <p:cNvPr id="2050" name="Picture 2" descr="https://images-na.ssl-images-amazon.com/images/I/31WXImTAWaL._AC_UL320_SR250,320_.jpg"/>
          <p:cNvPicPr>
            <a:picLocks noChangeAspect="1" noChangeArrowheads="1"/>
          </p:cNvPicPr>
          <p:nvPr/>
        </p:nvPicPr>
        <p:blipFill>
          <a:blip r:embed="rId4" cstate="print"/>
          <a:srcRect/>
          <a:stretch>
            <a:fillRect/>
          </a:stretch>
        </p:blipFill>
        <p:spPr bwMode="auto">
          <a:xfrm>
            <a:off x="6096000" y="3962400"/>
            <a:ext cx="1905000" cy="24384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1000"/>
                                        <p:tgtEl>
                                          <p:spTgt spid="2050"/>
                                        </p:tgtEl>
                                      </p:cBhvr>
                                    </p:animEffect>
                                    <p:anim calcmode="lin" valueType="num">
                                      <p:cBhvr>
                                        <p:cTn id="26" dur="1000" fill="hold"/>
                                        <p:tgtEl>
                                          <p:spTgt spid="2050"/>
                                        </p:tgtEl>
                                        <p:attrNameLst>
                                          <p:attrName>ppt_x</p:attrName>
                                        </p:attrNameLst>
                                      </p:cBhvr>
                                      <p:tavLst>
                                        <p:tav tm="0">
                                          <p:val>
                                            <p:strVal val="#ppt_x"/>
                                          </p:val>
                                        </p:tav>
                                        <p:tav tm="100000">
                                          <p:val>
                                            <p:strVal val="#ppt_x"/>
                                          </p:val>
                                        </p:tav>
                                      </p:tavLst>
                                    </p:anim>
                                    <p:anim calcmode="lin" valueType="num">
                                      <p:cBhvr>
                                        <p:cTn id="2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Procedure before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Every parish should have clear, written check-in procedures</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Where and how to check in</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Diagram of Communion stations</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How to prepare hosts and wine (if EMs responsibility)</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Deacon is the minister of the Precious Blood</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Planned arrangement for reception of Communion</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Music Ministers</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Persons with disabilities</a:t>
            </a:r>
          </a:p>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Arrive at least 15 minutes early for your ministry</a:t>
            </a:r>
          </a:p>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Note the station and position you are assigned</a:t>
            </a: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Procedure before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406400" lvl="1" indent="-234950">
              <a:buFont typeface="Wingdings" pitchFamily="2" charset="2"/>
              <a:buChar char="§"/>
            </a:pPr>
            <a:r>
              <a:rPr lang="en-US" dirty="0" smtClean="0">
                <a:solidFill>
                  <a:srgbClr val="E1E5BB"/>
                </a:solidFill>
                <a:effectLst>
                  <a:outerShdw blurRad="38100" dist="38100" dir="2700000" algn="tl">
                    <a:srgbClr val="000000">
                      <a:alpha val="43137"/>
                    </a:srgbClr>
                  </a:outerShdw>
                </a:effectLst>
              </a:rPr>
              <a:t>Vest in an alb</a:t>
            </a:r>
          </a:p>
          <a:p>
            <a:pPr marL="739775" lvl="2" indent="-231775">
              <a:buFont typeface="Wingdings" pitchFamily="2" charset="2"/>
              <a:buChar char="§"/>
            </a:pPr>
            <a:r>
              <a:rPr lang="en-US" dirty="0" smtClean="0">
                <a:solidFill>
                  <a:srgbClr val="E1E5BB"/>
                </a:solidFill>
                <a:effectLst>
                  <a:outerShdw blurRad="38100" dist="38100" dir="2700000" algn="tl">
                    <a:srgbClr val="000000">
                      <a:alpha val="43137"/>
                    </a:srgbClr>
                  </a:outerShdw>
                </a:effectLst>
              </a:rPr>
              <a:t>Symbolic white garment from baptism</a:t>
            </a:r>
          </a:p>
          <a:p>
            <a:pPr marL="739775" lvl="2" indent="-231775">
              <a:buFont typeface="Wingdings" pitchFamily="2" charset="2"/>
              <a:buChar char="§"/>
            </a:pPr>
            <a:r>
              <a:rPr lang="en-US" dirty="0" smtClean="0">
                <a:solidFill>
                  <a:srgbClr val="E1E5BB"/>
                </a:solidFill>
                <a:effectLst>
                  <a:outerShdw blurRad="38100" dist="38100" dir="2700000" algn="tl">
                    <a:srgbClr val="000000">
                      <a:alpha val="43137"/>
                    </a:srgbClr>
                  </a:outerShdw>
                </a:effectLst>
              </a:rPr>
              <a:t>Reminder of our call to serve</a:t>
            </a:r>
          </a:p>
          <a:p>
            <a:pPr marL="739775" lvl="2" indent="-231775">
              <a:buFont typeface="Wingdings" pitchFamily="2" charset="2"/>
              <a:buChar char="§"/>
            </a:pPr>
            <a:r>
              <a:rPr lang="en-US" dirty="0" smtClean="0">
                <a:solidFill>
                  <a:srgbClr val="E1E5BB"/>
                </a:solidFill>
                <a:effectLst>
                  <a:outerShdw blurRad="38100" dist="38100" dir="2700000" algn="tl">
                    <a:srgbClr val="000000">
                      <a:alpha val="43137"/>
                    </a:srgbClr>
                  </a:outerShdw>
                </a:effectLst>
              </a:rPr>
              <a:t>Tradition in the Diocese of Scranton</a:t>
            </a:r>
          </a:p>
          <a:p>
            <a:pPr marL="739775" lvl="2" indent="-231775">
              <a:buFont typeface="Wingdings" pitchFamily="2" charset="2"/>
              <a:buChar char="§"/>
            </a:pPr>
            <a:r>
              <a:rPr lang="en-US" dirty="0" smtClean="0">
                <a:solidFill>
                  <a:srgbClr val="E1E5BB"/>
                </a:solidFill>
                <a:effectLst>
                  <a:outerShdw blurRad="38100" dist="38100" dir="2700000" algn="tl">
                    <a:srgbClr val="000000">
                      <a:alpha val="43137"/>
                    </a:srgbClr>
                  </a:outerShdw>
                </a:effectLst>
              </a:rPr>
              <a:t>Should properly fit (ankle-length)</a:t>
            </a:r>
          </a:p>
          <a:p>
            <a:pPr marL="739775" lvl="2" indent="-231775">
              <a:buFont typeface="Wingdings" pitchFamily="2" charset="2"/>
              <a:buChar char="§"/>
            </a:pPr>
            <a:r>
              <a:rPr lang="en-US" dirty="0" smtClean="0">
                <a:solidFill>
                  <a:srgbClr val="E1E5BB"/>
                </a:solidFill>
                <a:effectLst>
                  <a:outerShdw blurRad="38100" dist="38100" dir="2700000" algn="tl">
                    <a:srgbClr val="000000">
                      <a:alpha val="43137"/>
                    </a:srgbClr>
                  </a:outerShdw>
                </a:effectLst>
              </a:rPr>
              <a:t>Parish usually provides, although you can purchase your own</a:t>
            </a:r>
          </a:p>
          <a:p>
            <a:pPr marL="406400" lvl="1" indent="-234950">
              <a:buFont typeface="Wingdings" pitchFamily="2" charset="2"/>
              <a:buChar char="§"/>
            </a:pPr>
            <a:r>
              <a:rPr lang="en-US" dirty="0" smtClean="0">
                <a:solidFill>
                  <a:srgbClr val="E1E5BB"/>
                </a:solidFill>
                <a:effectLst>
                  <a:outerShdw blurRad="38100" dist="38100" dir="2700000" algn="tl">
                    <a:srgbClr val="000000">
                      <a:alpha val="43137"/>
                    </a:srgbClr>
                  </a:outerShdw>
                </a:effectLst>
              </a:rPr>
              <a:t>Hands clean</a:t>
            </a:r>
          </a:p>
          <a:p>
            <a:pPr marL="739775" lvl="2" indent="-231775">
              <a:buFont typeface="Wingdings" pitchFamily="2" charset="2"/>
              <a:buChar char="§"/>
            </a:pPr>
            <a:r>
              <a:rPr lang="en-US" dirty="0" smtClean="0">
                <a:solidFill>
                  <a:srgbClr val="E1E5BB"/>
                </a:solidFill>
                <a:effectLst>
                  <a:outerShdw blurRad="38100" dist="38100" dir="2700000" algn="tl">
                    <a:srgbClr val="000000">
                      <a:alpha val="43137"/>
                    </a:srgbClr>
                  </a:outerShdw>
                </a:effectLst>
              </a:rPr>
              <a:t>Wash your hands prior to ministry</a:t>
            </a:r>
          </a:p>
          <a:p>
            <a:pPr marL="739775" lvl="2" indent="-231775">
              <a:buFont typeface="Wingdings" pitchFamily="2" charset="2"/>
              <a:buChar char="§"/>
            </a:pPr>
            <a:r>
              <a:rPr lang="en-US" dirty="0" smtClean="0">
                <a:solidFill>
                  <a:srgbClr val="E1E5BB"/>
                </a:solidFill>
                <a:effectLst>
                  <a:outerShdw blurRad="38100" dist="38100" dir="2700000" algn="tl">
                    <a:srgbClr val="000000">
                      <a:alpha val="43137"/>
                    </a:srgbClr>
                  </a:outerShdw>
                </a:effectLst>
              </a:rPr>
              <a:t>Hand sanitizer</a:t>
            </a:r>
          </a:p>
          <a:p>
            <a:pPr marL="739775" lvl="2" indent="-231775">
              <a:buFont typeface="Wingdings" pitchFamily="2" charset="2"/>
              <a:buChar char="§"/>
            </a:pPr>
            <a:r>
              <a:rPr lang="en-US" dirty="0" smtClean="0">
                <a:solidFill>
                  <a:srgbClr val="E1E5BB"/>
                </a:solidFill>
                <a:effectLst>
                  <a:outerShdw blurRad="38100" dist="38100" dir="2700000" algn="tl">
                    <a:srgbClr val="000000">
                      <a:alpha val="43137"/>
                    </a:srgbClr>
                  </a:outerShdw>
                </a:effectLst>
              </a:rPr>
              <a:t>Avoid touching your face, hands, mouth and nose</a:t>
            </a: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Procedure before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05200" y="1600200"/>
            <a:ext cx="5181600" cy="5029200"/>
          </a:xfrm>
        </p:spPr>
        <p:txBody>
          <a:bodyPr>
            <a:normAutofit/>
          </a:bodyPr>
          <a:lstStyle/>
          <a:p>
            <a:pPr marL="0" lvl="1">
              <a:buFont typeface="Wingdings" pitchFamily="2" charset="2"/>
              <a:buChar char="§"/>
            </a:pPr>
            <a:r>
              <a:rPr lang="en-US" sz="3600" dirty="0" smtClean="0">
                <a:solidFill>
                  <a:srgbClr val="E1E5BB"/>
                </a:solidFill>
                <a:effectLst>
                  <a:outerShdw blurRad="38100" dist="38100" dir="2700000" algn="tl">
                    <a:srgbClr val="000000">
                      <a:alpha val="43137"/>
                    </a:srgbClr>
                  </a:outerShdw>
                </a:effectLst>
              </a:rPr>
              <a:t>Minister of Hospitality</a:t>
            </a:r>
          </a:p>
          <a:p>
            <a:pPr marL="0" lvl="1">
              <a:buFont typeface="Wingdings" pitchFamily="2" charset="2"/>
              <a:buChar char="§"/>
            </a:pPr>
            <a:r>
              <a:rPr lang="en-US" sz="3600" dirty="0" smtClean="0">
                <a:solidFill>
                  <a:srgbClr val="E1E5BB"/>
                </a:solidFill>
                <a:effectLst>
                  <a:outerShdw blurRad="38100" dist="38100" dir="2700000" algn="tl">
                    <a:srgbClr val="000000">
                      <a:alpha val="43137"/>
                    </a:srgbClr>
                  </a:outerShdw>
                </a:effectLst>
              </a:rPr>
              <a:t>Sitting in church</a:t>
            </a:r>
          </a:p>
          <a:p>
            <a:pPr marL="682625" lvl="2" indent="-276225">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Close to the sanctuary</a:t>
            </a:r>
          </a:p>
          <a:p>
            <a:pPr marL="682625" lvl="2" indent="-276225">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End of the pew</a:t>
            </a:r>
          </a:p>
          <a:p>
            <a:pPr marL="682625" lvl="2" indent="-276225">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Reserved seating</a:t>
            </a:r>
          </a:p>
          <a:p>
            <a:pPr marL="0" lvl="1">
              <a:buFont typeface="Wingdings" pitchFamily="2" charset="2"/>
              <a:buChar char="§"/>
            </a:pPr>
            <a:r>
              <a:rPr lang="en-US" sz="3600" dirty="0" smtClean="0">
                <a:solidFill>
                  <a:srgbClr val="E1E5BB"/>
                </a:solidFill>
                <a:effectLst>
                  <a:outerShdw blurRad="38100" dist="38100" dir="2700000" algn="tl">
                    <a:srgbClr val="000000">
                      <a:alpha val="43137"/>
                    </a:srgbClr>
                  </a:outerShdw>
                </a:effectLst>
              </a:rPr>
              <a:t>Prepare internally before Mass</a:t>
            </a: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pic>
        <p:nvPicPr>
          <p:cNvPr id="57346" name="Picture 2" descr="https://allsaintshayward.org/pictures/2014/9/WELCOME_BANNER_copy-1.jpg"/>
          <p:cNvPicPr>
            <a:picLocks noChangeAspect="1" noChangeArrowheads="1"/>
          </p:cNvPicPr>
          <p:nvPr/>
        </p:nvPicPr>
        <p:blipFill>
          <a:blip r:embed="rId3" cstate="print"/>
          <a:srcRect r="56634"/>
          <a:stretch>
            <a:fillRect/>
          </a:stretch>
        </p:blipFill>
        <p:spPr bwMode="auto">
          <a:xfrm>
            <a:off x="536575" y="1676400"/>
            <a:ext cx="2511425" cy="19335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Participation during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marL="287338" lvl="1" indent="-234950">
              <a:buFont typeface="Wingdings" pitchFamily="2" charset="2"/>
              <a:buChar char="§"/>
            </a:pPr>
            <a:r>
              <a:rPr lang="en-US" sz="3000" dirty="0" smtClean="0">
                <a:solidFill>
                  <a:srgbClr val="E1E5BB"/>
                </a:solidFill>
                <a:effectLst>
                  <a:outerShdw blurRad="38100" dist="38100" dir="2700000" algn="tl">
                    <a:srgbClr val="000000">
                      <a:alpha val="43137"/>
                    </a:srgbClr>
                  </a:outerShdw>
                </a:effectLst>
              </a:rPr>
              <a:t>The obligation of Catholic Christians is not simply to “attend” Mass but to “participate in” (Canon 1247)</a:t>
            </a:r>
          </a:p>
          <a:p>
            <a:pPr marL="287338" lvl="1" indent="-234950">
              <a:buFont typeface="Wingdings" pitchFamily="2" charset="2"/>
              <a:buChar char="§"/>
            </a:pPr>
            <a:r>
              <a:rPr lang="en-US" sz="3000" dirty="0" smtClean="0">
                <a:solidFill>
                  <a:srgbClr val="E1E5BB"/>
                </a:solidFill>
                <a:effectLst>
                  <a:outerShdw blurRad="38100" dist="38100" dir="2700000" algn="tl">
                    <a:srgbClr val="000000">
                      <a:alpha val="43137"/>
                    </a:srgbClr>
                  </a:outerShdw>
                </a:effectLst>
              </a:rPr>
              <a:t>“Individual right and duty to contribute their participation” (</a:t>
            </a:r>
            <a:r>
              <a:rPr lang="en-US" sz="3000" i="1" dirty="0" smtClean="0">
                <a:solidFill>
                  <a:srgbClr val="E1E5BB"/>
                </a:solidFill>
                <a:effectLst>
                  <a:outerShdw blurRad="38100" dist="38100" dir="2700000" algn="tl">
                    <a:srgbClr val="000000">
                      <a:alpha val="43137"/>
                    </a:srgbClr>
                  </a:outerShdw>
                </a:effectLst>
              </a:rPr>
              <a:t>CSL</a:t>
            </a:r>
            <a:r>
              <a:rPr lang="en-US" sz="3000" dirty="0" smtClean="0">
                <a:solidFill>
                  <a:srgbClr val="E1E5BB"/>
                </a:solidFill>
                <a:effectLst>
                  <a:outerShdw blurRad="38100" dist="38100" dir="2700000" algn="tl">
                    <a:srgbClr val="000000">
                      <a:alpha val="43137"/>
                    </a:srgbClr>
                  </a:outerShdw>
                </a:effectLst>
              </a:rPr>
              <a:t> 14) and the most fundamental expression of our lay ministry is the “conscious and fruitful participation in the mystery of Christ.”  (</a:t>
            </a:r>
            <a:r>
              <a:rPr lang="en-US" sz="3000" i="1" dirty="0" smtClean="0">
                <a:solidFill>
                  <a:srgbClr val="E1E5BB"/>
                </a:solidFill>
                <a:effectLst>
                  <a:outerShdw blurRad="38100" dist="38100" dir="2700000" algn="tl">
                    <a:srgbClr val="000000">
                      <a:alpha val="43137"/>
                    </a:srgbClr>
                  </a:outerShdw>
                </a:effectLst>
              </a:rPr>
              <a:t>GIRM</a:t>
            </a:r>
            <a:r>
              <a:rPr lang="en-US" sz="3000" dirty="0" smtClean="0">
                <a:solidFill>
                  <a:srgbClr val="E1E5BB"/>
                </a:solidFill>
                <a:effectLst>
                  <a:outerShdw blurRad="38100" dist="38100" dir="2700000" algn="tl">
                    <a:srgbClr val="000000">
                      <a:alpha val="43137"/>
                    </a:srgbClr>
                  </a:outerShdw>
                </a:effectLst>
              </a:rPr>
              <a:t> intro #5)</a:t>
            </a:r>
          </a:p>
          <a:p>
            <a:pPr marL="287338" lvl="1" indent="-234950">
              <a:buFont typeface="Wingdings" pitchFamily="2" charset="2"/>
              <a:buChar char="§"/>
            </a:pPr>
            <a:r>
              <a:rPr lang="en-US" sz="3000" dirty="0" smtClean="0">
                <a:solidFill>
                  <a:srgbClr val="E1E5BB"/>
                </a:solidFill>
                <a:effectLst>
                  <a:outerShdw blurRad="38100" dist="38100" dir="2700000" algn="tl">
                    <a:srgbClr val="000000">
                      <a:alpha val="43137"/>
                    </a:srgbClr>
                  </a:outerShdw>
                </a:effectLst>
              </a:rPr>
              <a:t>Extraordinary Ministers of Communion should model proper participation for others</a:t>
            </a:r>
          </a:p>
          <a:p>
            <a:pPr marL="287338" lvl="1" indent="-234950">
              <a:buFont typeface="Wingdings" pitchFamily="2" charset="2"/>
              <a:buChar char="§"/>
            </a:pPr>
            <a:r>
              <a:rPr lang="en-US" sz="3000" dirty="0" smtClean="0">
                <a:solidFill>
                  <a:srgbClr val="E1E5BB"/>
                </a:solidFill>
                <a:effectLst>
                  <a:outerShdw blurRad="38100" dist="38100" dir="2700000" algn="tl">
                    <a:srgbClr val="000000">
                      <a:alpha val="43137"/>
                    </a:srgbClr>
                  </a:outerShdw>
                </a:effectLst>
              </a:rPr>
              <a:t>Bowing and genuflecting at appropriate times</a:t>
            </a: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Distribution of Holy Communion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DO NOT HURRY YOUR ACTIONS!</a:t>
            </a:r>
          </a:p>
          <a:p>
            <a:pPr marL="290513" lvl="1" indent="-290513">
              <a:buFont typeface="Wingdings" pitchFamily="2" charset="2"/>
              <a:buChar char="§"/>
            </a:pPr>
            <a:r>
              <a:rPr lang="en-US" dirty="0" smtClean="0">
                <a:solidFill>
                  <a:srgbClr val="E1E5BB"/>
                </a:solidFill>
                <a:effectLst>
                  <a:outerShdw blurRad="38100" dist="38100" dir="2700000" algn="tl">
                    <a:srgbClr val="000000">
                      <a:alpha val="43137"/>
                    </a:srgbClr>
                  </a:outerShdw>
                </a:effectLst>
              </a:rPr>
              <a:t>Approach the altar once the priest has consumed the host</a:t>
            </a:r>
          </a:p>
          <a:p>
            <a:pPr marL="1204913" lvl="2" indent="-406400">
              <a:buFont typeface="Wingdings" pitchFamily="2" charset="2"/>
              <a:buChar char="§"/>
            </a:pPr>
            <a:r>
              <a:rPr lang="en-US" sz="2800" dirty="0" smtClean="0">
                <a:solidFill>
                  <a:srgbClr val="E1E5BB"/>
                </a:solidFill>
                <a:effectLst>
                  <a:outerShdw blurRad="38100" dist="38100" dir="2700000" algn="tl">
                    <a:srgbClr val="000000">
                      <a:alpha val="43137"/>
                    </a:srgbClr>
                  </a:outerShdw>
                </a:effectLst>
              </a:rPr>
              <a:t>Know what vessel you are to receive</a:t>
            </a:r>
          </a:p>
          <a:p>
            <a:pPr marL="1204913" lvl="2" indent="-406400">
              <a:buFont typeface="Wingdings" pitchFamily="2" charset="2"/>
              <a:buChar char="§"/>
            </a:pPr>
            <a:r>
              <a:rPr lang="en-US" sz="2800" dirty="0" smtClean="0">
                <a:solidFill>
                  <a:srgbClr val="E1E5BB"/>
                </a:solidFill>
                <a:effectLst>
                  <a:outerShdw blurRad="38100" dist="38100" dir="2700000" algn="tl">
                    <a:srgbClr val="000000">
                      <a:alpha val="43137"/>
                    </a:srgbClr>
                  </a:outerShdw>
                </a:effectLst>
              </a:rPr>
              <a:t>Know specific position to stand for each minister</a:t>
            </a:r>
          </a:p>
          <a:p>
            <a:pPr marL="1204913" lvl="2" indent="-406400">
              <a:buFont typeface="Wingdings" pitchFamily="2" charset="2"/>
              <a:buChar char="§"/>
            </a:pPr>
            <a:r>
              <a:rPr lang="en-US" sz="2800" dirty="0" smtClean="0">
                <a:solidFill>
                  <a:srgbClr val="E1E5BB"/>
                </a:solidFill>
                <a:effectLst>
                  <a:outerShdw blurRad="38100" dist="38100" dir="2700000" algn="tl">
                    <a:srgbClr val="000000">
                      <a:alpha val="43137"/>
                    </a:srgbClr>
                  </a:outerShdw>
                </a:effectLst>
              </a:rPr>
              <a:t>Priest or deacon will hand you your vessel</a:t>
            </a:r>
          </a:p>
          <a:p>
            <a:pPr marL="1204913" lvl="3" indent="-406400">
              <a:buFont typeface="Wingdings" pitchFamily="2" charset="2"/>
              <a:buChar char="§"/>
            </a:pPr>
            <a:r>
              <a:rPr lang="en-US" sz="2800" dirty="0" smtClean="0">
                <a:solidFill>
                  <a:srgbClr val="E1E5BB"/>
                </a:solidFill>
                <a:effectLst>
                  <a:outerShdw blurRad="38100" dist="38100" dir="2700000" algn="tl">
                    <a:srgbClr val="000000">
                      <a:alpha val="43137"/>
                    </a:srgbClr>
                  </a:outerShdw>
                </a:effectLst>
              </a:rPr>
              <a:t>Host ministers will receive ciborium/bowl</a:t>
            </a:r>
          </a:p>
          <a:p>
            <a:pPr marL="1204913" lvl="3" indent="-406400">
              <a:buFont typeface="Wingdings" pitchFamily="2" charset="2"/>
              <a:buChar char="§"/>
            </a:pPr>
            <a:r>
              <a:rPr lang="en-US" sz="2800" dirty="0" smtClean="0">
                <a:solidFill>
                  <a:srgbClr val="E1E5BB"/>
                </a:solidFill>
                <a:effectLst>
                  <a:outerShdw blurRad="38100" dist="38100" dir="2700000" algn="tl">
                    <a:srgbClr val="000000">
                      <a:alpha val="43137"/>
                    </a:srgbClr>
                  </a:outerShdw>
                </a:effectLst>
              </a:rPr>
              <a:t>Precious Blood ministers will receive chalice and </a:t>
            </a:r>
            <a:r>
              <a:rPr lang="en-US" sz="2800" dirty="0" err="1" smtClean="0">
                <a:solidFill>
                  <a:srgbClr val="E1E5BB"/>
                </a:solidFill>
                <a:effectLst>
                  <a:outerShdw blurRad="38100" dist="38100" dir="2700000" algn="tl">
                    <a:srgbClr val="000000">
                      <a:alpha val="43137"/>
                    </a:srgbClr>
                  </a:outerShdw>
                </a:effectLst>
              </a:rPr>
              <a:t>purificator</a:t>
            </a:r>
            <a:endParaRPr lang="en-US" sz="2800" dirty="0" smtClean="0">
              <a:solidFill>
                <a:srgbClr val="E1E5BB"/>
              </a:solidFill>
              <a:effectLst>
                <a:outerShdw blurRad="38100" dist="38100" dir="2700000" algn="tl">
                  <a:srgbClr val="000000">
                    <a:alpha val="43137"/>
                  </a:srgbClr>
                </a:outerShdw>
              </a:effectLst>
            </a:endParaRPr>
          </a:p>
          <a:p>
            <a:pPr marL="1204913" lvl="3" indent="-406400">
              <a:buFont typeface="Wingdings" pitchFamily="2" charset="2"/>
              <a:buChar char="§"/>
            </a:pPr>
            <a:r>
              <a:rPr lang="en-US" sz="2800" dirty="0" smtClean="0">
                <a:solidFill>
                  <a:srgbClr val="E1E5BB"/>
                </a:solidFill>
                <a:effectLst>
                  <a:outerShdw blurRad="38100" dist="38100" dir="2700000" algn="tl">
                    <a:srgbClr val="000000">
                      <a:alpha val="43137"/>
                    </a:srgbClr>
                  </a:outerShdw>
                </a:effectLst>
              </a:rPr>
              <a:t>Distribution should begin when the priest is in place</a:t>
            </a: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sz="32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Distribution of Holy Communion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257800"/>
          </a:xfrm>
        </p:spPr>
        <p:txBody>
          <a:bodyPr>
            <a:normAutofit/>
          </a:bodyPr>
          <a:lstStyle/>
          <a:p>
            <a:pPr marL="347663" lvl="1" indent="-347663">
              <a:buFont typeface="Wingdings" pitchFamily="2" charset="2"/>
              <a:buChar char="§"/>
            </a:pPr>
            <a:r>
              <a:rPr lang="en-US" dirty="0" smtClean="0">
                <a:solidFill>
                  <a:srgbClr val="E1E5BB"/>
                </a:solidFill>
                <a:effectLst>
                  <a:outerShdw blurRad="38100" dist="38100" dir="2700000" algn="tl">
                    <a:srgbClr val="000000">
                      <a:alpha val="43137"/>
                    </a:srgbClr>
                  </a:outerShdw>
                </a:effectLst>
              </a:rPr>
              <a:t>The Communicant has the option to receive:</a:t>
            </a:r>
          </a:p>
          <a:p>
            <a:pPr marL="1146175" lvl="2" indent="-347663">
              <a:buFont typeface="Wingdings" pitchFamily="2" charset="2"/>
              <a:buChar char="§"/>
            </a:pPr>
            <a:r>
              <a:rPr lang="en-US" sz="2800" dirty="0" smtClean="0">
                <a:solidFill>
                  <a:srgbClr val="E1E5BB"/>
                </a:solidFill>
                <a:effectLst>
                  <a:outerShdw blurRad="38100" dist="38100" dir="2700000" algn="tl">
                    <a:srgbClr val="000000">
                      <a:alpha val="43137"/>
                    </a:srgbClr>
                  </a:outerShdw>
                </a:effectLst>
              </a:rPr>
              <a:t>In the hand or mouth</a:t>
            </a:r>
          </a:p>
          <a:p>
            <a:pPr marL="1146175" lvl="2" indent="-347663">
              <a:buFont typeface="Wingdings" pitchFamily="2" charset="2"/>
              <a:buChar char="§"/>
            </a:pPr>
            <a:r>
              <a:rPr lang="en-US" sz="2800" dirty="0" smtClean="0">
                <a:solidFill>
                  <a:srgbClr val="E1E5BB"/>
                </a:solidFill>
                <a:effectLst>
                  <a:outerShdw blurRad="38100" dist="38100" dir="2700000" algn="tl">
                    <a:srgbClr val="000000">
                      <a:alpha val="43137"/>
                    </a:srgbClr>
                  </a:outerShdw>
                </a:effectLst>
              </a:rPr>
              <a:t>To receive from the cup</a:t>
            </a:r>
          </a:p>
          <a:p>
            <a:pPr marL="347663" lvl="1" indent="-347663">
              <a:buFont typeface="Wingdings" pitchFamily="2" charset="2"/>
              <a:buChar char="§"/>
            </a:pPr>
            <a:r>
              <a:rPr lang="en-US" dirty="0" smtClean="0">
                <a:solidFill>
                  <a:srgbClr val="E1E5BB"/>
                </a:solidFill>
                <a:effectLst>
                  <a:outerShdw blurRad="38100" dist="38100" dir="2700000" algn="tl">
                    <a:srgbClr val="000000">
                      <a:alpha val="43137"/>
                    </a:srgbClr>
                  </a:outerShdw>
                </a:effectLst>
              </a:rPr>
              <a:t>Should bow slightly before receiving</a:t>
            </a:r>
          </a:p>
          <a:p>
            <a:pPr marL="347663" lvl="1" indent="-347663">
              <a:buFont typeface="Wingdings" pitchFamily="2" charset="2"/>
              <a:buChar char="§"/>
            </a:pPr>
            <a:r>
              <a:rPr lang="en-US" dirty="0" smtClean="0">
                <a:solidFill>
                  <a:srgbClr val="E1E5BB"/>
                </a:solidFill>
                <a:effectLst>
                  <a:outerShdw blurRad="38100" dist="38100" dir="2700000" algn="tl">
                    <a:srgbClr val="000000">
                      <a:alpha val="43137"/>
                    </a:srgbClr>
                  </a:outerShdw>
                </a:effectLst>
              </a:rPr>
              <a:t>Should not be denied if kneeling to receive</a:t>
            </a:r>
          </a:p>
          <a:p>
            <a:pPr marL="1146175" lvl="2" indent="-347663">
              <a:buFont typeface="Wingdings" pitchFamily="2" charset="2"/>
              <a:buChar char="§"/>
            </a:pPr>
            <a:r>
              <a:rPr lang="en-US" sz="2800" dirty="0" smtClean="0">
                <a:solidFill>
                  <a:srgbClr val="E1E5BB"/>
                </a:solidFill>
                <a:effectLst>
                  <a:outerShdw blurRad="38100" dist="38100" dir="2700000" algn="tl">
                    <a:srgbClr val="000000">
                      <a:alpha val="43137"/>
                    </a:srgbClr>
                  </a:outerShdw>
                </a:effectLst>
              </a:rPr>
              <a:t>Normal </a:t>
            </a:r>
            <a:r>
              <a:rPr lang="en-US" sz="2800" dirty="0" smtClean="0">
                <a:solidFill>
                  <a:srgbClr val="E1E5BB"/>
                </a:solidFill>
                <a:effectLst>
                  <a:outerShdw blurRad="38100" dist="38100" dir="2700000" algn="tl">
                    <a:srgbClr val="000000">
                      <a:alpha val="43137"/>
                    </a:srgbClr>
                  </a:outerShdw>
                </a:effectLst>
              </a:rPr>
              <a:t>posture                                               is </a:t>
            </a:r>
            <a:r>
              <a:rPr lang="en-US" sz="2800" dirty="0" smtClean="0">
                <a:solidFill>
                  <a:srgbClr val="E1E5BB"/>
                </a:solidFill>
                <a:effectLst>
                  <a:outerShdw blurRad="38100" dist="38100" dir="2700000" algn="tl">
                    <a:srgbClr val="000000">
                      <a:alpha val="43137"/>
                    </a:srgbClr>
                  </a:outerShdw>
                </a:effectLst>
              </a:rPr>
              <a:t>standing</a:t>
            </a:r>
          </a:p>
          <a:p>
            <a:pPr marL="1146175" lvl="2" indent="-347663">
              <a:buFont typeface="Wingdings" pitchFamily="2" charset="2"/>
              <a:buChar char="§"/>
            </a:pPr>
            <a:r>
              <a:rPr lang="en-US" sz="2800" dirty="0" smtClean="0">
                <a:solidFill>
                  <a:srgbClr val="E1E5BB"/>
                </a:solidFill>
                <a:effectLst>
                  <a:outerShdw blurRad="38100" dist="38100" dir="2700000" algn="tl">
                    <a:srgbClr val="000000">
                      <a:alpha val="43137"/>
                    </a:srgbClr>
                  </a:outerShdw>
                </a:effectLst>
              </a:rPr>
              <a:t>Pastor should </a:t>
            </a:r>
            <a:r>
              <a:rPr lang="en-US" sz="2800" dirty="0" smtClean="0">
                <a:solidFill>
                  <a:srgbClr val="E1E5BB"/>
                </a:solidFill>
                <a:effectLst>
                  <a:outerShdw blurRad="38100" dist="38100" dir="2700000" algn="tl">
                    <a:srgbClr val="000000">
                      <a:alpha val="43137"/>
                    </a:srgbClr>
                  </a:outerShdw>
                </a:effectLst>
              </a:rPr>
              <a:t>                                        address </a:t>
            </a:r>
            <a:r>
              <a:rPr lang="en-US" sz="2800" dirty="0" smtClean="0">
                <a:solidFill>
                  <a:srgbClr val="E1E5BB"/>
                </a:solidFill>
                <a:effectLst>
                  <a:outerShdw blurRad="38100" dist="38100" dir="2700000" algn="tl">
                    <a:srgbClr val="000000">
                      <a:alpha val="43137"/>
                    </a:srgbClr>
                  </a:outerShdw>
                </a:effectLst>
              </a:rPr>
              <a:t>such </a:t>
            </a:r>
            <a:r>
              <a:rPr lang="en-US" sz="2800" dirty="0" smtClean="0">
                <a:solidFill>
                  <a:srgbClr val="E1E5BB"/>
                </a:solidFill>
                <a:effectLst>
                  <a:outerShdw blurRad="38100" dist="38100" dir="2700000" algn="tl">
                    <a:srgbClr val="000000">
                      <a:alpha val="43137"/>
                    </a:srgbClr>
                  </a:outerShdw>
                </a:effectLst>
              </a:rPr>
              <a:t>                                       instances</a:t>
            </a:r>
            <a:endParaRPr lang="en-US" sz="2800" dirty="0" smtClean="0">
              <a:solidFill>
                <a:srgbClr val="E1E5BB"/>
              </a:solidFill>
              <a:effectLst>
                <a:outerShdw blurRad="38100" dist="38100" dir="2700000" algn="tl">
                  <a:srgbClr val="000000">
                    <a:alpha val="43137"/>
                  </a:srgbClr>
                </a:outerShdw>
              </a:effectLst>
            </a:endParaRPr>
          </a:p>
          <a:p>
            <a:pPr marL="573088" lvl="1" indent="-290513">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739775" lvl="2" indent="-274638">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sz="24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sz="3200"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pic>
        <p:nvPicPr>
          <p:cNvPr id="51202" name="Picture 2" descr="Image result for eucharistic ministers"/>
          <p:cNvPicPr>
            <a:picLocks noChangeAspect="1" noChangeArrowheads="1"/>
          </p:cNvPicPr>
          <p:nvPr/>
        </p:nvPicPr>
        <p:blipFill>
          <a:blip r:embed="rId3" cstate="print"/>
          <a:srcRect/>
          <a:stretch>
            <a:fillRect/>
          </a:stretch>
        </p:blipFill>
        <p:spPr bwMode="auto">
          <a:xfrm>
            <a:off x="5334000" y="4267200"/>
            <a:ext cx="3352801" cy="2211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1202"/>
                                        </p:tgtEl>
                                        <p:attrNameLst>
                                          <p:attrName>style.visibility</p:attrName>
                                        </p:attrNameLst>
                                      </p:cBhvr>
                                      <p:to>
                                        <p:strVal val="visible"/>
                                      </p:to>
                                    </p:set>
                                    <p:animEffect transition="in" filter="fade">
                                      <p:cBhvr>
                                        <p:cTn id="11" dur="1000"/>
                                        <p:tgtEl>
                                          <p:spTgt spid="51202"/>
                                        </p:tgtEl>
                                      </p:cBhvr>
                                    </p:animEffect>
                                    <p:anim calcmode="lin" valueType="num">
                                      <p:cBhvr>
                                        <p:cTn id="12" dur="1000" fill="hold"/>
                                        <p:tgtEl>
                                          <p:spTgt spid="51202"/>
                                        </p:tgtEl>
                                        <p:attrNameLst>
                                          <p:attrName>ppt_x</p:attrName>
                                        </p:attrNameLst>
                                      </p:cBhvr>
                                      <p:tavLst>
                                        <p:tav tm="0">
                                          <p:val>
                                            <p:strVal val="#ppt_x"/>
                                          </p:val>
                                        </p:tav>
                                        <p:tav tm="100000">
                                          <p:val>
                                            <p:strVal val="#ppt_x"/>
                                          </p:val>
                                        </p:tav>
                                      </p:tavLst>
                                    </p:anim>
                                    <p:anim calcmode="lin" valueType="num">
                                      <p:cBhvr>
                                        <p:cTn id="13" dur="1000" fill="hold"/>
                                        <p:tgtEl>
                                          <p:spTgt spid="5120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Custom 3">
      <a:dk1>
        <a:srgbClr val="FFFF99"/>
      </a:dk1>
      <a:lt1>
        <a:srgbClr val="EEECE1"/>
      </a:lt1>
      <a:dk2>
        <a:srgbClr val="EEECE1"/>
      </a:dk2>
      <a:lt2>
        <a:srgbClr val="EEECE1"/>
      </a:lt2>
      <a:accent1>
        <a:srgbClr val="EEECE1"/>
      </a:accent1>
      <a:accent2>
        <a:srgbClr val="EEECE1"/>
      </a:accent2>
      <a:accent3>
        <a:srgbClr val="EEECE1"/>
      </a:accent3>
      <a:accent4>
        <a:srgbClr val="EEECE1"/>
      </a:accent4>
      <a:accent5>
        <a:srgbClr val="EEECE1"/>
      </a:accent5>
      <a:accent6>
        <a:srgbClr val="EEECE1"/>
      </a:accent6>
      <a:hlink>
        <a:srgbClr val="EEECE1"/>
      </a:hlink>
      <a:folHlink>
        <a:srgbClr val="EEECE1"/>
      </a:folHlink>
    </a:clrScheme>
    <a:fontScheme name="Custom 4">
      <a:majorFont>
        <a:latin typeface="Franklin Gothic Book"/>
        <a:ea typeface=""/>
        <a:cs typeface=""/>
      </a:majorFont>
      <a:minorFont>
        <a:latin typeface="Book Antiqua"/>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Franklin Gothic Book"/>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4608</TotalTime>
  <Words>7441</Words>
  <Application>Microsoft Office PowerPoint</Application>
  <PresentationFormat>On-screen Show (4:3)</PresentationFormat>
  <Paragraphs>792</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Attire</vt:lpstr>
      <vt:lpstr>Identify the Items Used</vt:lpstr>
      <vt:lpstr>Procedure before Mass</vt:lpstr>
      <vt:lpstr>Procedure before Mass</vt:lpstr>
      <vt:lpstr>Procedure before Mass</vt:lpstr>
      <vt:lpstr>Participation during Mass</vt:lpstr>
      <vt:lpstr>Distribution of Holy Communion</vt:lpstr>
      <vt:lpstr>Distribution of Holy Communion</vt:lpstr>
      <vt:lpstr>Distribution of Holy Communion</vt:lpstr>
      <vt:lpstr>Distribution of Holy Communion</vt:lpstr>
      <vt:lpstr>Distribution of Holy Communion</vt:lpstr>
      <vt:lpstr>Purification and Washing of Vessels</vt:lpstr>
      <vt:lpstr>Accidents or Problems</vt:lpstr>
      <vt:lpstr>Accidents or Problems</vt:lpstr>
      <vt:lpstr>Accidents or Problems</vt:lpstr>
      <vt:lpstr>Slide 17</vt:lpstr>
      <vt:lpstr>Vision of the Ministry</vt:lpstr>
      <vt:lpstr>Various Forms </vt:lpstr>
      <vt:lpstr>Ministry in Private Homes</vt:lpstr>
      <vt:lpstr>Ministry in Private Homes</vt:lpstr>
      <vt:lpstr>Ministry in Private Homes</vt:lpstr>
      <vt:lpstr>Ministry in Private Homes</vt:lpstr>
      <vt:lpstr>Ministry in Private Homes</vt:lpstr>
      <vt:lpstr>Ministry in Hospitals or Nursing Homes</vt:lpstr>
      <vt:lpstr>Slide 26</vt:lpstr>
      <vt:lpstr>Extraordinary Minister of Exposition</vt:lpstr>
      <vt:lpstr>Slide 28</vt:lpstr>
      <vt:lpstr>Commissioning of Extraordinary Ministers of Commuion</vt:lpstr>
      <vt:lpstr>Ash Wednesday</vt:lpstr>
      <vt:lpstr>Blessing of Throats</vt:lpstr>
      <vt:lpstr>Communion in Absence of a Priest</vt:lpstr>
      <vt:lpstr>Communion in Absence of a Priest</vt:lpstr>
    </vt:vector>
  </TitlesOfParts>
  <Company>Diocese of Scranton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Baloga</dc:creator>
  <cp:lastModifiedBy>David Baloga</cp:lastModifiedBy>
  <cp:revision>380</cp:revision>
  <dcterms:created xsi:type="dcterms:W3CDTF">2014-08-11T15:55:58Z</dcterms:created>
  <dcterms:modified xsi:type="dcterms:W3CDTF">2017-03-24T17:22:20Z</dcterms:modified>
</cp:coreProperties>
</file>