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9"/>
  </p:notesMasterIdLst>
  <p:handoutMasterIdLst>
    <p:handoutMasterId r:id="rId50"/>
  </p:handoutMasterIdLst>
  <p:sldIdLst>
    <p:sldId id="256" r:id="rId3"/>
    <p:sldId id="262" r:id="rId4"/>
    <p:sldId id="263" r:id="rId5"/>
    <p:sldId id="264" r:id="rId6"/>
    <p:sldId id="271" r:id="rId7"/>
    <p:sldId id="265" r:id="rId8"/>
    <p:sldId id="257" r:id="rId9"/>
    <p:sldId id="305" r:id="rId10"/>
    <p:sldId id="272" r:id="rId11"/>
    <p:sldId id="279" r:id="rId12"/>
    <p:sldId id="273" r:id="rId13"/>
    <p:sldId id="274" r:id="rId14"/>
    <p:sldId id="275" r:id="rId15"/>
    <p:sldId id="258" r:id="rId16"/>
    <p:sldId id="268" r:id="rId17"/>
    <p:sldId id="267" r:id="rId18"/>
    <p:sldId id="296" r:id="rId19"/>
    <p:sldId id="276" r:id="rId20"/>
    <p:sldId id="277" r:id="rId21"/>
    <p:sldId id="278" r:id="rId22"/>
    <p:sldId id="280" r:id="rId23"/>
    <p:sldId id="281" r:id="rId24"/>
    <p:sldId id="282" r:id="rId25"/>
    <p:sldId id="307" r:id="rId26"/>
    <p:sldId id="283" r:id="rId27"/>
    <p:sldId id="306" r:id="rId28"/>
    <p:sldId id="284" r:id="rId29"/>
    <p:sldId id="286" r:id="rId30"/>
    <p:sldId id="287" r:id="rId31"/>
    <p:sldId id="308" r:id="rId32"/>
    <p:sldId id="309" r:id="rId33"/>
    <p:sldId id="288" r:id="rId34"/>
    <p:sldId id="289" r:id="rId35"/>
    <p:sldId id="290" r:id="rId36"/>
    <p:sldId id="292" r:id="rId37"/>
    <p:sldId id="293" r:id="rId38"/>
    <p:sldId id="294" r:id="rId39"/>
    <p:sldId id="295" r:id="rId40"/>
    <p:sldId id="298" r:id="rId41"/>
    <p:sldId id="297" r:id="rId42"/>
    <p:sldId id="299" r:id="rId43"/>
    <p:sldId id="300" r:id="rId44"/>
    <p:sldId id="301" r:id="rId45"/>
    <p:sldId id="302" r:id="rId46"/>
    <p:sldId id="303" r:id="rId47"/>
    <p:sldId id="304"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5BB"/>
    <a:srgbClr val="1C1C1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6314" autoAdjust="0"/>
  </p:normalViewPr>
  <p:slideViewPr>
    <p:cSldViewPr>
      <p:cViewPr>
        <p:scale>
          <a:sx n="80" d="100"/>
          <a:sy n="80" d="100"/>
        </p:scale>
        <p:origin x="-510" y="-534"/>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93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F377F5-3353-43F8-AAB6-6B4A66B6D966}" type="datetimeFigureOut">
              <a:rPr lang="en-US" smtClean="0"/>
              <a:pPr/>
              <a:t>10/20/2016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53AFC3-CD21-412C-8639-C4BC8EDBCA2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E13920-CFE6-4615-BB2B-70D961787096}" type="datetimeFigureOut">
              <a:rPr lang="en-US" smtClean="0"/>
              <a:pPr/>
              <a:t>10/20/2016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8F2FE7-9136-4846-9B73-0EE6960CF4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0"/>
            <a:ext cx="5608320" cy="4570730"/>
          </a:xfrm>
        </p:spPr>
        <p:txBody>
          <a:bodyPr>
            <a:normAutofit lnSpcReduction="10000"/>
          </a:bodyPr>
          <a:lstStyle/>
          <a:p>
            <a:pPr algn="ctr"/>
            <a:r>
              <a:rPr lang="en-US" sz="2000" b="1" dirty="0" smtClean="0">
                <a:latin typeface="Cambria" pitchFamily="18" charset="0"/>
              </a:rPr>
              <a:t>PART I</a:t>
            </a:r>
          </a:p>
          <a:p>
            <a:pPr algn="ctr"/>
            <a:endParaRPr lang="en-US" sz="900" b="1" dirty="0" smtClean="0">
              <a:latin typeface="Cambria" pitchFamily="18" charset="0"/>
            </a:endParaRPr>
          </a:p>
          <a:p>
            <a:r>
              <a:rPr lang="en-US" b="1" u="sng" dirty="0" smtClean="0">
                <a:latin typeface="Franklin Gothic Book" pitchFamily="34" charset="0"/>
              </a:rPr>
              <a:t>Materials needed:</a:t>
            </a:r>
          </a:p>
          <a:p>
            <a:endParaRPr lang="en-US" sz="800"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Registration or Sign up sheet and pens</a:t>
            </a:r>
          </a:p>
          <a:p>
            <a:pPr marL="122942" indent="-122942">
              <a:buFont typeface="Arial" pitchFamily="34" charset="0"/>
              <a:buChar char="•"/>
            </a:pPr>
            <a:r>
              <a:rPr lang="en-US" dirty="0" smtClean="0">
                <a:latin typeface="Franklin Gothic Book" pitchFamily="34" charset="0"/>
              </a:rPr>
              <a:t>Microphone (if large crowd)</a:t>
            </a:r>
          </a:p>
          <a:p>
            <a:pPr marL="122942" indent="-122942">
              <a:buFont typeface="Arial" pitchFamily="34" charset="0"/>
              <a:buChar char="•"/>
            </a:pPr>
            <a:r>
              <a:rPr lang="en-US" dirty="0" smtClean="0">
                <a:latin typeface="Franklin Gothic Book" pitchFamily="34" charset="0"/>
              </a:rPr>
              <a:t>Computer, LCD Projector, Projection screen or bare wall</a:t>
            </a:r>
          </a:p>
          <a:p>
            <a:pPr marL="122942" indent="-122942">
              <a:buFont typeface="Arial" pitchFamily="34" charset="0"/>
              <a:buChar char="•"/>
            </a:pPr>
            <a:r>
              <a:rPr lang="en-US" dirty="0" smtClean="0">
                <a:latin typeface="Franklin Gothic Book" pitchFamily="34" charset="0"/>
              </a:rPr>
              <a:t>CD or computer file with Extraordinary Minister of Holy Communion Power Point Presentation</a:t>
            </a:r>
          </a:p>
          <a:p>
            <a:pPr marL="122942" indent="-122942">
              <a:buFont typeface="Arial" pitchFamily="34" charset="0"/>
              <a:buChar char="•"/>
            </a:pPr>
            <a:r>
              <a:rPr lang="en-US" dirty="0" smtClean="0">
                <a:latin typeface="Franklin Gothic Book" pitchFamily="34" charset="0"/>
              </a:rPr>
              <a:t>Sheet with Opening Prayer</a:t>
            </a:r>
          </a:p>
          <a:p>
            <a:pPr marL="122942" indent="-122942">
              <a:buFont typeface="Arial" pitchFamily="34" charset="0"/>
              <a:buChar char="•"/>
            </a:pPr>
            <a:r>
              <a:rPr lang="en-US" dirty="0" smtClean="0">
                <a:latin typeface="Franklin Gothic Book" pitchFamily="34" charset="0"/>
              </a:rPr>
              <a:t>Hymnals or worship aids</a:t>
            </a:r>
          </a:p>
          <a:p>
            <a:pPr marL="122942" indent="-122942">
              <a:buFont typeface="Arial" pitchFamily="34" charset="0"/>
              <a:buChar char="•"/>
            </a:pPr>
            <a:r>
              <a:rPr lang="en-US" i="1" dirty="0" smtClean="0">
                <a:latin typeface="Franklin Gothic Book" pitchFamily="34" charset="0"/>
              </a:rPr>
              <a:t>Definition of Terms </a:t>
            </a:r>
            <a:r>
              <a:rPr lang="en-US" dirty="0" smtClean="0">
                <a:latin typeface="Franklin Gothic Book" pitchFamily="34" charset="0"/>
              </a:rPr>
              <a:t>handout</a:t>
            </a:r>
          </a:p>
          <a:p>
            <a:pPr marL="122942" indent="-122942">
              <a:buFont typeface="Arial" pitchFamily="34" charset="0"/>
              <a:buChar char="•"/>
            </a:pPr>
            <a:r>
              <a:rPr lang="en-US" i="1" dirty="0" smtClean="0">
                <a:latin typeface="Franklin Gothic Book" pitchFamily="34" charset="0"/>
              </a:rPr>
              <a:t>Reflections on Serving as an Extraordinary Minister of Communion</a:t>
            </a:r>
            <a:r>
              <a:rPr lang="en-US" dirty="0" smtClean="0">
                <a:latin typeface="Franklin Gothic Book" pitchFamily="34" charset="0"/>
              </a:rPr>
              <a:t> handout</a:t>
            </a:r>
          </a:p>
          <a:p>
            <a:pPr marL="122942" indent="-122942">
              <a:buFont typeface="Arial" pitchFamily="34" charset="0"/>
              <a:buChar char="•"/>
            </a:pPr>
            <a:r>
              <a:rPr lang="en-US" dirty="0" smtClean="0">
                <a:latin typeface="Franklin Gothic Book" pitchFamily="34" charset="0"/>
              </a:rPr>
              <a:t>Chalice, ciboria (different types if possible), corporal and </a:t>
            </a:r>
            <a:r>
              <a:rPr lang="en-US" dirty="0" err="1" smtClean="0">
                <a:latin typeface="Franklin Gothic Book" pitchFamily="34" charset="0"/>
              </a:rPr>
              <a:t>purificator</a:t>
            </a:r>
            <a:r>
              <a:rPr lang="en-US" dirty="0" smtClean="0">
                <a:latin typeface="Franklin Gothic Book" pitchFamily="34" charset="0"/>
              </a:rPr>
              <a:t> for demonstration</a:t>
            </a:r>
          </a:p>
          <a:p>
            <a:pPr marL="122942" indent="-122942">
              <a:buFont typeface="Arial" pitchFamily="34" charset="0"/>
              <a:buChar char="•"/>
            </a:pPr>
            <a:r>
              <a:rPr lang="en-US" dirty="0" smtClean="0">
                <a:latin typeface="Franklin Gothic Book" pitchFamily="34" charset="0"/>
              </a:rPr>
              <a:t>Musician to accompany on organ/piano or lead singing a cappella </a:t>
            </a:r>
          </a:p>
          <a:p>
            <a:pPr marL="122942" indent="-122942">
              <a:buFont typeface="Arial" pitchFamily="34" charset="0"/>
              <a:buChar char="•"/>
            </a:pPr>
            <a:r>
              <a:rPr lang="en-US" dirty="0" smtClean="0">
                <a:latin typeface="Franklin Gothic Book" pitchFamily="34" charset="0"/>
              </a:rPr>
              <a:t>Simple refreshments for breaks (optional)</a:t>
            </a:r>
          </a:p>
          <a:p>
            <a:pPr marL="122942" indent="-122942">
              <a:buFont typeface="Arial" pitchFamily="34" charset="0"/>
              <a:buChar char="•"/>
            </a:pPr>
            <a:endParaRPr lang="en-US" dirty="0" smtClean="0">
              <a:latin typeface="Franklin Gothic Book" pitchFamily="34" charset="0"/>
            </a:endParaRPr>
          </a:p>
          <a:p>
            <a:pPr marL="122942" indent="-122942"/>
            <a:r>
              <a:rPr lang="en-US" b="1" u="sng" dirty="0" smtClean="0">
                <a:latin typeface="Franklin Gothic Book" pitchFamily="34" charset="0"/>
              </a:rPr>
              <a:t>Using this resource:</a:t>
            </a:r>
          </a:p>
          <a:p>
            <a:pPr marL="122942" indent="-122942"/>
            <a:endParaRPr lang="en-US" sz="800" b="1" u="sng"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The instructor should follow the script closely.</a:t>
            </a:r>
          </a:p>
          <a:p>
            <a:pPr marL="122942" indent="-122942">
              <a:buFont typeface="Arial" pitchFamily="34" charset="0"/>
              <a:buChar char="•"/>
            </a:pPr>
            <a:r>
              <a:rPr lang="en-US" dirty="0" smtClean="0">
                <a:latin typeface="Franklin Gothic Book" pitchFamily="34" charset="0"/>
                <a:sym typeface="Wingdings"/>
              </a:rPr>
              <a:t> </a:t>
            </a:r>
            <a:r>
              <a:rPr lang="en-US" dirty="0" smtClean="0">
                <a:solidFill>
                  <a:srgbClr val="FF0000"/>
                </a:solidFill>
                <a:latin typeface="Franklin Gothic Book" pitchFamily="34" charset="0"/>
                <a:sym typeface="Wingdings"/>
              </a:rPr>
              <a:t>() </a:t>
            </a:r>
            <a:r>
              <a:rPr lang="en-US" dirty="0" smtClean="0">
                <a:latin typeface="Franklin Gothic Book" pitchFamily="34" charset="0"/>
                <a:sym typeface="Wingdings"/>
              </a:rPr>
              <a:t>in the script indicates a mouse click that advances the presentation to the next slide.  </a:t>
            </a:r>
            <a:r>
              <a:rPr lang="en-US" i="1" dirty="0" smtClean="0">
                <a:latin typeface="Franklin Gothic Book" pitchFamily="34" charset="0"/>
                <a:sym typeface="Wingdings"/>
              </a:rPr>
              <a:t>Please note that there is no need to wait for the slide to transition.  You may continue speaking since the Power Point was designed not to interrupt the flow of the presentation.  </a:t>
            </a:r>
          </a:p>
          <a:p>
            <a:pPr marL="122942" indent="-122942">
              <a:buFont typeface="Arial" pitchFamily="34" charset="0"/>
              <a:buChar char="•"/>
            </a:pPr>
            <a:r>
              <a:rPr lang="en-US" dirty="0" smtClean="0">
                <a:latin typeface="Franklin Gothic Book" pitchFamily="34" charset="0"/>
                <a:sym typeface="Wingdings"/>
              </a:rPr>
              <a:t>There are opportunities for prayer, group discussion, handouts and practicum throughout the 3 parts of this presentation.</a:t>
            </a: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endParaRPr lang="en-US"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Franklin Gothic Book" pitchFamily="34" charset="0"/>
              </a:rPr>
              <a:t>St. Paul</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in his first letter to the Corinthians, tells us that “There are </a:t>
            </a:r>
            <a:r>
              <a:rPr lang="en-US" sz="1400" b="1" dirty="0" smtClean="0">
                <a:latin typeface="Franklin Gothic Book" pitchFamily="34" charset="0"/>
              </a:rPr>
              <a:t>different kinds of spiritual gifts</a:t>
            </a:r>
            <a:r>
              <a:rPr lang="en-US" sz="1400" dirty="0" smtClean="0">
                <a:latin typeface="Franklin Gothic Book" pitchFamily="34" charset="0"/>
              </a:rPr>
              <a:t>, but the same Spirit; there are different forms of service but the same Lord; there are different workings but the same God who produces all of them in everyone.  To each individual the manifestation of the Spirit is given for some benefit” (I Cor. 12;4-7).</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Just as there are different gifts among the members of the Body of Christ, so there are </a:t>
            </a:r>
            <a:r>
              <a:rPr lang="en-US" sz="1400" b="1" dirty="0" smtClean="0">
                <a:latin typeface="Franklin Gothic Book" pitchFamily="34" charset="0"/>
              </a:rPr>
              <a:t>various ministries </a:t>
            </a:r>
            <a:r>
              <a:rPr lang="en-US" sz="1400" dirty="0" smtClean="0">
                <a:latin typeface="Franklin Gothic Book" pitchFamily="34" charset="0"/>
              </a:rPr>
              <a:t>in the liturgy of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b="1" dirty="0" smtClean="0">
              <a:latin typeface="Franklin Gothic Book" pitchFamily="34" charset="0"/>
            </a:endParaRPr>
          </a:p>
          <a:p>
            <a:r>
              <a:rPr lang="en-US" sz="1400" b="1" dirty="0" smtClean="0">
                <a:latin typeface="Franklin Gothic Book" pitchFamily="34" charset="0"/>
              </a:rPr>
              <a:t>Each member is called to play a role </a:t>
            </a:r>
            <a:r>
              <a:rPr lang="en-US" sz="1400" dirty="0" smtClean="0">
                <a:latin typeface="Franklin Gothic Book" pitchFamily="34" charset="0"/>
              </a:rPr>
              <a:t>in the liturgy based on his or her gifts, whether it be as the </a:t>
            </a:r>
            <a:r>
              <a:rPr lang="en-US" sz="1400" dirty="0" err="1" smtClean="0">
                <a:latin typeface="Franklin Gothic Book" pitchFamily="34" charset="0"/>
              </a:rPr>
              <a:t>Presider</a:t>
            </a:r>
            <a:r>
              <a:rPr lang="en-US" sz="1400" dirty="0" smtClean="0">
                <a:latin typeface="Franklin Gothic Book" pitchFamily="34" charset="0"/>
              </a:rPr>
              <a:t>, a Lector, an Extraordinary Minister of Communion, Cantor, Altar Server, Usher, Minister of Hospitality or as a member of the faithful who worship.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Through prayer and reflection though, we must </a:t>
            </a:r>
            <a:r>
              <a:rPr lang="en-US" sz="1400" b="1" dirty="0" smtClean="0">
                <a:latin typeface="Franklin Gothic Book" pitchFamily="34" charset="0"/>
              </a:rPr>
              <a:t>discern the gifts we have</a:t>
            </a:r>
            <a:r>
              <a:rPr lang="en-US" sz="1400" dirty="0" smtClean="0">
                <a:latin typeface="Franklin Gothic Book" pitchFamily="34" charset="0"/>
              </a:rPr>
              <a:t> and the call by God to share those gifts with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Thus,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can see that ministry in the Church comes from the belief that each person has been given a</a:t>
            </a:r>
            <a:r>
              <a:rPr lang="en-US" sz="1400" b="1" dirty="0" smtClean="0">
                <a:latin typeface="Franklin Gothic Book" pitchFamily="34" charset="0"/>
              </a:rPr>
              <a:t> GIFT</a:t>
            </a:r>
            <a:r>
              <a:rPr lang="en-US" sz="1400" dirty="0" smtClean="0">
                <a:latin typeface="Franklin Gothic Book" pitchFamily="34" charset="0"/>
              </a:rPr>
              <a:t> by God.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Each person is called to share his or her gifts with the rest of the Body of Christ because there is a genuine </a:t>
            </a:r>
            <a:r>
              <a:rPr lang="en-US" sz="1400" b="1" dirty="0" smtClean="0">
                <a:latin typeface="Franklin Gothic Book" pitchFamily="34" charset="0"/>
              </a:rPr>
              <a:t>NEED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What is essential to ministry is the realization that our gifts come from God and that we must share them with great </a:t>
            </a:r>
            <a:r>
              <a:rPr lang="en-US" sz="1400" b="1" dirty="0" smtClean="0">
                <a:latin typeface="Franklin Gothic Book" pitchFamily="34" charset="0"/>
              </a:rPr>
              <a:t>HUMILITY.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Fr. William Bauman, a priest from Kansas City, offered an excellent definition of ministry in his book, </a:t>
            </a:r>
            <a:r>
              <a:rPr lang="en-US" sz="1400" i="1" dirty="0" smtClean="0">
                <a:latin typeface="Franklin Gothic Book" pitchFamily="34" charset="0"/>
              </a:rPr>
              <a:t>The Ministry of Music</a:t>
            </a:r>
            <a:r>
              <a:rPr lang="en-US" sz="1400" dirty="0" smtClean="0">
                <a:latin typeface="Franklin Gothic Book" pitchFamily="34" charset="0"/>
              </a:rPr>
              <a:t>.  While written in the context of music ministry, this definition captures the essence of ministry in all areas of parish life.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He writes, “Ministry is service rendered out of love, and with a deep respect of the person served, after the model of Jesus.  Ministry is never self-seeking; ministry is giving, and it is the kind of giving in which one loves the person one gives to.”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153573" cy="4183380"/>
          </a:xfrm>
        </p:spPr>
        <p:txBody>
          <a:bodyPr>
            <a:normAutofit/>
          </a:bodyPr>
          <a:lstStyle/>
          <a:p>
            <a:r>
              <a:rPr lang="en-US" sz="1400" dirty="0" smtClean="0">
                <a:latin typeface="Franklin Gothic Book" pitchFamily="34" charset="0"/>
              </a:rPr>
              <a:t>From this we can deduce that ministry </a:t>
            </a:r>
            <a:r>
              <a:rPr lang="en-US" sz="1400" b="1" dirty="0" smtClean="0">
                <a:latin typeface="Franklin Gothic Book" pitchFamily="34" charset="0"/>
              </a:rPr>
              <a:t>is not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r>
              <a:rPr lang="en-US" sz="1400" dirty="0" smtClean="0">
                <a:latin typeface="Franklin Gothic Book" pitchFamily="34" charset="0"/>
              </a:rPr>
              <a:t>	</a:t>
            </a:r>
          </a:p>
          <a:p>
            <a:pPr lvl="1" indent="-231326">
              <a:buFont typeface="Arial" pitchFamily="34" charset="0"/>
              <a:buChar char="•"/>
            </a:pPr>
            <a:r>
              <a:rPr lang="en-US" sz="1400" b="1" dirty="0" smtClean="0">
                <a:latin typeface="Franklin Gothic Book" pitchFamily="34" charset="0"/>
              </a:rPr>
              <a:t>acting better </a:t>
            </a:r>
            <a:r>
              <a:rPr lang="en-US" sz="1400" dirty="0" smtClean="0">
                <a:latin typeface="Franklin Gothic Book" pitchFamily="34" charset="0"/>
              </a:rPr>
              <a:t>or holier than another,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nor an effort by the pastor to </a:t>
            </a:r>
            <a:r>
              <a:rPr lang="en-US" sz="1400" b="1" dirty="0" smtClean="0">
                <a:latin typeface="Franklin Gothic Book" pitchFamily="34" charset="0"/>
              </a:rPr>
              <a:t>create an elite </a:t>
            </a:r>
            <a:r>
              <a:rPr lang="en-US" sz="1400" dirty="0" smtClean="0">
                <a:latin typeface="Franklin Gothic Book" pitchFamily="34" charset="0"/>
              </a:rPr>
              <a:t>in the parish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nor offering a </a:t>
            </a:r>
            <a:r>
              <a:rPr lang="en-US" sz="1400" b="1" dirty="0" smtClean="0">
                <a:latin typeface="Franklin Gothic Book" pitchFamily="34" charset="0"/>
              </a:rPr>
              <a:t>reward</a:t>
            </a:r>
            <a:r>
              <a:rPr lang="en-US" sz="1400" dirty="0" smtClean="0">
                <a:latin typeface="Franklin Gothic Book" pitchFamily="34" charset="0"/>
              </a:rPr>
              <a:t> to someone,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nor should it ever develop into a </a:t>
            </a:r>
            <a:r>
              <a:rPr lang="en-US" sz="1400" b="1" dirty="0" smtClean="0">
                <a:latin typeface="Franklin Gothic Book" pitchFamily="34" charset="0"/>
              </a:rPr>
              <a:t>self-gratifying performance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Instead, ministry </a:t>
            </a:r>
            <a:r>
              <a:rPr lang="en-US" sz="1400" b="1" dirty="0" smtClean="0">
                <a:latin typeface="Franklin Gothic Book" pitchFamily="34" charset="0"/>
              </a:rPr>
              <a:t>is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p>
          <a:p>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first and foremost, </a:t>
            </a:r>
            <a:r>
              <a:rPr lang="en-US" sz="1400" b="1" dirty="0" smtClean="0">
                <a:latin typeface="Franklin Gothic Book" pitchFamily="34" charset="0"/>
              </a:rPr>
              <a:t>humble service</a:t>
            </a:r>
            <a:r>
              <a:rPr lang="en-US" sz="1400" dirty="0" smtClean="0">
                <a:latin typeface="Franklin Gothic Book" pitchFamily="34" charset="0"/>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a way of contributing to our own </a:t>
            </a:r>
            <a:r>
              <a:rPr lang="en-US" sz="1400" b="1" dirty="0" smtClean="0">
                <a:latin typeface="Franklin Gothic Book" pitchFamily="34" charset="0"/>
              </a:rPr>
              <a:t>salvation</a:t>
            </a:r>
            <a:r>
              <a:rPr lang="en-US" sz="1400" dirty="0" smtClean="0">
                <a:latin typeface="Franklin Gothic Book" pitchFamily="34" charset="0"/>
              </a:rPr>
              <a:t> (hopefully), </a:t>
            </a:r>
            <a:r>
              <a:rPr lang="en-US" sz="1400" dirty="0" smtClean="0">
                <a:solidFill>
                  <a:srgbClr val="FF0000"/>
                </a:solidFill>
                <a:latin typeface="Franklin Gothic Book" pitchFamily="34" charset="0"/>
                <a:sym typeface="Wingdings"/>
              </a:rPr>
              <a:t>()</a:t>
            </a:r>
          </a:p>
          <a:p>
            <a:pPr lvl="1" indent="-231326">
              <a:buFont typeface="Arial" pitchFamily="34" charset="0"/>
              <a:buChar char="•"/>
            </a:pPr>
            <a:r>
              <a:rPr lang="en-US" sz="1400" dirty="0" smtClean="0">
                <a:latin typeface="Franklin Gothic Book" pitchFamily="34" charset="0"/>
              </a:rPr>
              <a:t>and a way to </a:t>
            </a:r>
            <a:r>
              <a:rPr lang="en-US" sz="1400" b="1" dirty="0" smtClean="0">
                <a:latin typeface="Franklin Gothic Book" pitchFamily="34" charset="0"/>
              </a:rPr>
              <a:t>help others move closer to the Lord</a:t>
            </a:r>
            <a:r>
              <a:rPr lang="en-US" sz="1400" dirty="0" smtClean="0">
                <a:latin typeface="Franklin Gothic Book" pitchFamily="34" charset="0"/>
              </a:rPr>
              <a:t> in their own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696913"/>
            <a:ext cx="3717925" cy="2789237"/>
          </a:xfrm>
        </p:spPr>
      </p:sp>
      <p:sp>
        <p:nvSpPr>
          <p:cNvPr id="3" name="Notes Placeholder 2"/>
          <p:cNvSpPr>
            <a:spLocks noGrp="1"/>
          </p:cNvSpPr>
          <p:nvPr>
            <p:ph type="body" idx="1"/>
          </p:nvPr>
        </p:nvSpPr>
        <p:spPr>
          <a:xfrm>
            <a:off x="701040" y="3641090"/>
            <a:ext cx="5608320" cy="4958080"/>
          </a:xfrm>
        </p:spPr>
        <p:txBody>
          <a:bodyPr>
            <a:normAutofit/>
          </a:bodyPr>
          <a:lstStyle/>
          <a:p>
            <a:r>
              <a:rPr lang="en-US" sz="1400" dirty="0" smtClean="0">
                <a:latin typeface="Franklin Gothic Book" pitchFamily="34" charset="0"/>
              </a:rPr>
              <a:t>In his Pastoral Vision for the Diocese of Scranton, </a:t>
            </a:r>
            <a:r>
              <a:rPr lang="en-US" sz="1400" i="1" dirty="0" smtClean="0">
                <a:latin typeface="Franklin Gothic Book" pitchFamily="34" charset="0"/>
              </a:rPr>
              <a:t>Wounded and Loved, </a:t>
            </a:r>
            <a:r>
              <a:rPr lang="en-US" sz="1400" i="1" dirty="0" err="1" smtClean="0">
                <a:latin typeface="Franklin Gothic Book" pitchFamily="34" charset="0"/>
              </a:rPr>
              <a:t>Regathering</a:t>
            </a:r>
            <a:r>
              <a:rPr lang="en-US" sz="1400" i="1" dirty="0" smtClean="0">
                <a:latin typeface="Franklin Gothic Book" pitchFamily="34" charset="0"/>
              </a:rPr>
              <a:t> the Scattered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Bishop Bambera uses the passage of the </a:t>
            </a:r>
            <a:r>
              <a:rPr lang="en-US" sz="1400" dirty="0" err="1" smtClean="0">
                <a:latin typeface="Franklin Gothic Book" pitchFamily="34" charset="0"/>
              </a:rPr>
              <a:t>Footwashing</a:t>
            </a:r>
            <a:r>
              <a:rPr lang="en-US" sz="1400" dirty="0" smtClean="0">
                <a:latin typeface="Franklin Gothic Book" pitchFamily="34" charset="0"/>
              </a:rPr>
              <a:t> from John’s gospel as the foundation for his vision of servant leadership</a:t>
            </a:r>
            <a:r>
              <a:rPr lang="en-US" sz="1400" dirty="0" smtClean="0">
                <a:solidFill>
                  <a:schemeClr val="bg2">
                    <a:lumMod val="50000"/>
                  </a:schemeClr>
                </a:solidFill>
                <a:latin typeface="Franklin Gothic Book" pitchFamily="34" charset="0"/>
              </a:rPr>
              <a:t>.  [Consider reading the passage to the candidates: John 13:1-15]  </a:t>
            </a:r>
          </a:p>
          <a:p>
            <a:endParaRPr lang="en-US" sz="1400" dirty="0" smtClean="0">
              <a:solidFill>
                <a:srgbClr val="FF0000"/>
              </a:solidFill>
              <a:latin typeface="Franklin Gothic Book" pitchFamily="34" charset="0"/>
            </a:endParaRPr>
          </a:p>
          <a:p>
            <a:r>
              <a:rPr lang="en-US" sz="1400" dirty="0" smtClean="0">
                <a:latin typeface="Franklin Gothic Book" pitchFamily="34" charset="0"/>
              </a:rPr>
              <a:t>In his pastoral, Bishop Bambera tells us: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pPr marL="404416" indent="-291179">
              <a:buFont typeface="Arial" pitchFamily="34" charset="0"/>
              <a:buChar char="•"/>
            </a:pPr>
            <a:r>
              <a:rPr lang="en-US" sz="1400" dirty="0" smtClean="0">
                <a:latin typeface="Franklin Gothic Book" pitchFamily="34" charset="0"/>
              </a:rPr>
              <a:t>“We are called to lead lives deeply rooted in service—service to our God, neighbor, self, and creation” and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4416" indent="-291179"/>
            <a:endParaRPr lang="en-US" sz="1400" dirty="0" smtClean="0">
              <a:latin typeface="Franklin Gothic Book" pitchFamily="34" charset="0"/>
            </a:endParaRPr>
          </a:p>
          <a:p>
            <a:pPr marL="404416" indent="-291179">
              <a:buFont typeface="Arial" pitchFamily="34" charset="0"/>
              <a:buChar char="•"/>
            </a:pPr>
            <a:r>
              <a:rPr lang="en-US" sz="1400" dirty="0" smtClean="0">
                <a:latin typeface="Franklin Gothic Book" pitchFamily="34" charset="0"/>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a:t>
            </a:r>
            <a:r>
              <a:rPr lang="en-US" sz="1400" dirty="0" smtClean="0">
                <a:solidFill>
                  <a:srgbClr val="FF0000"/>
                </a:solidFill>
                <a:latin typeface="Franklin Gothic Book" pitchFamily="34" charset="0"/>
                <a:sym typeface="Wingdings"/>
              </a:rPr>
              <a:t>()</a:t>
            </a:r>
            <a:endParaRPr lang="en-US" sz="1400" dirty="0">
              <a:solidFill>
                <a:srgbClr val="FF0000"/>
              </a:solidFill>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Finally,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one of his goals for servant leaders who worship is the promotion of liturgical formation.  This includes:</a:t>
            </a:r>
          </a:p>
          <a:p>
            <a:endParaRPr lang="en-US" sz="1400" dirty="0" smtClean="0">
              <a:latin typeface="Franklin Gothic Book" pitchFamily="34" charset="0"/>
            </a:endParaRPr>
          </a:p>
          <a:p>
            <a:pPr marL="583977" indent="-292797">
              <a:buFont typeface="Arial" pitchFamily="34" charset="0"/>
              <a:buChar char="•"/>
            </a:pPr>
            <a:r>
              <a:rPr lang="en-US" sz="1400" dirty="0" smtClean="0">
                <a:latin typeface="Franklin Gothic Book" pitchFamily="34" charset="0"/>
              </a:rPr>
              <a:t>catechesis</a:t>
            </a:r>
          </a:p>
          <a:p>
            <a:pPr marL="583977" indent="-292797">
              <a:buFont typeface="Arial" pitchFamily="34" charset="0"/>
              <a:buChar char="•"/>
            </a:pPr>
            <a:r>
              <a:rPr lang="en-US" sz="1400" dirty="0" smtClean="0">
                <a:latin typeface="Franklin Gothic Book" pitchFamily="34" charset="0"/>
              </a:rPr>
              <a:t>improved participation at Mass</a:t>
            </a:r>
          </a:p>
          <a:p>
            <a:pPr marL="583977" indent="-292797">
              <a:buFont typeface="Arial" pitchFamily="34" charset="0"/>
              <a:buChar char="•"/>
            </a:pPr>
            <a:r>
              <a:rPr lang="en-US" sz="1400" dirty="0" smtClean="0">
                <a:latin typeface="Franklin Gothic Book" pitchFamily="34" charset="0"/>
              </a:rPr>
              <a:t>inviting and properly training men and women in liturgical ministries, both spiritually and functionally, and</a:t>
            </a:r>
          </a:p>
          <a:p>
            <a:pPr marL="583977" indent="-292797">
              <a:buFont typeface="Arial" pitchFamily="34" charset="0"/>
              <a:buChar char="•"/>
            </a:pPr>
            <a:r>
              <a:rPr lang="en-US" sz="1400" dirty="0" smtClean="0">
                <a:latin typeface="Franklin Gothic Book" pitchFamily="34" charset="0"/>
              </a:rPr>
              <a:t>the improved use of music and art to enhance liturgical celebrations.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96913"/>
            <a:ext cx="4132262" cy="3098800"/>
          </a:xfrm>
        </p:spPr>
      </p:sp>
      <p:sp>
        <p:nvSpPr>
          <p:cNvPr id="3" name="Notes Placeholder 2"/>
          <p:cNvSpPr>
            <a:spLocks noGrp="1"/>
          </p:cNvSpPr>
          <p:nvPr>
            <p:ph type="body" idx="1"/>
          </p:nvPr>
        </p:nvSpPr>
        <p:spPr>
          <a:xfrm>
            <a:off x="701040" y="3950970"/>
            <a:ext cx="5608320" cy="4648200"/>
          </a:xfrm>
        </p:spPr>
        <p:txBody>
          <a:bodyPr>
            <a:normAutofit fontScale="92500" lnSpcReduction="10000"/>
          </a:bodyPr>
          <a:lstStyle/>
          <a:p>
            <a:r>
              <a:rPr lang="en-US" sz="1400" dirty="0" smtClean="0">
                <a:latin typeface="Franklin Gothic Book" pitchFamily="34" charset="0"/>
              </a:rPr>
              <a:t>Before we can </a:t>
            </a:r>
            <a:r>
              <a:rPr lang="en-US" sz="1400" b="1" dirty="0" smtClean="0">
                <a:latin typeface="Franklin Gothic Book" pitchFamily="34" charset="0"/>
              </a:rPr>
              <a:t>begin a ministry </a:t>
            </a:r>
            <a:r>
              <a:rPr lang="en-US" sz="1400" dirty="0" smtClean="0">
                <a:latin typeface="Franklin Gothic Book" pitchFamily="34" charset="0"/>
              </a:rPr>
              <a:t>in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must </a:t>
            </a:r>
            <a:r>
              <a:rPr lang="en-US" sz="1400" b="1" dirty="0" smtClean="0">
                <a:latin typeface="Franklin Gothic Book" pitchFamily="34" charset="0"/>
              </a:rPr>
              <a:t>examine</a:t>
            </a:r>
            <a:r>
              <a:rPr lang="en-US" sz="1400" dirty="0" smtClean="0">
                <a:latin typeface="Franklin Gothic Book" pitchFamily="34" charset="0"/>
              </a:rPr>
              <a:t> how our gifts can best be shared.  For example, not everyone is gifted at singing to serve as a cantor or song leader at Mass, and not everyone is gifted with public speaking to serve as a lector at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must also take into consideration the </a:t>
            </a:r>
            <a:r>
              <a:rPr lang="en-US" sz="1400" b="1" dirty="0" smtClean="0">
                <a:latin typeface="Franklin Gothic Book" pitchFamily="34" charset="0"/>
              </a:rPr>
              <a:t>preparation and time required </a:t>
            </a:r>
            <a:r>
              <a:rPr lang="en-US" sz="1400" dirty="0" smtClean="0">
                <a:latin typeface="Franklin Gothic Book" pitchFamily="34" charset="0"/>
              </a:rPr>
              <a:t>for the ministry.  Some ministries require more preparation outside of Mass than others.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To be </a:t>
            </a:r>
            <a:r>
              <a:rPr lang="en-US" sz="1400" b="1" dirty="0" smtClean="0">
                <a:latin typeface="Franklin Gothic Book" pitchFamily="34" charset="0"/>
              </a:rPr>
              <a:t>properly formed </a:t>
            </a:r>
            <a:r>
              <a:rPr lang="en-US" sz="1400" dirty="0" smtClean="0">
                <a:latin typeface="Franklin Gothic Book" pitchFamily="34" charset="0"/>
              </a:rPr>
              <a:t>as a liturgical minister, it is necessary to attend theological and practical training such as this session.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It is also recommended that liturgical ministers are </a:t>
            </a:r>
            <a:r>
              <a:rPr lang="en-US" sz="1400" b="1" dirty="0" smtClean="0">
                <a:latin typeface="Franklin Gothic Book" pitchFamily="34" charset="0"/>
              </a:rPr>
              <a:t>commissioned or blessed</a:t>
            </a:r>
            <a:r>
              <a:rPr lang="en-US" sz="1400" dirty="0" smtClean="0">
                <a:latin typeface="Franklin Gothic Book" pitchFamily="34" charset="0"/>
              </a:rPr>
              <a:t> by the pastor for his or her liturgical ministry.</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are encouraged to embrace forms of </a:t>
            </a:r>
            <a:r>
              <a:rPr lang="en-US" sz="1400" b="1" dirty="0" smtClean="0">
                <a:latin typeface="Franklin Gothic Book" pitchFamily="34" charset="0"/>
              </a:rPr>
              <a:t>personal prayer </a:t>
            </a:r>
            <a:r>
              <a:rPr lang="en-US" sz="1400" dirty="0" smtClean="0">
                <a:latin typeface="Franklin Gothic Book" pitchFamily="34" charset="0"/>
              </a:rPr>
              <a:t>that connect us to our particular area of service, such as an Extraordinary Minister of Communion participating in Eucharistic Adoration or a Cantor reflecting on the readings of the day when preparing to sing the Responsorial Psalm.</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Lastly, we are encouraged to receive </a:t>
            </a:r>
            <a:r>
              <a:rPr lang="en-US" sz="1400" b="1" dirty="0" smtClean="0">
                <a:latin typeface="Franklin Gothic Book" pitchFamily="34" charset="0"/>
              </a:rPr>
              <a:t>ongoing formation </a:t>
            </a:r>
            <a:r>
              <a:rPr lang="en-US" sz="1400" dirty="0" smtClean="0">
                <a:latin typeface="Franklin Gothic Book" pitchFamily="34" charset="0"/>
              </a:rPr>
              <a:t>in our ministry through our personal prayer, study and attendance at parish or diocesan periods of reflection.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Does anyone have any questions so far?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	</a:t>
            </a:r>
            <a:r>
              <a:rPr lang="en-US" sz="1400" i="1" dirty="0" smtClean="0">
                <a:solidFill>
                  <a:schemeClr val="bg2">
                    <a:lumMod val="50000"/>
                  </a:schemeClr>
                </a:solidFill>
                <a:latin typeface="Franklin Gothic Book" pitchFamily="34" charset="0"/>
                <a:sym typeface="Wingdings"/>
              </a:rPr>
              <a:t>After questions, continue on…</a:t>
            </a:r>
            <a:endParaRPr lang="en-US" sz="1400" dirty="0" smtClean="0">
              <a:solidFill>
                <a:schemeClr val="bg2">
                  <a:lumMod val="50000"/>
                </a:schemeClr>
              </a:solidFill>
              <a:latin typeface="Franklin Gothic Book" pitchFamily="34" charset="0"/>
              <a:sym typeface="Wingdings"/>
            </a:endParaRPr>
          </a:p>
          <a:p>
            <a:endParaRPr lang="en-US" sz="1400" dirty="0" smtClean="0">
              <a:solidFill>
                <a:srgbClr val="FF0000"/>
              </a:solidFill>
              <a:latin typeface="Franklin Gothic Book" pitchFamily="34" charset="0"/>
              <a:sym typeface="Wingdings"/>
            </a:endParaRPr>
          </a:p>
          <a:p>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 question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pPr marL="470740" indent="-236179">
              <a:buFont typeface="Arial" pitchFamily="34" charset="0"/>
              <a:buChar char="•"/>
            </a:pPr>
            <a:r>
              <a:rPr lang="en-US" sz="1400" dirty="0" smtClean="0">
                <a:latin typeface="Franklin Gothic Book" pitchFamily="34" charset="0"/>
              </a:rPr>
              <a:t>Why have you agreed to serve as an Extraordinary Minister of Communion?</a:t>
            </a: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867400" cy="4183380"/>
          </a:xfrm>
        </p:spPr>
        <p:txBody>
          <a:bodyPr>
            <a:normAutofit/>
          </a:bodyPr>
          <a:lstStyle/>
          <a:p>
            <a:r>
              <a:rPr lang="en-US" sz="1400" dirty="0" smtClean="0">
                <a:latin typeface="Franklin Gothic Book" pitchFamily="34" charset="0"/>
              </a:rPr>
              <a:t>Next,  we will examine the role of the Extraordinary Minister of Communion, including a historical overview of the ministry.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Extraordinary Ministers of Communion are called upon to carry out the following functions in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To </a:t>
            </a:r>
            <a:r>
              <a:rPr lang="en-US" sz="1400" b="1" dirty="0" smtClean="0">
                <a:latin typeface="Franklin Gothic Book" pitchFamily="34" charset="0"/>
              </a:rPr>
              <a:t>assist with the distribution of Holy Communion</a:t>
            </a:r>
            <a:r>
              <a:rPr lang="en-US" sz="1400" dirty="0" smtClean="0">
                <a:latin typeface="Franklin Gothic Book" pitchFamily="34" charset="0"/>
              </a:rPr>
              <a:t> at Mass in the absence of ordinary ministers such as the bishop, priest or deacon.  This is a very important fact that affects the terminology we use to describe this ministry.  As </a:t>
            </a:r>
            <a:r>
              <a:rPr lang="en-US" sz="1400" dirty="0" err="1" smtClean="0">
                <a:latin typeface="Franklin Gothic Book" pitchFamily="34" charset="0"/>
              </a:rPr>
              <a:t>EXTRAordinary</a:t>
            </a:r>
            <a:r>
              <a:rPr lang="en-US" sz="1400" dirty="0" smtClean="0">
                <a:latin typeface="Franklin Gothic Book" pitchFamily="34" charset="0"/>
              </a:rPr>
              <a:t> Ministers of Communion, you are called upon to fill a need when ordinary ministers, the ordained, are not available.  We generally do not use the term “Eucharistic Minister” to describe lay persons who distribute Communion.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342900" indent="-342900">
              <a:buAutoNum type="arabicPeriod"/>
            </a:pPr>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Second, Extraordinary Ministers of Communion may </a:t>
            </a:r>
            <a:r>
              <a:rPr lang="en-US" sz="1400" b="1" dirty="0" smtClean="0">
                <a:latin typeface="Franklin Gothic Book" pitchFamily="34" charset="0"/>
              </a:rPr>
              <a:t>take Communion to those who are sick</a:t>
            </a:r>
            <a:r>
              <a:rPr lang="en-US" sz="1400" dirty="0" smtClean="0">
                <a:latin typeface="Franklin Gothic Book" pitchFamily="34" charset="0"/>
              </a:rPr>
              <a:t>, homebound, in nursing homes, hospitals or prisons when ordained clergy are not available.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342900" indent="-342900">
              <a:buAutoNum type="arabicPeriod"/>
            </a:pPr>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Third, Extraordinary Ministers of Communion </a:t>
            </a:r>
            <a:r>
              <a:rPr lang="en-US" sz="1400" b="1" dirty="0" smtClean="0">
                <a:latin typeface="Franklin Gothic Book" pitchFamily="34" charset="0"/>
              </a:rPr>
              <a:t>may expose and repose the Blessed Sacrament</a:t>
            </a:r>
            <a:r>
              <a:rPr lang="en-US" sz="1400" dirty="0" smtClean="0">
                <a:latin typeface="Franklin Gothic Book" pitchFamily="34" charset="0"/>
              </a:rPr>
              <a:t> for Eucharistic Adoration with </a:t>
            </a:r>
            <a:r>
              <a:rPr lang="en-US" sz="1400" smtClean="0">
                <a:latin typeface="Franklin Gothic Book" pitchFamily="34" charset="0"/>
              </a:rPr>
              <a:t>explicit permission of the </a:t>
            </a:r>
            <a:r>
              <a:rPr lang="en-US" sz="1400" dirty="0" smtClean="0">
                <a:latin typeface="Franklin Gothic Book" pitchFamily="34" charset="0"/>
              </a:rPr>
              <a:t>pastor.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This formation for Extraordinary Ministers of Communion will be divided into three parts (with each session lasting approximately 2 ½ hours) and periodic breaks during the sessions:  </a:t>
            </a:r>
            <a:r>
              <a:rPr lang="en-US" sz="1400" dirty="0" smtClean="0">
                <a:latin typeface="Franklin Gothic Book" pitchFamily="34" charset="0"/>
                <a:sym typeface="Wingdings"/>
              </a:rPr>
              <a:t>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In Part 1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we will review a general understanding of </a:t>
            </a:r>
            <a:r>
              <a:rPr lang="en-US" sz="1400" b="1" i="1" dirty="0" smtClean="0">
                <a:latin typeface="Franklin Gothic Book" pitchFamily="34" charset="0"/>
                <a:sym typeface="Wingdings"/>
              </a:rPr>
              <a:t>ministry</a:t>
            </a:r>
            <a:r>
              <a:rPr lang="en-US" sz="1400" dirty="0" smtClean="0">
                <a:latin typeface="Franklin Gothic Book" pitchFamily="34" charset="0"/>
                <a:sym typeface="Wingdings"/>
              </a:rPr>
              <a:t> both in the universal Church and in our own diocese as articulated by Bishop </a:t>
            </a:r>
            <a:r>
              <a:rPr lang="en-US" sz="1400" dirty="0" err="1" smtClean="0">
                <a:latin typeface="Franklin Gothic Book" pitchFamily="34" charset="0"/>
                <a:sym typeface="Wingdings"/>
              </a:rPr>
              <a:t>Bambera’s</a:t>
            </a:r>
            <a:r>
              <a:rPr lang="en-US" sz="1400" dirty="0" smtClean="0">
                <a:latin typeface="Franklin Gothic Book" pitchFamily="34" charset="0"/>
                <a:sym typeface="Wingdings"/>
              </a:rPr>
              <a:t> Pastoral Vision, </a:t>
            </a:r>
            <a:r>
              <a:rPr lang="en-US" sz="1400" i="1" dirty="0" smtClean="0">
                <a:latin typeface="Franklin Gothic Book" pitchFamily="34" charset="0"/>
                <a:sym typeface="Wingdings"/>
              </a:rPr>
              <a:t>Wounded and Loved, </a:t>
            </a:r>
            <a:r>
              <a:rPr lang="en-US" sz="1400" i="1" dirty="0" err="1" smtClean="0">
                <a:latin typeface="Franklin Gothic Book" pitchFamily="34" charset="0"/>
                <a:sym typeface="Wingdings"/>
              </a:rPr>
              <a:t>Regathering</a:t>
            </a:r>
            <a:r>
              <a:rPr lang="en-US" sz="1400" i="1" dirty="0" smtClean="0">
                <a:latin typeface="Franklin Gothic Book" pitchFamily="34" charset="0"/>
                <a:sym typeface="Wingdings"/>
              </a:rPr>
              <a:t> the Scattered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 will also examine the </a:t>
            </a:r>
            <a:r>
              <a:rPr lang="en-US" sz="1400" b="1" dirty="0" smtClean="0">
                <a:latin typeface="Franklin Gothic Book" pitchFamily="34" charset="0"/>
                <a:sym typeface="Wingdings"/>
              </a:rPr>
              <a:t>role</a:t>
            </a:r>
            <a:r>
              <a:rPr lang="en-US" sz="1400" dirty="0" smtClean="0">
                <a:latin typeface="Franklin Gothic Book" pitchFamily="34" charset="0"/>
                <a:sym typeface="Wingdings"/>
              </a:rPr>
              <a:t> of the Extraordinary Minister of Communion, including the particular functions of the ministry and its history.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Finally, we will focus on the </a:t>
            </a:r>
            <a:r>
              <a:rPr lang="en-US" sz="1400" b="1" dirty="0" smtClean="0">
                <a:latin typeface="Franklin Gothic Book" pitchFamily="34" charset="0"/>
                <a:sym typeface="Wingdings"/>
              </a:rPr>
              <a:t>basic requirements</a:t>
            </a:r>
            <a:r>
              <a:rPr lang="en-US" sz="1400" dirty="0" smtClean="0">
                <a:latin typeface="Franklin Gothic Book" pitchFamily="34" charset="0"/>
                <a:sym typeface="Wingdings"/>
              </a:rPr>
              <a:t> of the Extraordinary Minister of Communion, and review definitions of items and concepts important to the ministry.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As mentioned earlier,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sacrament of </a:t>
            </a:r>
            <a:r>
              <a:rPr lang="en-US" sz="1400" b="1" dirty="0" smtClean="0">
                <a:latin typeface="Franklin Gothic Book" pitchFamily="34" charset="0"/>
              </a:rPr>
              <a:t>Baptism is the foundation </a:t>
            </a:r>
            <a:r>
              <a:rPr lang="en-US" sz="1400" dirty="0" smtClean="0">
                <a:latin typeface="Franklin Gothic Book" pitchFamily="34" charset="0"/>
              </a:rPr>
              <a:t>of all ministry in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Through this sacrament, </a:t>
            </a:r>
            <a:r>
              <a:rPr lang="en-US" sz="1400" b="1" dirty="0" smtClean="0">
                <a:latin typeface="Franklin Gothic Book" pitchFamily="34" charset="0"/>
              </a:rPr>
              <a:t>we were anointed </a:t>
            </a:r>
            <a:r>
              <a:rPr lang="en-US" sz="1400" dirty="0" smtClean="0">
                <a:latin typeface="Franklin Gothic Book" pitchFamily="34" charset="0"/>
              </a:rPr>
              <a:t>with Sacred Chrism to be a member of Christ’s Body, who is priest, prophet and king,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we received the right and duty to participate in the sacramental life of the Church, especially the Eucharist.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Sharing in that </a:t>
            </a:r>
            <a:r>
              <a:rPr lang="en-US" sz="1400" b="1" dirty="0" smtClean="0">
                <a:latin typeface="Franklin Gothic Book" pitchFamily="34" charset="0"/>
              </a:rPr>
              <a:t>priesthood</a:t>
            </a:r>
            <a:r>
              <a:rPr lang="en-US" sz="1400" dirty="0" smtClean="0">
                <a:latin typeface="Franklin Gothic Book" pitchFamily="34" charset="0"/>
              </a:rPr>
              <a:t>, we have an obligation then, to take part in the sacrifice that Christ eternally offers to God the Father through the Spirit in the sacred liturgy.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Through Baptism, we also became </a:t>
            </a:r>
            <a:r>
              <a:rPr lang="en-US" sz="1400" b="1" dirty="0" smtClean="0">
                <a:latin typeface="Franklin Gothic Book" pitchFamily="34" charset="0"/>
              </a:rPr>
              <a:t>members of the Body of Christ</a:t>
            </a:r>
            <a:r>
              <a:rPr lang="en-US" sz="1400" dirty="0" smtClean="0">
                <a:latin typeface="Franklin Gothic Book" pitchFamily="34" charset="0"/>
              </a:rPr>
              <a:t>, the Church.  The words of Jesus in John’s gospel provide deep insight as to what being a member of his Body means: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“Whoever eats my flesh and drinks my blood remains in me and I in him.  Just as the living Father sent me and I have life because of the Father, so also the one who feeds on me will have life in me” (John 6:56-57)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And also, </a:t>
            </a:r>
          </a:p>
          <a:p>
            <a:r>
              <a:rPr lang="en-US" sz="1400" dirty="0" smtClean="0">
                <a:latin typeface="Franklin Gothic Book" pitchFamily="34" charset="0"/>
              </a:rPr>
              <a:t>“I am the vine, you are the branches.  Whoever remains in me and I in him will bear much fruit” (John 15:5).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This is expressive of our identity as many, but one united in Christ.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St. Paul also expresses this theology in his first letter to the Corinthians, Chapter 12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when he talks about many members, but one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many gifts, but one Spirit that distributes these gifts to help build the Body of Christ.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867400" cy="4183380"/>
          </a:xfrm>
        </p:spPr>
        <p:txBody>
          <a:bodyPr>
            <a:normAutofit/>
          </a:bodyPr>
          <a:lstStyle/>
          <a:p>
            <a:r>
              <a:rPr lang="en-US" sz="1400" dirty="0" smtClean="0">
                <a:latin typeface="Franklin Gothic Book" pitchFamily="34" charset="0"/>
              </a:rPr>
              <a:t>While we have be focusing on the “Body of Christ” in reference to the universal Church (Christ as the head and we, the members), it can be confusing because we have multiple definitions for this term. However, we will see how all the meanings of this term are intimately connected.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First, we refer to the </a:t>
            </a:r>
            <a:r>
              <a:rPr lang="en-US" sz="1400" b="1" dirty="0" smtClean="0">
                <a:latin typeface="Franklin Gothic Book" pitchFamily="34" charset="0"/>
              </a:rPr>
              <a:t>historical</a:t>
            </a:r>
            <a:r>
              <a:rPr lang="en-US" sz="1400" dirty="0" smtClean="0">
                <a:latin typeface="Franklin Gothic Book" pitchFamily="34" charset="0"/>
              </a:rPr>
              <a:t> Body of Christ: Jesus Christ, both human and divine, God incarnate, who walked the earth two thousand years ago.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Second, we refer to the </a:t>
            </a:r>
            <a:r>
              <a:rPr lang="en-US" sz="1400" b="1" dirty="0" smtClean="0">
                <a:latin typeface="Franklin Gothic Book" pitchFamily="34" charset="0"/>
              </a:rPr>
              <a:t>sacramental</a:t>
            </a:r>
            <a:r>
              <a:rPr lang="en-US" sz="1400" dirty="0" smtClean="0">
                <a:latin typeface="Franklin Gothic Book" pitchFamily="34" charset="0"/>
              </a:rPr>
              <a:t> Body of Christ: the consecrated bread and wine that we receive at Eucharist.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Third, we refer to the </a:t>
            </a:r>
            <a:r>
              <a:rPr lang="en-US" sz="1400" b="1" dirty="0" smtClean="0">
                <a:latin typeface="Franklin Gothic Book" pitchFamily="34" charset="0"/>
              </a:rPr>
              <a:t>ecclesial</a:t>
            </a:r>
            <a:r>
              <a:rPr lang="en-US" sz="1400" dirty="0" smtClean="0">
                <a:latin typeface="Franklin Gothic Book" pitchFamily="34" charset="0"/>
              </a:rPr>
              <a:t> Body of Christ: those baptized into Christ Jesus in the Catholic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These three aspects put together express the fundamental truth of our Catholic faith: that the Eucharist (sacramental) is our union with Christ (historical) and to each other, as well as our call to serve the world (ecclesial).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St. Augustine, in one of his ancient homilies, expresses this tenet of our faith beautifully.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While he doesn’t entitle his homily, </a:t>
            </a:r>
            <a:r>
              <a:rPr lang="en-US" sz="1400" b="1" dirty="0" smtClean="0">
                <a:latin typeface="Franklin Gothic Book" pitchFamily="34" charset="0"/>
                <a:sym typeface="Wingdings"/>
              </a:rPr>
              <a:t>“You Are What You Eat,”</a:t>
            </a:r>
            <a:r>
              <a:rPr lang="en-US" sz="1400" dirty="0" smtClean="0">
                <a:latin typeface="Franklin Gothic Book" pitchFamily="34" charset="0"/>
                <a:sym typeface="Wingdings"/>
              </a:rPr>
              <a:t> this modern phrase does sum up exactly what he is getting at.  St. Augustine writes,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pPr marL="285750">
              <a:tabLst>
                <a:tab pos="5033963" algn="l"/>
              </a:tabLst>
            </a:pPr>
            <a:r>
              <a:rPr lang="en-US" sz="1400" i="1" dirty="0" smtClean="0">
                <a:latin typeface="Franklin Gothic Book" pitchFamily="34" charset="0"/>
              </a:rPr>
              <a:t>“What you see…is bread and a cup.  This is what your eyes report to you.  But your faith has need to be taught that the bread is the body of Christ, the cup the blood of Christ…If then, you wish to understand the body of Christ, listen to the Apostle as he says to the faithful, ‘You are the body of Christ and his members’…You reply ‘Amen’ to that which you are, and by replying you consent…Be a member of the body of Christ so that your ‘Amen’ may be true…Be what you see, and receive what you are” (Sermon 272).  </a:t>
            </a:r>
          </a:p>
          <a:p>
            <a:pPr>
              <a:tabLst>
                <a:tab pos="5033963" algn="l"/>
              </a:tabLst>
            </a:pPr>
            <a:endParaRPr lang="en-US" sz="1400" dirty="0" smtClean="0">
              <a:latin typeface="Franklin Gothic Book" pitchFamily="34" charset="0"/>
            </a:endParaRPr>
          </a:p>
          <a:p>
            <a:pPr>
              <a:tabLst>
                <a:tab pos="5033963" algn="l"/>
              </a:tabLst>
            </a:pPr>
            <a:r>
              <a:rPr lang="en-US" sz="1400" dirty="0" smtClean="0">
                <a:latin typeface="Franklin Gothic Book" pitchFamily="34" charset="0"/>
              </a:rPr>
              <a:t>We can see, then, how the sacrament we receive, the Body of Christ, is also our identity and our purpose.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Another question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endParaRPr lang="en-US" sz="1400" dirty="0" smtClean="0">
              <a:latin typeface="Franklin Gothic Book" pitchFamily="34" charset="0"/>
            </a:endParaRPr>
          </a:p>
          <a:p>
            <a:pPr marL="470740" indent="-236179">
              <a:buFont typeface="Arial" pitchFamily="34" charset="0"/>
              <a:buChar char="•"/>
            </a:pPr>
            <a:r>
              <a:rPr lang="en-US" sz="1400" dirty="0" smtClean="0">
                <a:latin typeface="Franklin Gothic Book" pitchFamily="34" charset="0"/>
              </a:rPr>
              <a:t>How does your parish affirm this important insight that “we become what we receive”?</a:t>
            </a: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867400" cy="4183380"/>
          </a:xfrm>
        </p:spPr>
        <p:txBody>
          <a:bodyPr>
            <a:normAutofit/>
          </a:bodyPr>
          <a:lstStyle/>
          <a:p>
            <a:r>
              <a:rPr lang="en-US" sz="1400" dirty="0" smtClean="0">
                <a:latin typeface="Franklin Gothic Book" pitchFamily="34" charset="0"/>
              </a:rPr>
              <a:t>Next, we will look at a </a:t>
            </a:r>
            <a:r>
              <a:rPr lang="en-US" sz="1400" b="1" dirty="0" smtClean="0">
                <a:latin typeface="Franklin Gothic Book" pitchFamily="34" charset="0"/>
              </a:rPr>
              <a:t>brief history </a:t>
            </a:r>
            <a:r>
              <a:rPr lang="en-US" sz="1400" dirty="0" smtClean="0">
                <a:latin typeface="Franklin Gothic Book" pitchFamily="34" charset="0"/>
              </a:rPr>
              <a:t>of the Extraordinary Minister of Communion,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starting with Eucharist in the </a:t>
            </a:r>
            <a:r>
              <a:rPr lang="en-US" sz="1400" b="1" dirty="0" smtClean="0">
                <a:latin typeface="Franklin Gothic Book" pitchFamily="34" charset="0"/>
              </a:rPr>
              <a:t>early days of Christianity</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In the Early Church, </a:t>
            </a:r>
            <a:r>
              <a:rPr lang="en-US" sz="1400" b="1" dirty="0" smtClean="0">
                <a:latin typeface="Franklin Gothic Book" pitchFamily="34" charset="0"/>
              </a:rPr>
              <a:t>Jewish meal traditions </a:t>
            </a:r>
            <a:r>
              <a:rPr lang="en-US" sz="1400" dirty="0" smtClean="0">
                <a:latin typeface="Franklin Gothic Book" pitchFamily="34" charset="0"/>
              </a:rPr>
              <a:t>of blessing God at the breaking of the bread is the context in which specific Christian rituals gradually emerged.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Eucharist during this time was </a:t>
            </a:r>
            <a:r>
              <a:rPr lang="en-US" sz="1400" b="1" dirty="0" smtClean="0">
                <a:latin typeface="Franklin Gothic Book" pitchFamily="34" charset="0"/>
              </a:rPr>
              <a:t>not confined to a certain building </a:t>
            </a:r>
            <a:r>
              <a:rPr lang="en-US" sz="1400" dirty="0" smtClean="0">
                <a:latin typeface="Franklin Gothic Book" pitchFamily="34" charset="0"/>
              </a:rPr>
              <a:t>like we have today, but any sheltered place were the local Christian community could gather around a table.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In fact, during this period the Greek term, </a:t>
            </a:r>
            <a:r>
              <a:rPr lang="en-US" sz="1400" b="1" i="1" dirty="0" err="1" smtClean="0">
                <a:latin typeface="Franklin Gothic Book" pitchFamily="34" charset="0"/>
              </a:rPr>
              <a:t>ekklesia</a:t>
            </a:r>
            <a:r>
              <a:rPr lang="en-US" sz="1400" b="1" dirty="0" smtClean="0">
                <a:latin typeface="Franklin Gothic Book" pitchFamily="34" charset="0"/>
              </a:rPr>
              <a:t> or “church” </a:t>
            </a:r>
            <a:r>
              <a:rPr lang="en-US" sz="1400" dirty="0" smtClean="0">
                <a:latin typeface="Franklin Gothic Book" pitchFamily="34" charset="0"/>
              </a:rPr>
              <a:t>did not refer to a building, but to the believers.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And there was </a:t>
            </a:r>
            <a:r>
              <a:rPr lang="en-US" sz="1400" b="1" dirty="0" smtClean="0">
                <a:latin typeface="Franklin Gothic Book" pitchFamily="34" charset="0"/>
              </a:rPr>
              <a:t>no separate understanding of Eucharist</a:t>
            </a:r>
            <a:r>
              <a:rPr lang="en-US" sz="1400" dirty="0" smtClean="0">
                <a:latin typeface="Franklin Gothic Book" pitchFamily="34" charset="0"/>
              </a:rPr>
              <a:t>, or the Body of Christ, and the whole Christian way of life.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791200" cy="4183380"/>
          </a:xfrm>
        </p:spPr>
        <p:txBody>
          <a:bodyPr>
            <a:normAutofit/>
          </a:bodyPr>
          <a:lstStyle/>
          <a:p>
            <a:r>
              <a:rPr lang="en-US" sz="1400" dirty="0" smtClean="0">
                <a:latin typeface="Franklin Gothic Book" pitchFamily="34" charset="0"/>
              </a:rPr>
              <a:t>The community of believers, or the Church, was so closely united,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that when they gathered, members did not feel complete </a:t>
            </a:r>
            <a:r>
              <a:rPr lang="en-US" sz="1400" b="1" dirty="0" smtClean="0">
                <a:latin typeface="Franklin Gothic Book" pitchFamily="34" charset="0"/>
              </a:rPr>
              <a:t>if anyone was missing.</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Those who were missing were remembered in prayer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family members would </a:t>
            </a:r>
            <a:r>
              <a:rPr lang="en-US" sz="1400" b="1" dirty="0" smtClean="0">
                <a:latin typeface="Franklin Gothic Book" pitchFamily="34" charset="0"/>
              </a:rPr>
              <a:t>take the Eucharist from the gathering to those who were absent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This was not simply a gesture of hospitality, but a genuine act of great courage and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since taking part in Christian worship at that time was illegal and grounds for arrest, imprisonment, torture or execution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Taking the Eucharist to those absent carried the same consequences.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One of the earliest descriptions of the celebration of the Eucharist comes from St. Justin Martyr,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who died around the year 165.  In his </a:t>
            </a:r>
            <a:r>
              <a:rPr lang="en-US" sz="1400" i="1" dirty="0" smtClean="0">
                <a:latin typeface="Franklin Gothic Book" pitchFamily="34" charset="0"/>
              </a:rPr>
              <a:t>First Apology</a:t>
            </a:r>
            <a:r>
              <a:rPr lang="en-US" sz="1400" dirty="0" smtClean="0">
                <a:latin typeface="Franklin Gothic Book" pitchFamily="34" charset="0"/>
              </a:rPr>
              <a:t> he writes,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pPr marL="230188">
              <a:tabLst>
                <a:tab pos="4913313" algn="l"/>
                <a:tab pos="5256213" algn="r"/>
              </a:tabLst>
            </a:pPr>
            <a:r>
              <a:rPr lang="en-US" sz="1400" i="1" dirty="0" smtClean="0">
                <a:latin typeface="Franklin Gothic Book" pitchFamily="34" charset="0"/>
              </a:rPr>
              <a:t>“The records of the apostles or writings of the prophets are read for as long as time allows.  Then, when the reader has finished, the president in a discourse admonishes [us] to imitate these good things.  Then we all stand up together and offer prayers; and as we said before, when we have finished praying, bread and wine and water are brought up, and the president likewise offers prayers and thanksgiving to the best of his ability, and the people assent, saying the Amen; and there is a distribution, and everyone participates in [the elements] over which thanks have been given; and they are sent through the deacons to those who are not present” (67:3-5). </a:t>
            </a:r>
            <a:r>
              <a:rPr lang="en-US" sz="1400" i="1" dirty="0" smtClean="0">
                <a:solidFill>
                  <a:srgbClr val="FF0000"/>
                </a:solidFill>
                <a:latin typeface="Franklin Gothic Book" pitchFamily="34" charset="0"/>
                <a:sym typeface="Wingdings"/>
              </a:rPr>
              <a:t>()</a:t>
            </a:r>
            <a:endParaRPr lang="en-US" sz="1400" i="1"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One example that we have of someone taking the Eucharist to someone else is </a:t>
            </a:r>
            <a:r>
              <a:rPr lang="en-US" sz="1400" b="1" dirty="0" smtClean="0">
                <a:latin typeface="Franklin Gothic Book" pitchFamily="34" charset="0"/>
              </a:rPr>
              <a:t>St. </a:t>
            </a:r>
            <a:r>
              <a:rPr lang="en-US" sz="1400" b="1" dirty="0" err="1" smtClean="0">
                <a:latin typeface="Franklin Gothic Book" pitchFamily="34" charset="0"/>
              </a:rPr>
              <a:t>Tarcisius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He was a 3</a:t>
            </a:r>
            <a:r>
              <a:rPr lang="en-US" sz="1400" baseline="30000" dirty="0" smtClean="0">
                <a:latin typeface="Franklin Gothic Book" pitchFamily="34" charset="0"/>
              </a:rPr>
              <a:t>rd</a:t>
            </a:r>
            <a:r>
              <a:rPr lang="en-US" sz="1400" dirty="0" smtClean="0">
                <a:latin typeface="Franklin Gothic Book" pitchFamily="34" charset="0"/>
              </a:rPr>
              <a:t> Century martyr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who was believed to be an acolyte or deacon in the Early Church.</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He was taking the Eucharist to the sick or prisoners when a mob of unbelievers confronted him and asked him what he was carrying.</a:t>
            </a:r>
            <a:r>
              <a:rPr lang="en-US" sz="1400" dirty="0" smtClean="0">
                <a:solidFill>
                  <a:srgbClr val="FF0000"/>
                </a:solidFill>
                <a:latin typeface="Franklin Gothic Book" pitchFamily="34" charset="0"/>
                <a:sym typeface="Wingdings"/>
              </a:rPr>
              <a:t> () </a:t>
            </a:r>
            <a:r>
              <a:rPr lang="en-US" sz="1400" dirty="0" smtClean="0">
                <a:latin typeface="Franklin Gothic Book" pitchFamily="34" charset="0"/>
              </a:rPr>
              <a:t> He refused to hand over the Eucharist to him, so they beat him to death.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Today he is considered the patron saint of altar servers and a martyr for the Eucharist.   Extraordinary Ministers of Communion may even consider him as their patron saint, since he knew the depth of his ministry.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96913"/>
            <a:ext cx="4343400" cy="3257550"/>
          </a:xfrm>
        </p:spPr>
      </p:sp>
      <p:sp>
        <p:nvSpPr>
          <p:cNvPr id="3" name="Notes Placeholder 2"/>
          <p:cNvSpPr>
            <a:spLocks noGrp="1"/>
          </p:cNvSpPr>
          <p:nvPr>
            <p:ph type="body" idx="1"/>
          </p:nvPr>
        </p:nvSpPr>
        <p:spPr>
          <a:xfrm>
            <a:off x="701040" y="4191000"/>
            <a:ext cx="5608320" cy="4408170"/>
          </a:xfrm>
        </p:spPr>
        <p:txBody>
          <a:bodyPr>
            <a:normAutofit/>
          </a:bodyPr>
          <a:lstStyle/>
          <a:p>
            <a:r>
              <a:rPr lang="en-US" sz="1400" dirty="0" smtClean="0">
                <a:latin typeface="Franklin Gothic Book" pitchFamily="34" charset="0"/>
              </a:rPr>
              <a:t>In spite of persecution, the number of faithful Christians grew.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After the Roman Emperor </a:t>
            </a:r>
            <a:r>
              <a:rPr lang="en-US" sz="1400" b="1" dirty="0" smtClean="0">
                <a:latin typeface="Franklin Gothic Book" pitchFamily="34" charset="0"/>
              </a:rPr>
              <a:t>Constantine legalized Christianity </a:t>
            </a:r>
            <a:r>
              <a:rPr lang="en-US" sz="1400" dirty="0" smtClean="0">
                <a:latin typeface="Franklin Gothic Book" pitchFamily="34" charset="0"/>
              </a:rPr>
              <a:t>in 313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Emperor Theodosius made Christianity the official religion of the Roman Empire in 380,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number of Christians began to grow rapidly.  This led to some changes in Christian worship.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64107" cy="4183380"/>
          </a:xfrm>
        </p:spPr>
        <p:txBody>
          <a:bodyPr>
            <a:normAutofit/>
          </a:bodyPr>
          <a:lstStyle/>
          <a:p>
            <a:r>
              <a:rPr lang="en-US" sz="1400" dirty="0" smtClean="0">
                <a:latin typeface="Franklin Gothic Book" pitchFamily="34" charset="0"/>
              </a:rPr>
              <a:t>In Part II,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will examine a understanding of </a:t>
            </a:r>
            <a:r>
              <a:rPr lang="en-US" sz="1400" b="1" dirty="0" smtClean="0">
                <a:latin typeface="Franklin Gothic Book" pitchFamily="34" charset="0"/>
              </a:rPr>
              <a:t>Liturgy</a:t>
            </a:r>
            <a:r>
              <a:rPr lang="en-US" sz="1400" dirty="0" smtClean="0">
                <a:latin typeface="Franklin Gothic Book" pitchFamily="34" charset="0"/>
              </a:rPr>
              <a:t> in the Catholic Church,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and specifically, the celebration of the </a:t>
            </a:r>
            <a:r>
              <a:rPr lang="en-US" sz="1400" b="1" dirty="0" smtClean="0">
                <a:latin typeface="Franklin Gothic Book" pitchFamily="34" charset="0"/>
                <a:sym typeface="Wingdings"/>
              </a:rPr>
              <a:t>Eucharist.</a:t>
            </a:r>
            <a:r>
              <a:rPr lang="en-US" sz="1400" dirty="0" smtClean="0">
                <a:latin typeface="Franklin Gothic Book" pitchFamily="34" charset="0"/>
                <a:sym typeface="Wingdings"/>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This will include a </a:t>
            </a:r>
            <a:r>
              <a:rPr lang="en-US" sz="1400" b="1" dirty="0" smtClean="0">
                <a:latin typeface="Franklin Gothic Book" pitchFamily="34" charset="0"/>
                <a:sym typeface="Wingdings"/>
              </a:rPr>
              <a:t>description of the sacrament</a:t>
            </a:r>
            <a:r>
              <a:rPr lang="en-US" sz="1400" dirty="0" smtClean="0">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 </a:t>
            </a:r>
            <a:r>
              <a:rPr lang="en-US" sz="1400" b="1" dirty="0" smtClean="0">
                <a:latin typeface="Franklin Gothic Book" pitchFamily="34" charset="0"/>
                <a:sym typeface="Wingdings"/>
              </a:rPr>
              <a:t>walk-through of the Mass</a:t>
            </a:r>
            <a:r>
              <a:rPr lang="en-US" sz="1400" dirty="0" smtClean="0">
                <a:latin typeface="Franklin Gothic Book" pitchFamily="34" charset="0"/>
                <a:sym typeface="Wingdings"/>
              </a:rPr>
              <a:t>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and a brief overview of the </a:t>
            </a:r>
            <a:r>
              <a:rPr lang="en-US" sz="1400" b="1" dirty="0" smtClean="0">
                <a:latin typeface="Franklin Gothic Book" pitchFamily="34" charset="0"/>
                <a:sym typeface="Wingdings"/>
              </a:rPr>
              <a:t>theology of the Real Presence</a:t>
            </a:r>
            <a:r>
              <a:rPr lang="en-US" sz="1400" dirty="0" smtClean="0">
                <a:latin typeface="Franklin Gothic Book" pitchFamily="34" charset="0"/>
                <a:sym typeface="Wingdings"/>
              </a:rPr>
              <a:t> of Christ in the Blessed Sacrament.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If time allows, we will also begin the </a:t>
            </a:r>
            <a:r>
              <a:rPr lang="en-US" sz="1400" b="1" dirty="0" smtClean="0">
                <a:latin typeface="Franklin Gothic Book" pitchFamily="34" charset="0"/>
                <a:sym typeface="Wingdings"/>
              </a:rPr>
              <a:t>practicum</a:t>
            </a:r>
            <a:r>
              <a:rPr lang="en-US" sz="1400" dirty="0" smtClean="0">
                <a:latin typeface="Franklin Gothic Book" pitchFamily="34" charset="0"/>
                <a:sym typeface="Wingdings"/>
              </a:rPr>
              <a:t> of distributing Holy Communion at Mass.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96913"/>
            <a:ext cx="4343400" cy="3257550"/>
          </a:xfrm>
        </p:spPr>
      </p:sp>
      <p:sp>
        <p:nvSpPr>
          <p:cNvPr id="3" name="Notes Placeholder 2"/>
          <p:cNvSpPr>
            <a:spLocks noGrp="1"/>
          </p:cNvSpPr>
          <p:nvPr>
            <p:ph type="body" idx="1"/>
          </p:nvPr>
        </p:nvSpPr>
        <p:spPr>
          <a:xfrm>
            <a:off x="609600" y="4191000"/>
            <a:ext cx="5791200" cy="4408170"/>
          </a:xfrm>
        </p:spPr>
        <p:txBody>
          <a:bodyPr>
            <a:normAutofit/>
          </a:bodyPr>
          <a:lstStyle/>
          <a:p>
            <a:r>
              <a:rPr lang="en-US" sz="1400" dirty="0" smtClean="0">
                <a:latin typeface="Franklin Gothic Book" pitchFamily="34" charset="0"/>
              </a:rPr>
              <a:t>By the </a:t>
            </a:r>
            <a:r>
              <a:rPr lang="en-US" sz="1400" b="1" dirty="0" smtClean="0">
                <a:latin typeface="Franklin Gothic Book" pitchFamily="34" charset="0"/>
              </a:rPr>
              <a:t>Middle Ages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deacons became the “extraordinary” ministers of Communion with bishops and priests being the ordinary ministers.</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 concept of Eucharist as a sacred meal is lost, and more emphasis was placed on the sacrificial aspect of the Eucharist.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Because of this greater understanding of Eucharist as a sacrifice, </a:t>
            </a:r>
            <a:r>
              <a:rPr lang="en-US" sz="1400" b="1" dirty="0" smtClean="0">
                <a:latin typeface="Franklin Gothic Book" pitchFamily="34" charset="0"/>
              </a:rPr>
              <a:t>a separation developed between the priests and laity during worship</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Active participation during the celebration of the Eucharist began to decline leading to a </a:t>
            </a:r>
            <a:r>
              <a:rPr lang="en-US" sz="1400" b="1" dirty="0" smtClean="0">
                <a:latin typeface="Franklin Gothic Book" pitchFamily="34" charset="0"/>
              </a:rPr>
              <a:t>more passive participation such as personal devotions </a:t>
            </a:r>
            <a:r>
              <a:rPr lang="en-US" sz="1400" dirty="0" smtClean="0">
                <a:latin typeface="Franklin Gothic Book" pitchFamily="34" charset="0"/>
              </a:rPr>
              <a:t>being prayed while the priest offered the sacrifice of the Mass.  </a:t>
            </a:r>
          </a:p>
          <a:p>
            <a:endParaRPr lang="en-US" sz="1400" dirty="0" smtClean="0">
              <a:latin typeface="Franklin Gothic Book" pitchFamily="34" charset="0"/>
            </a:endParaRPr>
          </a:p>
          <a:p>
            <a:r>
              <a:rPr lang="en-US" sz="1400" dirty="0" smtClean="0">
                <a:latin typeface="Franklin Gothic Book" pitchFamily="34" charset="0"/>
              </a:rPr>
              <a:t>A greater sense of unworthiness among the faithful also led </a:t>
            </a:r>
            <a:r>
              <a:rPr lang="en-US" sz="1400" b="1" dirty="0" smtClean="0">
                <a:latin typeface="Franklin Gothic Book" pitchFamily="34" charset="0"/>
              </a:rPr>
              <a:t>to infrequent reception of Communion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96913"/>
            <a:ext cx="4343400" cy="3257550"/>
          </a:xfrm>
        </p:spPr>
      </p:sp>
      <p:sp>
        <p:nvSpPr>
          <p:cNvPr id="3" name="Notes Placeholder 2"/>
          <p:cNvSpPr>
            <a:spLocks noGrp="1"/>
          </p:cNvSpPr>
          <p:nvPr>
            <p:ph type="body" idx="1"/>
          </p:nvPr>
        </p:nvSpPr>
        <p:spPr>
          <a:xfrm>
            <a:off x="609600" y="4191000"/>
            <a:ext cx="5791200" cy="4408170"/>
          </a:xfrm>
        </p:spPr>
        <p:txBody>
          <a:bodyPr>
            <a:normAutofit/>
          </a:bodyPr>
          <a:lstStyle/>
          <a:p>
            <a:r>
              <a:rPr lang="en-US" sz="1400" dirty="0" smtClean="0">
                <a:latin typeface="Franklin Gothic Book" pitchFamily="34" charset="0"/>
              </a:rPr>
              <a:t>It was also during this time period that </a:t>
            </a:r>
            <a:r>
              <a:rPr lang="en-US" sz="1400" b="1" dirty="0" smtClean="0">
                <a:latin typeface="Franklin Gothic Book" pitchFamily="34" charset="0"/>
              </a:rPr>
              <a:t>St. Thomas Aquinas</a:t>
            </a:r>
            <a:r>
              <a:rPr lang="en-US" sz="1400" dirty="0" smtClean="0">
                <a:latin typeface="Franklin Gothic Book" pitchFamily="34" charset="0"/>
              </a:rPr>
              <a:t>, a Dominican,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posed the doctrine of </a:t>
            </a:r>
            <a:r>
              <a:rPr lang="en-US" sz="1400" b="1" i="1" dirty="0" smtClean="0">
                <a:latin typeface="Franklin Gothic Book" pitchFamily="34" charset="0"/>
              </a:rPr>
              <a:t>transubstantiation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Using the philosophy of Aristotle, St. Thomas explains that in the Eucharist, the “accidents” or visible reality of bread and wine remain, but the “substance” is changed into Christ’s Body and Blood.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This teaching has become the Catholic Church’s understanding of the </a:t>
            </a:r>
            <a:r>
              <a:rPr lang="en-US" sz="1400" b="1" dirty="0" smtClean="0">
                <a:latin typeface="Franklin Gothic Book" pitchFamily="34" charset="0"/>
              </a:rPr>
              <a:t>“Real Presence” </a:t>
            </a:r>
            <a:r>
              <a:rPr lang="en-US" sz="1400" dirty="0" smtClean="0">
                <a:latin typeface="Franklin Gothic Book" pitchFamily="34" charset="0"/>
              </a:rPr>
              <a:t>of Christ in the Eucharist to this day.  We’ll examine this doctrine more in depth later.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Skipping ahead several hundred years, </a:t>
            </a:r>
            <a:r>
              <a:rPr lang="en-US" sz="1400" dirty="0" smtClean="0">
                <a:solidFill>
                  <a:srgbClr val="FF0000"/>
                </a:solidFill>
                <a:latin typeface="Franklin Gothic Book" pitchFamily="34" charset="0"/>
                <a:sym typeface="Wingdings"/>
              </a:rPr>
              <a:t>(</a:t>
            </a:r>
            <a:r>
              <a:rPr lang="en-US" sz="1400" b="1" dirty="0" smtClean="0">
                <a:solidFill>
                  <a:srgbClr val="FF0000"/>
                </a:solidFill>
                <a:latin typeface="Franklin Gothic Book" pitchFamily="34" charset="0"/>
                <a:sym typeface="Wingdings"/>
              </a:rPr>
              <a:t>)</a:t>
            </a:r>
            <a:r>
              <a:rPr lang="en-US" sz="1400" b="1" dirty="0" smtClean="0">
                <a:latin typeface="Franklin Gothic Book" pitchFamily="34" charset="0"/>
              </a:rPr>
              <a:t> Pope Saint Pius X </a:t>
            </a:r>
            <a:r>
              <a:rPr lang="en-US" sz="1400" dirty="0" smtClean="0">
                <a:latin typeface="Franklin Gothic Book" pitchFamily="34" charset="0"/>
              </a:rPr>
              <a:t>in the early 20</a:t>
            </a:r>
            <a:r>
              <a:rPr lang="en-US" sz="1400" baseline="30000" dirty="0" smtClean="0">
                <a:latin typeface="Franklin Gothic Book" pitchFamily="34" charset="0"/>
              </a:rPr>
              <a:t>th</a:t>
            </a:r>
            <a:r>
              <a:rPr lang="en-US" sz="1400" dirty="0" smtClean="0">
                <a:latin typeface="Franklin Gothic Book" pitchFamily="34" charset="0"/>
              </a:rPr>
              <a:t> century, attempted to reverse some of the changes in the celebration of the Eucharist in the Middle Ages.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He called for a greater and </a:t>
            </a:r>
            <a:r>
              <a:rPr lang="en-US" sz="1400" b="1" dirty="0" smtClean="0">
                <a:latin typeface="Franklin Gothic Book" pitchFamily="34" charset="0"/>
              </a:rPr>
              <a:t>more active participation of people at Mass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He promoted </a:t>
            </a:r>
            <a:r>
              <a:rPr lang="en-US" sz="1400" b="1" dirty="0" smtClean="0">
                <a:latin typeface="Franklin Gothic Book" pitchFamily="34" charset="0"/>
              </a:rPr>
              <a:t>more frequent reception of Holy Communion </a:t>
            </a:r>
            <a:r>
              <a:rPr lang="en-US" sz="1400" dirty="0" smtClean="0">
                <a:latin typeface="Franklin Gothic Book" pitchFamily="34" charset="0"/>
              </a:rPr>
              <a:t>and going to confession.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He also </a:t>
            </a:r>
            <a:r>
              <a:rPr lang="en-US" sz="1400" b="1" dirty="0" smtClean="0">
                <a:latin typeface="Franklin Gothic Book" pitchFamily="34" charset="0"/>
              </a:rPr>
              <a:t>lowered the age for the reception </a:t>
            </a:r>
            <a:r>
              <a:rPr lang="en-US" sz="1400" dirty="0" smtClean="0">
                <a:latin typeface="Franklin Gothic Book" pitchFamily="34" charset="0"/>
              </a:rPr>
              <a:t>of Communion to 7, or the age of reason.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Bringing children to receive Communion led to the regular reception of Communion by parents and grandparents, thus the practice of receiving more frequently caught 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 Second Vatican Council in the early 1960s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returned to the Early Church’s understanding of the Eucharist both as a </a:t>
            </a:r>
            <a:r>
              <a:rPr lang="en-US" sz="1400" b="1" dirty="0" smtClean="0">
                <a:latin typeface="Franklin Gothic Book" pitchFamily="34" charset="0"/>
              </a:rPr>
              <a:t>sacred meal and sacrifice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This allowed the faithful to view the Eucharist both </a:t>
            </a:r>
            <a:r>
              <a:rPr lang="en-US" sz="1400" b="1" dirty="0" smtClean="0">
                <a:latin typeface="Franklin Gothic Book" pitchFamily="34" charset="0"/>
              </a:rPr>
              <a:t>vertically</a:t>
            </a:r>
            <a:r>
              <a:rPr lang="en-US" sz="1400" dirty="0" smtClean="0">
                <a:latin typeface="Franklin Gothic Book" pitchFamily="34" charset="0"/>
              </a:rPr>
              <a:t>, as our sacrifice to God, and </a:t>
            </a:r>
            <a:r>
              <a:rPr lang="en-US" sz="1400" b="1" dirty="0" smtClean="0">
                <a:latin typeface="Franklin Gothic Book" pitchFamily="34" charset="0"/>
              </a:rPr>
              <a:t>horizontally</a:t>
            </a:r>
            <a:r>
              <a:rPr lang="en-US" sz="1400" dirty="0" smtClean="0">
                <a:latin typeface="Franklin Gothic Book" pitchFamily="34" charset="0"/>
              </a:rPr>
              <a:t>, expressive of our identity as the Body of Christ.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 Council also restored </a:t>
            </a:r>
            <a:r>
              <a:rPr lang="en-US" sz="1400" b="1" dirty="0" smtClean="0">
                <a:latin typeface="Franklin Gothic Book" pitchFamily="34" charset="0"/>
              </a:rPr>
              <a:t>deacons as the “ordinary” ministers</a:t>
            </a:r>
            <a:r>
              <a:rPr lang="en-US" sz="1400" dirty="0" smtClean="0">
                <a:latin typeface="Franklin Gothic Book" pitchFamily="34" charset="0"/>
              </a:rPr>
              <a:t> of Communion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encouraged the faithful to receive Communion more.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Last, but certainly not least, the Second Vatican Council also provided a renewed sense of ritual and structure of the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that included the </a:t>
            </a:r>
            <a:r>
              <a:rPr lang="en-US" sz="1400" b="1" dirty="0" smtClean="0">
                <a:latin typeface="Franklin Gothic Book" pitchFamily="34" charset="0"/>
              </a:rPr>
              <a:t>full, conscious and active participation </a:t>
            </a:r>
            <a:r>
              <a:rPr lang="en-US" sz="1400" dirty="0" smtClean="0">
                <a:latin typeface="Franklin Gothic Book" pitchFamily="34" charset="0"/>
              </a:rPr>
              <a:t>of the assembly,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as well as increased liturgical roles for the laity.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One of the documents that followed the Second Vatican Council was </a:t>
            </a:r>
            <a:r>
              <a:rPr lang="en-US" sz="1400" b="1" i="1" dirty="0" err="1" smtClean="0">
                <a:latin typeface="Franklin Gothic Book" pitchFamily="34" charset="0"/>
              </a:rPr>
              <a:t>Memoriale</a:t>
            </a:r>
            <a:r>
              <a:rPr lang="en-US" sz="1400" b="1" i="1" dirty="0" smtClean="0">
                <a:latin typeface="Franklin Gothic Book" pitchFamily="34" charset="0"/>
              </a:rPr>
              <a:t> Domini </a:t>
            </a:r>
            <a:r>
              <a:rPr lang="en-US" sz="1400" dirty="0" smtClean="0">
                <a:latin typeface="Franklin Gothic Book" pitchFamily="34" charset="0"/>
              </a:rPr>
              <a:t>in 1969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that gave permission for the faithful to return to the practice of </a:t>
            </a:r>
            <a:r>
              <a:rPr lang="en-US" sz="1400" b="1" dirty="0" smtClean="0">
                <a:latin typeface="Franklin Gothic Book" pitchFamily="34" charset="0"/>
              </a:rPr>
              <a:t>receiving Holy Communion in the hand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cs typeface="Arial" pitchFamily="34" charset="0"/>
            </a:endParaRPr>
          </a:p>
          <a:p>
            <a:pPr marL="0" lvl="1"/>
            <a:r>
              <a:rPr lang="en-US" sz="1400" dirty="0" smtClean="0">
                <a:latin typeface="Franklin Gothic Book" pitchFamily="34" charset="0"/>
                <a:cs typeface="Arial" pitchFamily="34" charset="0"/>
              </a:rPr>
              <a:t>Writing in the Fourth Century, </a:t>
            </a:r>
            <a:r>
              <a:rPr lang="en-US" sz="1400" b="1" dirty="0" smtClean="0">
                <a:latin typeface="Franklin Gothic Book" pitchFamily="34" charset="0"/>
                <a:cs typeface="Arial" pitchFamily="34" charset="0"/>
              </a:rPr>
              <a:t>St. Cyril of Jerusalem</a:t>
            </a:r>
            <a:r>
              <a:rPr lang="en-US" sz="1400" dirty="0" smtClean="0">
                <a:latin typeface="Franklin Gothic Book" pitchFamily="34" charset="0"/>
                <a:cs typeface="Arial" pitchFamily="34" charset="0"/>
              </a:rPr>
              <a:t> refers to receiving Communion in the hand when he instructs, “</a:t>
            </a:r>
            <a:r>
              <a:rPr lang="en-US" sz="1400" i="1" dirty="0" smtClean="0">
                <a:latin typeface="Franklin Gothic Book" pitchFamily="34" charset="0"/>
                <a:cs typeface="Arial" pitchFamily="34" charset="0"/>
              </a:rPr>
              <a:t>Make your left hand a throne for your right, because your right is going to receive the King; make a hollow of your palm and receive the body of Christ, saying after it: ‘Amen!”…Then, after you have partaken of the body of Christ, come forward to the chalice of His blood…”</a:t>
            </a:r>
            <a:r>
              <a:rPr lang="en-US" sz="1400" dirty="0" smtClean="0">
                <a:solidFill>
                  <a:srgbClr val="FF0000"/>
                </a:solidFill>
                <a:latin typeface="Franklin Gothic Book" pitchFamily="34" charset="0"/>
                <a:cs typeface="Arial" pitchFamily="34" charset="0"/>
                <a:sym typeface="Wingdings"/>
              </a:rPr>
              <a:t>()</a:t>
            </a:r>
            <a:r>
              <a:rPr lang="en-US" sz="1400" dirty="0" smtClean="0">
                <a:solidFill>
                  <a:srgbClr val="FF0000"/>
                </a:solidFill>
                <a:latin typeface="Franklin Gothic Book" pitchFamily="34" charset="0"/>
                <a:cs typeface="Arial" pitchFamily="34" charset="0"/>
              </a:rPr>
              <a:t>  </a:t>
            </a:r>
          </a:p>
          <a:p>
            <a:endParaRPr lang="en-US"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Autofit/>
          </a:bodyPr>
          <a:lstStyle/>
          <a:p>
            <a:r>
              <a:rPr lang="en-US" sz="1300" dirty="0" smtClean="0">
                <a:latin typeface="Franklin Gothic Book" pitchFamily="34" charset="0"/>
              </a:rPr>
              <a:t>Two other Church documents</a:t>
            </a:r>
            <a:r>
              <a:rPr lang="en-US" sz="1300" dirty="0" smtClean="0">
                <a:solidFill>
                  <a:srgbClr val="FF0000"/>
                </a:solidFill>
                <a:latin typeface="Franklin Gothic Book" pitchFamily="34" charset="0"/>
                <a:cs typeface="Arial" pitchFamily="34" charset="0"/>
                <a:sym typeface="Wingdings"/>
              </a:rPr>
              <a:t> ()</a:t>
            </a:r>
            <a:r>
              <a:rPr lang="en-US" sz="1300" dirty="0" smtClean="0">
                <a:latin typeface="Franklin Gothic Book" pitchFamily="34" charset="0"/>
              </a:rPr>
              <a:t>, </a:t>
            </a:r>
            <a:r>
              <a:rPr lang="en-US" sz="1300" b="1" i="1" dirty="0" err="1" smtClean="0">
                <a:latin typeface="Franklin Gothic Book" pitchFamily="34" charset="0"/>
              </a:rPr>
              <a:t>Fidei</a:t>
            </a:r>
            <a:r>
              <a:rPr lang="en-US" sz="1300" b="1" i="1" dirty="0" smtClean="0">
                <a:latin typeface="Franklin Gothic Book" pitchFamily="34" charset="0"/>
              </a:rPr>
              <a:t> </a:t>
            </a:r>
            <a:r>
              <a:rPr lang="en-US" sz="1300" b="1" i="1" dirty="0" err="1" smtClean="0">
                <a:latin typeface="Franklin Gothic Book" pitchFamily="34" charset="0"/>
              </a:rPr>
              <a:t>custos</a:t>
            </a:r>
            <a:r>
              <a:rPr lang="en-US" sz="1300" b="1" i="1" dirty="0" smtClean="0">
                <a:latin typeface="Franklin Gothic Book" pitchFamily="34" charset="0"/>
              </a:rPr>
              <a:t> </a:t>
            </a:r>
            <a:r>
              <a:rPr lang="en-US" sz="1300" dirty="0" smtClean="0">
                <a:latin typeface="Franklin Gothic Book" pitchFamily="34" charset="0"/>
              </a:rPr>
              <a:t>in 1969 and </a:t>
            </a:r>
            <a:r>
              <a:rPr lang="en-US" sz="1300" b="1" i="1" dirty="0" err="1" smtClean="0">
                <a:latin typeface="Franklin Gothic Book" pitchFamily="34" charset="0"/>
              </a:rPr>
              <a:t>Immensae</a:t>
            </a:r>
            <a:r>
              <a:rPr lang="en-US" sz="1300" b="1" i="1" dirty="0" smtClean="0">
                <a:latin typeface="Franklin Gothic Book" pitchFamily="34" charset="0"/>
              </a:rPr>
              <a:t> Caritas </a:t>
            </a:r>
            <a:r>
              <a:rPr lang="en-US" sz="1300" dirty="0" smtClean="0">
                <a:latin typeface="Franklin Gothic Book" pitchFamily="34" charset="0"/>
              </a:rPr>
              <a:t>in 1973 </a:t>
            </a:r>
            <a:r>
              <a:rPr lang="en-US" sz="1300" dirty="0" smtClean="0">
                <a:solidFill>
                  <a:srgbClr val="FF0000"/>
                </a:solidFill>
                <a:latin typeface="Franklin Gothic Book" pitchFamily="34" charset="0"/>
                <a:cs typeface="Arial" pitchFamily="34" charset="0"/>
                <a:sym typeface="Wingdings"/>
              </a:rPr>
              <a:t>()</a:t>
            </a:r>
            <a:r>
              <a:rPr lang="en-US" sz="1300" dirty="0" smtClean="0">
                <a:solidFill>
                  <a:srgbClr val="FF0000"/>
                </a:solidFill>
                <a:latin typeface="Franklin Gothic Book" pitchFamily="34" charset="0"/>
                <a:cs typeface="Arial" pitchFamily="34" charset="0"/>
              </a:rPr>
              <a:t> </a:t>
            </a:r>
            <a:r>
              <a:rPr lang="en-US" sz="1300" dirty="0" smtClean="0">
                <a:latin typeface="Franklin Gothic Book" pitchFamily="34" charset="0"/>
              </a:rPr>
              <a:t>allowed the diocesan bishop to </a:t>
            </a:r>
            <a:r>
              <a:rPr lang="en-US" sz="1300" b="1" dirty="0" smtClean="0">
                <a:latin typeface="Franklin Gothic Book" pitchFamily="34" charset="0"/>
              </a:rPr>
              <a:t>designate lay people as </a:t>
            </a:r>
            <a:r>
              <a:rPr lang="en-US" sz="1300" b="1" i="1" dirty="0" smtClean="0">
                <a:latin typeface="Franklin Gothic Book" pitchFamily="34" charset="0"/>
              </a:rPr>
              <a:t>extraordinary </a:t>
            </a:r>
            <a:r>
              <a:rPr lang="en-US" sz="1300" b="1" dirty="0" smtClean="0">
                <a:latin typeface="Franklin Gothic Book" pitchFamily="34" charset="0"/>
              </a:rPr>
              <a:t>ministers</a:t>
            </a:r>
            <a:r>
              <a:rPr lang="en-US" sz="1300" dirty="0" smtClean="0">
                <a:latin typeface="Franklin Gothic Book" pitchFamily="34" charset="0"/>
              </a:rPr>
              <a:t> to assist with the distribution of Communion in certain circumstances: </a:t>
            </a:r>
            <a:r>
              <a:rPr lang="en-US" sz="1300" dirty="0" smtClean="0">
                <a:solidFill>
                  <a:srgbClr val="FF0000"/>
                </a:solidFill>
                <a:latin typeface="Franklin Gothic Book" pitchFamily="34" charset="0"/>
                <a:cs typeface="Arial" pitchFamily="34" charset="0"/>
                <a:sym typeface="Wingdings"/>
              </a:rPr>
              <a:t>()</a:t>
            </a:r>
          </a:p>
          <a:p>
            <a:r>
              <a:rPr lang="en-US" sz="1300" dirty="0" smtClean="0">
                <a:solidFill>
                  <a:srgbClr val="FF0000"/>
                </a:solidFill>
                <a:latin typeface="Franklin Gothic Book" pitchFamily="34" charset="0"/>
                <a:cs typeface="Arial" pitchFamily="34" charset="0"/>
              </a:rPr>
              <a:t> </a:t>
            </a:r>
            <a:endParaRPr lang="en-US" sz="1300" dirty="0" smtClean="0">
              <a:latin typeface="Franklin Gothic Book" pitchFamily="34" charset="0"/>
            </a:endParaRPr>
          </a:p>
          <a:p>
            <a:pPr marL="396875" indent="-166688">
              <a:spcBef>
                <a:spcPts val="600"/>
              </a:spcBef>
              <a:spcAft>
                <a:spcPts val="600"/>
              </a:spcAft>
              <a:buFont typeface="Arial" pitchFamily="34" charset="0"/>
              <a:buChar char="•"/>
            </a:pPr>
            <a:r>
              <a:rPr lang="en-US" sz="1300" dirty="0" smtClean="0">
                <a:latin typeface="Franklin Gothic Book" pitchFamily="34" charset="0"/>
              </a:rPr>
              <a:t>First, outside of Mass when an ordinary minister is not available, especially to the sick and as </a:t>
            </a:r>
            <a:r>
              <a:rPr lang="en-US" sz="1300" i="1" dirty="0" smtClean="0">
                <a:latin typeface="Franklin Gothic Book" pitchFamily="34" charset="0"/>
              </a:rPr>
              <a:t>Viaticum</a:t>
            </a:r>
            <a:r>
              <a:rPr lang="en-US" sz="1300" dirty="0" smtClean="0">
                <a:latin typeface="Franklin Gothic Book" pitchFamily="34" charset="0"/>
              </a:rPr>
              <a:t>, or “food for the journey” to those who are in danger of death. </a:t>
            </a:r>
            <a:r>
              <a:rPr lang="en-US" sz="1300" dirty="0" smtClean="0">
                <a:solidFill>
                  <a:srgbClr val="FF0000"/>
                </a:solidFill>
                <a:latin typeface="Franklin Gothic Book" pitchFamily="34" charset="0"/>
                <a:sym typeface="Wingdings"/>
              </a:rPr>
              <a:t>()</a:t>
            </a:r>
            <a:endParaRPr lang="en-US" sz="1300" dirty="0" smtClean="0">
              <a:latin typeface="Franklin Gothic Book" pitchFamily="34" charset="0"/>
              <a:sym typeface="Wingdings"/>
            </a:endParaRPr>
          </a:p>
          <a:p>
            <a:pPr marL="396875" indent="-166688">
              <a:spcBef>
                <a:spcPts val="600"/>
              </a:spcBef>
              <a:spcAft>
                <a:spcPts val="600"/>
              </a:spcAft>
              <a:buFont typeface="Arial" pitchFamily="34" charset="0"/>
              <a:buChar char="•"/>
            </a:pPr>
            <a:r>
              <a:rPr lang="en-US" sz="1300" dirty="0" smtClean="0">
                <a:latin typeface="Franklin Gothic Book" pitchFamily="34" charset="0"/>
                <a:sym typeface="Wingdings"/>
              </a:rPr>
              <a:t>Secondly, when the usual minister of Communion, that is, a bishop, priest or deacon, is impeded by poor health, advanced age or demands of their ministry. </a:t>
            </a:r>
            <a:r>
              <a:rPr lang="en-US" sz="1300" dirty="0" smtClean="0">
                <a:solidFill>
                  <a:srgbClr val="FF0000"/>
                </a:solidFill>
                <a:latin typeface="Franklin Gothic Book" pitchFamily="34" charset="0"/>
                <a:cs typeface="Arial" pitchFamily="34" charset="0"/>
                <a:sym typeface="Wingdings"/>
              </a:rPr>
              <a:t>()</a:t>
            </a:r>
            <a:r>
              <a:rPr lang="en-US" sz="1300" dirty="0" smtClean="0">
                <a:solidFill>
                  <a:srgbClr val="FF0000"/>
                </a:solidFill>
                <a:latin typeface="Franklin Gothic Book" pitchFamily="34" charset="0"/>
                <a:cs typeface="Arial" pitchFamily="34" charset="0"/>
              </a:rPr>
              <a:t> </a:t>
            </a:r>
            <a:endParaRPr lang="en-US" sz="1300" dirty="0" smtClean="0">
              <a:latin typeface="Franklin Gothic Book" pitchFamily="34" charset="0"/>
              <a:sym typeface="Wingdings"/>
            </a:endParaRPr>
          </a:p>
          <a:p>
            <a:pPr marL="396875" indent="-166688">
              <a:spcBef>
                <a:spcPts val="600"/>
              </a:spcBef>
              <a:spcAft>
                <a:spcPts val="600"/>
              </a:spcAft>
              <a:buFont typeface="Arial" pitchFamily="34" charset="0"/>
              <a:buChar char="•"/>
            </a:pPr>
            <a:r>
              <a:rPr lang="en-US" sz="1300" dirty="0" smtClean="0">
                <a:latin typeface="Franklin Gothic Book" pitchFamily="34" charset="0"/>
                <a:sym typeface="Wingdings"/>
              </a:rPr>
              <a:t>Thirdly, at those Masses when the number of faithful wishing to receive Communion is so great that only having the ordinary ministers of Communion (bishop, priest or deacon) distribute would unduly prolong the liturgy. </a:t>
            </a:r>
            <a:r>
              <a:rPr lang="en-US" sz="1300" dirty="0" smtClean="0">
                <a:solidFill>
                  <a:srgbClr val="FF0000"/>
                </a:solidFill>
                <a:latin typeface="Franklin Gothic Book" pitchFamily="34" charset="0"/>
                <a:cs typeface="Arial" pitchFamily="34" charset="0"/>
                <a:sym typeface="Wingdings"/>
              </a:rPr>
              <a:t>()</a:t>
            </a:r>
            <a:r>
              <a:rPr lang="en-US" sz="1300" dirty="0" smtClean="0">
                <a:solidFill>
                  <a:srgbClr val="FF0000"/>
                </a:solidFill>
                <a:latin typeface="Franklin Gothic Book" pitchFamily="34" charset="0"/>
                <a:cs typeface="Arial" pitchFamily="34" charset="0"/>
              </a:rPr>
              <a:t> </a:t>
            </a:r>
            <a:endParaRPr lang="en-US" sz="1300" dirty="0" smtClean="0">
              <a:latin typeface="Franklin Gothic Book" pitchFamily="34" charset="0"/>
            </a:endParaRPr>
          </a:p>
          <a:p>
            <a:endParaRPr lang="en-US" sz="1300" dirty="0" smtClean="0">
              <a:latin typeface="Franklin Gothic Book" pitchFamily="34" charset="0"/>
              <a:cs typeface="Arial" pitchFamily="34" charset="0"/>
            </a:endParaRPr>
          </a:p>
          <a:p>
            <a:pPr marL="0" lvl="1"/>
            <a:r>
              <a:rPr lang="en-US" sz="1300" dirty="0" smtClean="0">
                <a:latin typeface="Franklin Gothic Book" pitchFamily="34" charset="0"/>
                <a:cs typeface="Arial" pitchFamily="34" charset="0"/>
              </a:rPr>
              <a:t>Anyone designated for this extraordinary ministry, however, should be </a:t>
            </a:r>
            <a:r>
              <a:rPr lang="en-US" sz="1300" b="1" dirty="0" smtClean="0">
                <a:latin typeface="Franklin Gothic Book" pitchFamily="34" charset="0"/>
                <a:cs typeface="Arial" pitchFamily="34" charset="0"/>
              </a:rPr>
              <a:t>outstanding in Christian life</a:t>
            </a:r>
            <a:r>
              <a:rPr lang="en-US" sz="1300" dirty="0" smtClean="0">
                <a:latin typeface="Franklin Gothic Book" pitchFamily="34" charset="0"/>
                <a:cs typeface="Arial" pitchFamily="34" charset="0"/>
              </a:rPr>
              <a:t>, in faith, and morals as stated in </a:t>
            </a:r>
            <a:r>
              <a:rPr lang="en-US" sz="1300" i="1" dirty="0" err="1" smtClean="0">
                <a:latin typeface="Franklin Gothic Book" pitchFamily="34" charset="0"/>
                <a:cs typeface="Arial" pitchFamily="34" charset="0"/>
              </a:rPr>
              <a:t>Fidei</a:t>
            </a:r>
            <a:r>
              <a:rPr lang="en-US" sz="1300" i="1" dirty="0" smtClean="0">
                <a:latin typeface="Franklin Gothic Book" pitchFamily="34" charset="0"/>
                <a:cs typeface="Arial" pitchFamily="34" charset="0"/>
              </a:rPr>
              <a:t> </a:t>
            </a:r>
            <a:r>
              <a:rPr lang="en-US" sz="1300" i="1" dirty="0" err="1" smtClean="0">
                <a:latin typeface="Franklin Gothic Book" pitchFamily="34" charset="0"/>
                <a:cs typeface="Arial" pitchFamily="34" charset="0"/>
              </a:rPr>
              <a:t>custos</a:t>
            </a:r>
            <a:r>
              <a:rPr lang="en-US" sz="1300" i="1" dirty="0" smtClean="0">
                <a:latin typeface="Franklin Gothic Book" pitchFamily="34" charset="0"/>
                <a:cs typeface="Arial" pitchFamily="34" charset="0"/>
              </a:rPr>
              <a:t>. </a:t>
            </a:r>
            <a:r>
              <a:rPr lang="en-US" sz="1300" dirty="0" smtClean="0">
                <a:solidFill>
                  <a:srgbClr val="FF0000"/>
                </a:solidFill>
                <a:latin typeface="Franklin Gothic Book" pitchFamily="34" charset="0"/>
                <a:cs typeface="Arial" pitchFamily="34" charset="0"/>
                <a:sym typeface="Wingdings"/>
              </a:rPr>
              <a:t>()</a:t>
            </a:r>
            <a:r>
              <a:rPr lang="en-US" sz="1300" dirty="0" smtClean="0">
                <a:solidFill>
                  <a:srgbClr val="FF0000"/>
                </a:solidFill>
                <a:latin typeface="Franklin Gothic Book" pitchFamily="34" charset="0"/>
                <a:cs typeface="Arial" pitchFamily="34" charset="0"/>
              </a:rPr>
              <a:t>  </a:t>
            </a:r>
          </a:p>
          <a:p>
            <a:endParaRPr lang="en-US" sz="13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Thus, after looking at the history of the reception of Holy Communion at Mass, we can see that the Extraordinary Minister of Communion is an example of a ministry born out of necessity.</a:t>
            </a:r>
            <a:r>
              <a:rPr lang="en-US" sz="1400" dirty="0" smtClean="0">
                <a:solidFill>
                  <a:srgbClr val="FF0000"/>
                </a:solidFill>
                <a:latin typeface="Franklin Gothic Book" pitchFamily="34" charset="0"/>
                <a:cs typeface="Arial" pitchFamily="34" charset="0"/>
                <a:sym typeface="Wingdings"/>
              </a:rPr>
              <a:t> ()</a:t>
            </a:r>
            <a:r>
              <a:rPr lang="en-US" sz="1400" dirty="0" smtClean="0">
                <a:latin typeface="Franklin Gothic Book" pitchFamily="34" charset="0"/>
              </a:rPr>
              <a:t>  While this ministry began over 40 years ago in the Church, it is greatly needed today because of a shortage of priests in our parishes.  </a:t>
            </a:r>
            <a:r>
              <a:rPr lang="en-US" sz="1400" dirty="0" smtClean="0">
                <a:solidFill>
                  <a:srgbClr val="FF0000"/>
                </a:solidFill>
                <a:latin typeface="Franklin Gothic Book" pitchFamily="34" charset="0"/>
                <a:cs typeface="Arial" pitchFamily="34" charset="0"/>
                <a:sym typeface="Wingdings"/>
              </a:rPr>
              <a:t>()</a:t>
            </a:r>
          </a:p>
          <a:p>
            <a:r>
              <a:rPr lang="en-US" sz="1400" dirty="0" smtClean="0">
                <a:solidFill>
                  <a:srgbClr val="FF0000"/>
                </a:solidFill>
                <a:latin typeface="Franklin Gothic Book" pitchFamily="34" charset="0"/>
                <a:cs typeface="Arial" pitchFamily="34" charset="0"/>
              </a:rPr>
              <a:t> </a:t>
            </a:r>
            <a:endParaRPr lang="en-US" sz="1400" dirty="0" smtClean="0">
              <a:latin typeface="Franklin Gothic Book" pitchFamily="34" charset="0"/>
            </a:endParaRPr>
          </a:p>
          <a:p>
            <a:endParaRPr lang="en-US" dirty="0" smtClean="0">
              <a:latin typeface="Franklin Gothic Book"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In summary, Extraordinary Ministers of Communion are deputed by the bishop and the pastor. </a:t>
            </a:r>
            <a:r>
              <a:rPr lang="en-US" sz="1400" dirty="0" smtClean="0">
                <a:solidFill>
                  <a:srgbClr val="FF0000"/>
                </a:solidFill>
                <a:latin typeface="Franklin Gothic Book" pitchFamily="34" charset="0"/>
                <a:cs typeface="Arial"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Remember that bishops, priests and deacons are the ordinary ministers of Communion by virtue of their ordination.</a:t>
            </a:r>
            <a:r>
              <a:rPr lang="en-US" sz="1400" dirty="0" smtClean="0">
                <a:solidFill>
                  <a:srgbClr val="FF0000"/>
                </a:solidFill>
                <a:latin typeface="Franklin Gothic Book" pitchFamily="34" charset="0"/>
                <a:cs typeface="Arial" pitchFamily="34" charset="0"/>
                <a:sym typeface="Wingdings"/>
              </a:rPr>
              <a:t> ()</a:t>
            </a:r>
            <a:r>
              <a:rPr lang="en-US" sz="1400" dirty="0" smtClean="0">
                <a:latin typeface="Franklin Gothic Book" pitchFamily="34" charset="0"/>
              </a:rPr>
              <a:t>  For that reason, you typically wouldn’t need Extraordinary Ministers of Communion at Masses where there are many priest concelebrants, such as Confirmations or the Mass of Chrism.</a:t>
            </a:r>
            <a:r>
              <a:rPr lang="en-US" sz="1400" dirty="0" smtClean="0">
                <a:solidFill>
                  <a:srgbClr val="FF0000"/>
                </a:solidFill>
                <a:latin typeface="Franklin Gothic Book" pitchFamily="34" charset="0"/>
                <a:cs typeface="Arial"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If you are scheduled as an Extraordinary Minister of Communion at Mass, and guest priest shows up to concelebrate, don’t be offended if you get “bumped” from serving at  that Mass.  By virtue of his ordination, the priest is supposed to distribute Communion.  The same is true for deacons. </a:t>
            </a:r>
            <a:r>
              <a:rPr lang="en-US" sz="1400" dirty="0" smtClean="0">
                <a:solidFill>
                  <a:srgbClr val="FF0000"/>
                </a:solidFill>
                <a:latin typeface="Franklin Gothic Book" pitchFamily="34" charset="0"/>
                <a:cs typeface="Arial" pitchFamily="34" charset="0"/>
                <a:sym typeface="Wingdings"/>
              </a:rPr>
              <a:t>()</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Extraordinary Ministers of Communion are supplementing and filling a need that arises. </a:t>
            </a:r>
            <a:r>
              <a:rPr lang="en-US" sz="1400" dirty="0" smtClean="0">
                <a:solidFill>
                  <a:srgbClr val="FF0000"/>
                </a:solidFill>
                <a:latin typeface="Franklin Gothic Book" pitchFamily="34" charset="0"/>
                <a:cs typeface="Arial"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They are also deputed for a particular parish, and not the entire diocese or other areas </a:t>
            </a:r>
            <a:r>
              <a:rPr lang="en-US" sz="1400" dirty="0" smtClean="0">
                <a:solidFill>
                  <a:srgbClr val="FF0000"/>
                </a:solidFill>
                <a:latin typeface="Franklin Gothic Book" pitchFamily="34" charset="0"/>
                <a:cs typeface="Arial" pitchFamily="34" charset="0"/>
                <a:sym typeface="Wingdings"/>
              </a:rPr>
              <a:t>()</a:t>
            </a:r>
            <a:r>
              <a:rPr lang="en-US" sz="1400" dirty="0" smtClean="0">
                <a:latin typeface="Franklin Gothic Book" pitchFamily="34" charset="0"/>
                <a:cs typeface="Arial" pitchFamily="34" charset="0"/>
                <a:sym typeface="Wingdings"/>
              </a:rPr>
              <a:t>, and Extraordinary Ministers of Communion collaborate with the pastor or priest</a:t>
            </a:r>
            <a:r>
              <a:rPr lang="en-US" sz="1400" dirty="0" smtClean="0">
                <a:solidFill>
                  <a:srgbClr val="FF0000"/>
                </a:solidFill>
                <a:latin typeface="Franklin Gothic Book" pitchFamily="34" charset="0"/>
                <a:cs typeface="Arial" pitchFamily="34" charset="0"/>
                <a:sym typeface="Wingdings"/>
              </a:rPr>
              <a:t> ()</a:t>
            </a:r>
            <a:r>
              <a:rPr lang="en-US" sz="1400" dirty="0" smtClean="0">
                <a:latin typeface="Franklin Gothic Book" pitchFamily="34" charset="0"/>
                <a:cs typeface="Arial" pitchFamily="34" charset="0"/>
                <a:sym typeface="Wingdings"/>
              </a:rPr>
              <a:t>  in assisting with the smooth and reverent distribution of Holy Communion, both within and outside Mass. </a:t>
            </a:r>
            <a:r>
              <a:rPr lang="en-US" sz="1400" dirty="0" smtClean="0">
                <a:solidFill>
                  <a:srgbClr val="FF0000"/>
                </a:solidFill>
                <a:latin typeface="Franklin Gothic Book" pitchFamily="34" charset="0"/>
                <a:cs typeface="Arial"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If needed, a priest can commission someone to serve as an Extraordinary Minister of Communion on the spot using the ritual provided in the </a:t>
            </a:r>
            <a:r>
              <a:rPr lang="en-US" sz="1400" i="1" dirty="0" smtClean="0">
                <a:latin typeface="Franklin Gothic Book" pitchFamily="34" charset="0"/>
              </a:rPr>
              <a:t>Roman Missal</a:t>
            </a:r>
            <a:r>
              <a:rPr lang="en-US" sz="1400" dirty="0" smtClean="0">
                <a:latin typeface="Franklin Gothic Book" pitchFamily="34" charset="0"/>
              </a:rPr>
              <a:t>. </a:t>
            </a:r>
            <a:r>
              <a:rPr lang="en-US" sz="1400" dirty="0" smtClean="0">
                <a:solidFill>
                  <a:srgbClr val="FF0000"/>
                </a:solidFill>
                <a:latin typeface="Franklin Gothic Book" pitchFamily="34" charset="0"/>
                <a:cs typeface="Arial" pitchFamily="34" charset="0"/>
                <a:sym typeface="Wingdings"/>
              </a:rPr>
              <a:t>()</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Some additional questions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pPr>
              <a:spcBef>
                <a:spcPts val="600"/>
              </a:spcBef>
              <a:spcAft>
                <a:spcPts val="600"/>
              </a:spcAft>
            </a:pPr>
            <a:endParaRPr lang="en-US" sz="1400" dirty="0" smtClean="0">
              <a:latin typeface="Franklin Gothic Book" pitchFamily="34" charset="0"/>
            </a:endParaRPr>
          </a:p>
          <a:p>
            <a:pPr marL="470740" indent="-236179">
              <a:spcBef>
                <a:spcPts val="600"/>
              </a:spcBef>
              <a:spcAft>
                <a:spcPts val="600"/>
              </a:spcAft>
              <a:buFont typeface="Arial" pitchFamily="34" charset="0"/>
              <a:buChar char="•"/>
            </a:pPr>
            <a:r>
              <a:rPr lang="en-US" sz="1400" dirty="0" smtClean="0">
                <a:latin typeface="Franklin Gothic Book" pitchFamily="34" charset="0"/>
              </a:rPr>
              <a:t>Who are your models for this ministry?</a:t>
            </a:r>
          </a:p>
          <a:p>
            <a:pPr marL="470740" indent="-236179">
              <a:spcBef>
                <a:spcPts val="600"/>
              </a:spcBef>
              <a:spcAft>
                <a:spcPts val="600"/>
              </a:spcAft>
              <a:buFont typeface="Arial" pitchFamily="34" charset="0"/>
              <a:buChar char="•"/>
            </a:pPr>
            <a:r>
              <a:rPr lang="en-US" sz="1400" dirty="0" smtClean="0">
                <a:latin typeface="Franklin Gothic Book" pitchFamily="34" charset="0"/>
              </a:rPr>
              <a:t>Whom have you seen perform this ministry well?</a:t>
            </a:r>
          </a:p>
          <a:p>
            <a:pPr marL="470740" indent="-236179">
              <a:spcBef>
                <a:spcPts val="600"/>
              </a:spcBef>
              <a:spcAft>
                <a:spcPts val="600"/>
              </a:spcAft>
              <a:buFont typeface="Arial" pitchFamily="34" charset="0"/>
              <a:buChar char="•"/>
            </a:pPr>
            <a:r>
              <a:rPr lang="en-US" sz="1400" dirty="0" smtClean="0">
                <a:latin typeface="Franklin Gothic Book" pitchFamily="34" charset="0"/>
              </a:rPr>
              <a:t>What have you noticed about their lives?</a:t>
            </a: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3" y="4570730"/>
            <a:ext cx="5997787" cy="4028440"/>
          </a:xfrm>
        </p:spPr>
        <p:txBody>
          <a:bodyPr>
            <a:normAutofit/>
          </a:bodyPr>
          <a:lstStyle/>
          <a:p>
            <a:r>
              <a:rPr lang="en-US" sz="1400" dirty="0" smtClean="0">
                <a:latin typeface="Franklin Gothic Book" pitchFamily="34" charset="0"/>
              </a:rPr>
              <a:t>In Part III,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we will examine the </a:t>
            </a:r>
            <a:r>
              <a:rPr lang="en-US" sz="1400" b="1" dirty="0" smtClean="0">
                <a:latin typeface="Franklin Gothic Book" pitchFamily="34" charset="0"/>
                <a:sym typeface="Wingdings"/>
              </a:rPr>
              <a:t>procedures for serving</a:t>
            </a:r>
            <a:r>
              <a:rPr lang="en-US" sz="1400" dirty="0" smtClean="0">
                <a:latin typeface="Franklin Gothic Book" pitchFamily="34" charset="0"/>
                <a:sym typeface="Wingdings"/>
              </a:rPr>
              <a:t> as an Extraordinary Minister of Communion </a:t>
            </a:r>
            <a:r>
              <a:rPr lang="en-US" sz="1400" b="1" dirty="0" smtClean="0">
                <a:latin typeface="Franklin Gothic Book" pitchFamily="34" charset="0"/>
                <a:sym typeface="Wingdings"/>
              </a:rPr>
              <a:t>at Mass</a:t>
            </a:r>
            <a:r>
              <a:rPr lang="en-US" sz="1400" dirty="0" smtClean="0">
                <a:latin typeface="Franklin Gothic Book" pitchFamily="34" charset="0"/>
                <a:sym typeface="Wingdings"/>
              </a:rPr>
              <a:t>, that includes general principles and guidelines that may be adapted in your particular parish as well as potential “problems” or issues you may encounter when serving.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 will also examine the </a:t>
            </a:r>
            <a:r>
              <a:rPr lang="en-US" sz="1400" b="1" dirty="0" smtClean="0">
                <a:latin typeface="Franklin Gothic Book" pitchFamily="34" charset="0"/>
                <a:sym typeface="Wingdings"/>
              </a:rPr>
              <a:t>procedures for serving </a:t>
            </a:r>
            <a:r>
              <a:rPr lang="en-US" sz="1400" dirty="0" smtClean="0">
                <a:latin typeface="Franklin Gothic Book" pitchFamily="34" charset="0"/>
                <a:sym typeface="Wingdings"/>
              </a:rPr>
              <a:t>as an Extraordinary Minister of Communion </a:t>
            </a:r>
            <a:r>
              <a:rPr lang="en-US" sz="1400" b="1" dirty="0" smtClean="0">
                <a:latin typeface="Franklin Gothic Book" pitchFamily="34" charset="0"/>
                <a:sym typeface="Wingdings"/>
              </a:rPr>
              <a:t>to the sick and homebound</a:t>
            </a:r>
            <a:r>
              <a:rPr lang="en-US" sz="1400" dirty="0" smtClean="0">
                <a:latin typeface="Franklin Gothic Book" pitchFamily="34" charset="0"/>
                <a:sym typeface="Wingdings"/>
              </a:rPr>
              <a:t>.  This also includes institutions such as hospitals, nursing homes, and prisons.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Although infrequent, you may be called upon to serve as an </a:t>
            </a:r>
            <a:r>
              <a:rPr lang="en-US" sz="1400" b="1" dirty="0" smtClean="0">
                <a:latin typeface="Franklin Gothic Book" pitchFamily="34" charset="0"/>
                <a:sym typeface="Wingdings"/>
              </a:rPr>
              <a:t>Extraordinary Minister of Exposition</a:t>
            </a:r>
            <a:r>
              <a:rPr lang="en-US" sz="1400" dirty="0" smtClean="0">
                <a:latin typeface="Franklin Gothic Book" pitchFamily="34" charset="0"/>
                <a:sym typeface="Wingdings"/>
              </a:rPr>
              <a:t> of the Blessed Sacrament, so we will review the guidelines and procedures for that occasion.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p>
          <a:p>
            <a:r>
              <a:rPr lang="en-US" sz="1400" dirty="0" smtClean="0">
                <a:latin typeface="Franklin Gothic Book" pitchFamily="34" charset="0"/>
                <a:sym typeface="Wingdings"/>
              </a:rPr>
              <a:t>Finally, we will go over </a:t>
            </a:r>
            <a:r>
              <a:rPr lang="en-US" sz="1400" b="1" dirty="0" smtClean="0">
                <a:latin typeface="Franklin Gothic Book" pitchFamily="34" charset="0"/>
                <a:sym typeface="Wingdings"/>
              </a:rPr>
              <a:t>other aspects of the ministry </a:t>
            </a:r>
            <a:r>
              <a:rPr lang="en-US" sz="1400" dirty="0" smtClean="0">
                <a:latin typeface="Franklin Gothic Book" pitchFamily="34" charset="0"/>
                <a:sym typeface="Wingdings"/>
              </a:rPr>
              <a:t>that you will need to know about and then continue the practicum. </a:t>
            </a:r>
            <a:r>
              <a:rPr lang="en-US" sz="1400" dirty="0" smtClean="0">
                <a:solidFill>
                  <a:srgbClr val="FF0000"/>
                </a:solidFill>
                <a:latin typeface="Franklin Gothic Book" pitchFamily="34" charset="0"/>
                <a:sym typeface="Wingdings"/>
              </a:rPr>
              <a:t>()</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Next,  we will examine the requirements to serve as an Extraordinary Minister of Communion.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Basic requirements to serve as an Extraordinary Minister include:</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Being invited by the pastor or have the recommendation of the pastor to serve in this ministry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Be at least 18 years of age to serve in a parish or in campus ministry.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Candidates must be a fully initiated Catholic in good standing in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Must be a registered and active member of the parish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If married, he or she must be in a valid marriage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marL="684213" indent="-222250">
              <a:spcBef>
                <a:spcPts val="600"/>
              </a:spcBef>
              <a:spcAft>
                <a:spcPts val="600"/>
              </a:spcAft>
              <a:buFont typeface="Arial" pitchFamily="34" charset="0"/>
              <a:buChar char="•"/>
            </a:pPr>
            <a:r>
              <a:rPr lang="en-US" sz="1400" dirty="0" smtClean="0">
                <a:latin typeface="Franklin Gothic Book" pitchFamily="34" charset="0"/>
              </a:rPr>
              <a:t>And his or her life must be led according to the values and morals of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As envisioned by the instruction, </a:t>
            </a:r>
            <a:r>
              <a:rPr lang="en-US" sz="1400" i="1" dirty="0" err="1" smtClean="0">
                <a:latin typeface="Franklin Gothic Book" pitchFamily="34" charset="0"/>
              </a:rPr>
              <a:t>Fidei</a:t>
            </a:r>
            <a:r>
              <a:rPr lang="en-US" sz="1400" i="1" dirty="0" smtClean="0">
                <a:latin typeface="Franklin Gothic Book" pitchFamily="34" charset="0"/>
              </a:rPr>
              <a:t> </a:t>
            </a:r>
            <a:r>
              <a:rPr lang="en-US" sz="1400" i="1" dirty="0" err="1" smtClean="0">
                <a:latin typeface="Franklin Gothic Book" pitchFamily="34" charset="0"/>
              </a:rPr>
              <a:t>custos</a:t>
            </a:r>
            <a:r>
              <a:rPr lang="en-US" sz="1400" dirty="0" smtClean="0">
                <a:latin typeface="Franklin Gothic Book" pitchFamily="34" charset="0"/>
              </a:rPr>
              <a:t>, the goal when recommending individuals to serve in this ministry is to look for those whose exemplary Catholic life and morals reflect well upon the Catholic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Living a sacramental life, then, requires certain </a:t>
            </a:r>
            <a:r>
              <a:rPr lang="en-US" sz="1400" b="1" dirty="0" smtClean="0">
                <a:latin typeface="Franklin Gothic Book" pitchFamily="34" charset="0"/>
              </a:rPr>
              <a:t>spiritual attributes </a:t>
            </a:r>
            <a:r>
              <a:rPr lang="en-US" sz="1400" dirty="0" smtClean="0">
                <a:latin typeface="Franklin Gothic Book" pitchFamily="34" charset="0"/>
              </a:rPr>
              <a:t>or the willingness to develop these attributes,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such as embodying a spirit of </a:t>
            </a:r>
            <a:r>
              <a:rPr lang="en-US" sz="1400" b="1" dirty="0" smtClean="0">
                <a:latin typeface="Franklin Gothic Book" pitchFamily="34" charset="0"/>
              </a:rPr>
              <a:t>humility</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 sense of </a:t>
            </a:r>
            <a:r>
              <a:rPr lang="en-US" sz="1400" b="1" dirty="0" smtClean="0">
                <a:latin typeface="Franklin Gothic Book" pitchFamily="34" charset="0"/>
              </a:rPr>
              <a:t>radical hospitality </a:t>
            </a:r>
            <a:r>
              <a:rPr lang="en-US" sz="1400" dirty="0" smtClean="0">
                <a:latin typeface="Franklin Gothic Book" pitchFamily="34" charset="0"/>
              </a:rPr>
              <a:t>for those whom you serve,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b="1" dirty="0" smtClean="0">
                <a:latin typeface="Franklin Gothic Book" pitchFamily="34" charset="0"/>
              </a:rPr>
              <a:t>gratitude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and </a:t>
            </a:r>
            <a:r>
              <a:rPr lang="en-US" sz="1400" b="1" dirty="0" smtClean="0">
                <a:latin typeface="Franklin Gothic Book" pitchFamily="34" charset="0"/>
              </a:rPr>
              <a:t>reverence</a:t>
            </a:r>
            <a:r>
              <a:rPr lang="en-US" sz="1400" dirty="0" smtClean="0">
                <a:latin typeface="Franklin Gothic Book" pitchFamily="34" charset="0"/>
              </a:rPr>
              <a:t> for both the sacramental Body of Christ and the ecclesial Body of Christ,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In addition to developing these spiritual attributes, an Extraordinary Minister of Communion should also </a:t>
            </a:r>
            <a:r>
              <a:rPr lang="en-US" sz="1400" b="1" dirty="0" smtClean="0">
                <a:latin typeface="Franklin Gothic Book" pitchFamily="34" charset="0"/>
              </a:rPr>
              <a:t>avoid</a:t>
            </a:r>
            <a:r>
              <a:rPr lang="en-US" sz="1400" dirty="0" smtClean="0">
                <a:latin typeface="Franklin Gothic Book" pitchFamily="34" charset="0"/>
              </a:rPr>
              <a:t> </a:t>
            </a:r>
            <a:r>
              <a:rPr lang="en-US" sz="1400" b="1" dirty="0" smtClean="0">
                <a:latin typeface="Franklin Gothic Book" pitchFamily="34" charset="0"/>
              </a:rPr>
              <a:t>grave sin, </a:t>
            </a:r>
            <a:r>
              <a:rPr lang="en-US" sz="1400" dirty="0" smtClean="0">
                <a:solidFill>
                  <a:srgbClr val="FF0000"/>
                </a:solidFill>
                <a:latin typeface="Franklin Gothic Book" pitchFamily="34" charset="0"/>
                <a:sym typeface="Wingdings"/>
              </a:rPr>
              <a:t>() </a:t>
            </a:r>
            <a:r>
              <a:rPr lang="en-US" sz="1400" b="1" dirty="0" smtClean="0">
                <a:latin typeface="Franklin Gothic Book" pitchFamily="34" charset="0"/>
              </a:rPr>
              <a:t>missing Mass, </a:t>
            </a:r>
            <a:r>
              <a:rPr lang="en-US" sz="1400" dirty="0" smtClean="0">
                <a:solidFill>
                  <a:srgbClr val="FF0000"/>
                </a:solidFill>
                <a:latin typeface="Franklin Gothic Book" pitchFamily="34" charset="0"/>
                <a:sym typeface="Wingdings"/>
              </a:rPr>
              <a:t>() </a:t>
            </a:r>
            <a:r>
              <a:rPr lang="en-US" sz="1400" b="1" dirty="0" smtClean="0">
                <a:latin typeface="Franklin Gothic Book" pitchFamily="34" charset="0"/>
              </a:rPr>
              <a:t>and not maintaining communion with the teachings of the Catholic Church</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An important part of living out this sacramental life is taking advantage of the </a:t>
            </a:r>
            <a:r>
              <a:rPr lang="en-US" sz="1400" b="1" dirty="0" smtClean="0">
                <a:latin typeface="Franklin Gothic Book" pitchFamily="34" charset="0"/>
              </a:rPr>
              <a:t>Sacrament of Reconciliation</a:t>
            </a:r>
            <a:r>
              <a:rPr lang="en-US" sz="1400" dirty="0" smtClean="0">
                <a:latin typeface="Franklin Gothic Book" pitchFamily="34" charset="0"/>
              </a:rPr>
              <a:t>.  Going to confession is a great way of keeping us centered in God that results in a spirit of humility, gratitude and respect for others.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Remember, serving as an Extraordinary Minister of Communion is not simply about fulfilling a function on Sunday morning but </a:t>
            </a:r>
            <a:r>
              <a:rPr lang="en-US" sz="1400" b="1" dirty="0" smtClean="0">
                <a:latin typeface="Franklin Gothic Book" pitchFamily="34" charset="0"/>
              </a:rPr>
              <a:t>sharing the very life of the Body of Christ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As part of this ministry, we care called to help feed those who come to the Sacred Banquet, as well as those who are unable to join us because of physical limitations.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In addition to the basic and spiritual requirements, Extraordinary Ministers of Communion need a </a:t>
            </a:r>
            <a:r>
              <a:rPr lang="en-US" sz="1400" b="1" dirty="0" smtClean="0">
                <a:latin typeface="Franklin Gothic Book" pitchFamily="34" charset="0"/>
                <a:sym typeface="Wingdings"/>
              </a:rPr>
              <a:t>firm understanding of the Real Presence of Christ </a:t>
            </a:r>
            <a:r>
              <a:rPr lang="en-US" sz="1400" dirty="0" smtClean="0">
                <a:latin typeface="Franklin Gothic Book" pitchFamily="34" charset="0"/>
                <a:sym typeface="Wingdings"/>
              </a:rPr>
              <a:t>in the consecrated bread and wine we receive at Mass.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It would be beneficial to have a recent education in the Church’s teaching on this mystery, and, as bearers of the Eucharist,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Extraordinary Ministers of Communion must be able to articulate to others the Church’s teaching on the Real Presence. </a:t>
            </a:r>
            <a:r>
              <a:rPr lang="en-US" sz="1400" dirty="0" smtClean="0">
                <a:solidFill>
                  <a:srgbClr val="FF0000"/>
                </a:solidFill>
                <a:latin typeface="Franklin Gothic Book" pitchFamily="34" charset="0"/>
                <a:sym typeface="Wingdings"/>
              </a:rPr>
              <a:t>()</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dirty="0" smtClean="0">
                <a:latin typeface="Franklin Gothic Book" pitchFamily="34" charset="0"/>
              </a:rPr>
              <a:t>As an Extraordinary Minister of Communion you should be setting an example to the rest of the church community of </a:t>
            </a:r>
            <a:r>
              <a:rPr lang="en-US" sz="1400" b="1" dirty="0" smtClean="0">
                <a:latin typeface="Franklin Gothic Book" pitchFamily="34" charset="0"/>
              </a:rPr>
              <a:t>full, conscious and active participation at Mass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This includes attentive listening to the Word of God proclaimed and the prayers said aloud, singing the hymns and acclamations, making responses confidently, engaging in silent prayer, and focused on the sacred action of the Mass.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It is also important to understand the </a:t>
            </a:r>
            <a:r>
              <a:rPr lang="en-US" sz="1400" b="1" dirty="0" smtClean="0">
                <a:latin typeface="Franklin Gothic Book" pitchFamily="34" charset="0"/>
                <a:sym typeface="Wingdings"/>
              </a:rPr>
              <a:t>different gestures and postures that convey reverence</a:t>
            </a:r>
            <a:r>
              <a:rPr lang="en-US" sz="1400" dirty="0" smtClean="0">
                <a:latin typeface="Franklin Gothic Book" pitchFamily="34" charset="0"/>
                <a:sym typeface="Wingdings"/>
              </a:rPr>
              <a:t> for the Blessed Sacrament.  The proper form of reverence for the Blessed Sacrament is genuflecting; the proper form of reverence for the altar is bowing.  If an individual is physically unable to genuflect, bowing is also acceptable. </a:t>
            </a:r>
            <a:r>
              <a:rPr lang="en-US" sz="1400" dirty="0" smtClean="0">
                <a:solidFill>
                  <a:srgbClr val="FF0000"/>
                </a:solidFill>
                <a:latin typeface="Franklin Gothic Book" pitchFamily="34" charset="0"/>
                <a:sym typeface="Wingdings"/>
              </a:rPr>
              <a:t>()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Extraordinary Ministers of Communion at Mass </a:t>
            </a:r>
            <a:r>
              <a:rPr lang="en-US" sz="1400" b="1" dirty="0" smtClean="0">
                <a:latin typeface="Franklin Gothic Book" pitchFamily="34" charset="0"/>
                <a:sym typeface="Wingdings"/>
              </a:rPr>
              <a:t>must also be able to move </a:t>
            </a:r>
            <a:r>
              <a:rPr lang="en-US" sz="1400" dirty="0" smtClean="0">
                <a:latin typeface="Franklin Gothic Book" pitchFamily="34" charset="0"/>
                <a:sym typeface="Wingdings"/>
              </a:rPr>
              <a:t>from where they are seated in church to the sanctuary and then to the area of service,</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 as well as having the ability to handle the ciborium or paten, consecrated host, chalice and </a:t>
            </a:r>
            <a:r>
              <a:rPr lang="en-US" sz="1400" dirty="0" err="1" smtClean="0">
                <a:latin typeface="Franklin Gothic Book" pitchFamily="34" charset="0"/>
                <a:sym typeface="Wingdings"/>
              </a:rPr>
              <a:t>purificator</a:t>
            </a:r>
            <a:r>
              <a:rPr lang="en-US" sz="1400" dirty="0" smtClean="0">
                <a:latin typeface="Franklin Gothic Book" pitchFamily="34" charset="0"/>
                <a:sym typeface="Wingdings"/>
              </a:rPr>
              <a:t> securely and reverently.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dirty="0" smtClean="0">
              <a:latin typeface="Franklin Gothic Book" pitchFamily="34" charset="0"/>
              <a:sym typeface="Wingdings"/>
            </a:endParaRPr>
          </a:p>
          <a:p>
            <a:endParaRPr lang="en-US" dirty="0" smtClean="0">
              <a:latin typeface="Franklin Gothic Book" pitchFamily="34" charset="0"/>
              <a:sym typeface="Wingdings"/>
            </a:endParaRPr>
          </a:p>
          <a:p>
            <a:endParaRPr lang="en-US" dirty="0" smtClean="0">
              <a:latin typeface="Franklin Gothic Book" pitchFamily="34" charset="0"/>
              <a:sym typeface="Wingdings"/>
            </a:endParaRPr>
          </a:p>
          <a:p>
            <a:r>
              <a:rPr lang="en-US" dirty="0" smtClean="0">
                <a:latin typeface="Franklin Gothic Book" pitchFamily="34" charset="0"/>
              </a:rPr>
              <a:t>  </a:t>
            </a:r>
            <a:endParaRPr lang="en-US"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5790"/>
            <a:ext cx="6019800" cy="4423410"/>
          </a:xfrm>
        </p:spPr>
        <p:txBody>
          <a:bodyPr>
            <a:noAutofit/>
          </a:bodyPr>
          <a:lstStyle/>
          <a:p>
            <a:r>
              <a:rPr lang="en-US" sz="1300" dirty="0" smtClean="0">
                <a:latin typeface="Franklin Gothic Book" pitchFamily="34" charset="0"/>
              </a:rPr>
              <a:t>Finally, you are encouraged to develop and </a:t>
            </a:r>
            <a:r>
              <a:rPr lang="en-US" sz="1300" b="1" dirty="0" smtClean="0">
                <a:latin typeface="Franklin Gothic Book" pitchFamily="34" charset="0"/>
              </a:rPr>
              <a:t>deepen your own personal spirituality </a:t>
            </a:r>
            <a:r>
              <a:rPr lang="en-US" sz="1300" dirty="0" smtClean="0">
                <a:latin typeface="Franklin Gothic Book" pitchFamily="34" charset="0"/>
              </a:rPr>
              <a:t>as part of your </a:t>
            </a:r>
            <a:r>
              <a:rPr lang="en-US" sz="1300" smtClean="0">
                <a:latin typeface="Franklin Gothic Book" pitchFamily="34" charset="0"/>
              </a:rPr>
              <a:t>liturgical ministry </a:t>
            </a:r>
            <a:r>
              <a:rPr lang="en-US" sz="1300" smtClean="0">
                <a:solidFill>
                  <a:srgbClr val="FF0000"/>
                </a:solidFill>
                <a:latin typeface="Franklin Gothic Book" pitchFamily="34" charset="0"/>
                <a:sym typeface="Wingdings"/>
              </a:rPr>
              <a:t>()</a:t>
            </a:r>
            <a:r>
              <a:rPr lang="en-US" sz="1300" smtClean="0">
                <a:latin typeface="Franklin Gothic Book" pitchFamily="34" charset="0"/>
              </a:rPr>
              <a:t> </a:t>
            </a:r>
            <a:r>
              <a:rPr lang="en-US" sz="1300" dirty="0" smtClean="0">
                <a:latin typeface="Franklin Gothic Book" pitchFamily="34" charset="0"/>
              </a:rPr>
              <a:t>that includes spiritual reading, especially on the Eucharist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and popular and personal devotions, perhaps to a saint that had a strong devotion to the Eucharist.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You also want to allow personal time for quiet and reflection.  </a:t>
            </a:r>
          </a:p>
          <a:p>
            <a:endParaRPr lang="en-US" sz="1300" dirty="0" smtClean="0">
              <a:latin typeface="Franklin Gothic Book" pitchFamily="34" charset="0"/>
            </a:endParaRPr>
          </a:p>
          <a:p>
            <a:r>
              <a:rPr lang="en-US" sz="1300" dirty="0" smtClean="0">
                <a:latin typeface="Franklin Gothic Book" pitchFamily="34" charset="0"/>
              </a:rPr>
              <a:t>During your personal prayer,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offer </a:t>
            </a:r>
            <a:r>
              <a:rPr lang="en-US" sz="1300" b="1" dirty="0" smtClean="0">
                <a:latin typeface="Franklin Gothic Book" pitchFamily="34" charset="0"/>
              </a:rPr>
              <a:t>prayers for the community or parish </a:t>
            </a:r>
            <a:r>
              <a:rPr lang="en-US" sz="1300" dirty="0" smtClean="0">
                <a:latin typeface="Franklin Gothic Book" pitchFamily="34" charset="0"/>
              </a:rPr>
              <a:t>that you serve, because you are serving the very Body of Christ in this ministry.</a:t>
            </a:r>
            <a:r>
              <a:rPr lang="en-US" sz="1300" dirty="0" smtClean="0">
                <a:solidFill>
                  <a:srgbClr val="FF0000"/>
                </a:solidFill>
                <a:latin typeface="Franklin Gothic Book" pitchFamily="34" charset="0"/>
                <a:sym typeface="Wingdings"/>
              </a:rPr>
              <a:t> ()</a:t>
            </a:r>
            <a:endParaRPr lang="en-US" sz="1300" dirty="0" smtClean="0">
              <a:latin typeface="Franklin Gothic Book" pitchFamily="34" charset="0"/>
            </a:endParaRPr>
          </a:p>
          <a:p>
            <a:endParaRPr lang="en-US" sz="1300" dirty="0" smtClean="0">
              <a:latin typeface="Franklin Gothic Book" pitchFamily="34" charset="0"/>
            </a:endParaRPr>
          </a:p>
          <a:p>
            <a:r>
              <a:rPr lang="en-US" sz="1300" dirty="0" smtClean="0">
                <a:latin typeface="Franklin Gothic Book" pitchFamily="34" charset="0"/>
              </a:rPr>
              <a:t>And, as mentioned before, look for opportunities to </a:t>
            </a:r>
            <a:r>
              <a:rPr lang="en-US" sz="1300" b="1" dirty="0" smtClean="0">
                <a:latin typeface="Franklin Gothic Book" pitchFamily="34" charset="0"/>
              </a:rPr>
              <a:t>participate in ongoing and communal formation</a:t>
            </a:r>
            <a:r>
              <a:rPr lang="en-US" sz="1300" dirty="0" smtClean="0">
                <a:latin typeface="Franklin Gothic Book" pitchFamily="34" charset="0"/>
              </a:rPr>
              <a:t> for your ministry either in your parish or through the diocese.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p>
          <a:p>
            <a:endParaRPr lang="en-US" sz="1300" dirty="0" smtClean="0">
              <a:latin typeface="Franklin Gothic Book" pitchFamily="34" charset="0"/>
            </a:endParaRPr>
          </a:p>
          <a:p>
            <a:r>
              <a:rPr lang="en-US" sz="1300" dirty="0" smtClean="0">
                <a:latin typeface="Franklin Gothic Book" pitchFamily="34" charset="0"/>
              </a:rPr>
              <a:t>Are there any questions?  </a:t>
            </a:r>
          </a:p>
          <a:p>
            <a:endParaRPr lang="en-US" sz="1300" dirty="0" smtClean="0">
              <a:latin typeface="Franklin Gothic Book" pitchFamily="34" charset="0"/>
            </a:endParaRPr>
          </a:p>
          <a:p>
            <a:r>
              <a:rPr lang="en-US" sz="1300" i="1" dirty="0" smtClean="0">
                <a:solidFill>
                  <a:schemeClr val="bg2">
                    <a:lumMod val="50000"/>
                  </a:schemeClr>
                </a:solidFill>
                <a:latin typeface="Franklin Gothic Book" pitchFamily="34" charset="0"/>
                <a:sym typeface="Wingdings"/>
              </a:rPr>
              <a:t>After questions, continue on…</a:t>
            </a:r>
            <a:endParaRPr lang="en-US" sz="1300" dirty="0" smtClean="0">
              <a:solidFill>
                <a:schemeClr val="bg2">
                  <a:lumMod val="50000"/>
                </a:schemeClr>
              </a:solidFill>
              <a:latin typeface="Franklin Gothic Book" pitchFamily="34" charset="0"/>
            </a:endParaRPr>
          </a:p>
          <a:p>
            <a:endParaRPr lang="en-US" sz="1300" dirty="0" smtClean="0">
              <a:solidFill>
                <a:schemeClr val="bg2">
                  <a:lumMod val="50000"/>
                </a:schemeClr>
              </a:solidFill>
              <a:latin typeface="Franklin Gothic Book" pitchFamily="34" charset="0"/>
            </a:endParaRPr>
          </a:p>
          <a:p>
            <a:r>
              <a:rPr lang="en-US" sz="1300" b="1" dirty="0" smtClean="0">
                <a:solidFill>
                  <a:schemeClr val="bg2">
                    <a:lumMod val="50000"/>
                  </a:schemeClr>
                </a:solidFill>
                <a:latin typeface="Franklin Gothic Book" pitchFamily="34" charset="0"/>
              </a:rPr>
              <a:t>Distribute handouts on </a:t>
            </a:r>
            <a:r>
              <a:rPr lang="en-US" sz="1300" b="1" i="1" dirty="0" smtClean="0">
                <a:solidFill>
                  <a:schemeClr val="bg2">
                    <a:lumMod val="50000"/>
                  </a:schemeClr>
                </a:solidFill>
                <a:latin typeface="Franklin Gothic Book" pitchFamily="34" charset="0"/>
              </a:rPr>
              <a:t>Extraordinary Minister of Communion Definition of Terms</a:t>
            </a:r>
            <a:r>
              <a:rPr lang="en-US" sz="1300" b="1" dirty="0" smtClean="0">
                <a:solidFill>
                  <a:schemeClr val="bg2">
                    <a:lumMod val="50000"/>
                  </a:schemeClr>
                </a:solidFill>
                <a:latin typeface="Franklin Gothic Book" pitchFamily="34" charset="0"/>
              </a:rPr>
              <a:t>, and highlight some of the more important terms for this ministry, such as </a:t>
            </a:r>
            <a:r>
              <a:rPr lang="en-US" sz="1300" b="1" i="1" dirty="0" smtClean="0">
                <a:solidFill>
                  <a:schemeClr val="bg2">
                    <a:lumMod val="50000"/>
                  </a:schemeClr>
                </a:solidFill>
                <a:latin typeface="Franklin Gothic Book" pitchFamily="34" charset="0"/>
              </a:rPr>
              <a:t>alb, celiac </a:t>
            </a:r>
            <a:r>
              <a:rPr lang="en-US" sz="1300" b="1" i="1" dirty="0" err="1" smtClean="0">
                <a:solidFill>
                  <a:schemeClr val="bg2">
                    <a:lumMod val="50000"/>
                  </a:schemeClr>
                </a:solidFill>
                <a:latin typeface="Franklin Gothic Book" pitchFamily="34" charset="0"/>
              </a:rPr>
              <a:t>sprue</a:t>
            </a:r>
            <a:r>
              <a:rPr lang="en-US" sz="1300" b="1" i="1" dirty="0" smtClean="0">
                <a:solidFill>
                  <a:schemeClr val="bg2">
                    <a:lumMod val="50000"/>
                  </a:schemeClr>
                </a:solidFill>
                <a:latin typeface="Franklin Gothic Book" pitchFamily="34" charset="0"/>
              </a:rPr>
              <a:t>, chalice, ciborium, corporal, credence table, paten, </a:t>
            </a:r>
            <a:r>
              <a:rPr lang="en-US" sz="1300" b="1" i="1" dirty="0" err="1" smtClean="0">
                <a:solidFill>
                  <a:schemeClr val="bg2">
                    <a:lumMod val="50000"/>
                  </a:schemeClr>
                </a:solidFill>
                <a:latin typeface="Franklin Gothic Book" pitchFamily="34" charset="0"/>
              </a:rPr>
              <a:t>purificator</a:t>
            </a:r>
            <a:r>
              <a:rPr lang="en-US" sz="1300" b="1" i="1" dirty="0" smtClean="0">
                <a:solidFill>
                  <a:schemeClr val="bg2">
                    <a:lumMod val="50000"/>
                  </a:schemeClr>
                </a:solidFill>
                <a:latin typeface="Franklin Gothic Book" pitchFamily="34" charset="0"/>
              </a:rPr>
              <a:t>, </a:t>
            </a:r>
            <a:r>
              <a:rPr lang="en-US" sz="1300" b="1" i="1" dirty="0" err="1" smtClean="0">
                <a:solidFill>
                  <a:schemeClr val="bg2">
                    <a:lumMod val="50000"/>
                  </a:schemeClr>
                </a:solidFill>
                <a:latin typeface="Franklin Gothic Book" pitchFamily="34" charset="0"/>
              </a:rPr>
              <a:t>pyx</a:t>
            </a:r>
            <a:r>
              <a:rPr lang="en-US" sz="1300" b="1" i="1" dirty="0" smtClean="0">
                <a:solidFill>
                  <a:schemeClr val="bg2">
                    <a:lumMod val="50000"/>
                  </a:schemeClr>
                </a:solidFill>
                <a:latin typeface="Franklin Gothic Book" pitchFamily="34" charset="0"/>
              </a:rPr>
              <a:t>, species, tabernacle</a:t>
            </a:r>
            <a:r>
              <a:rPr lang="en-US" sz="1300" b="1" dirty="0" smtClean="0">
                <a:solidFill>
                  <a:schemeClr val="bg2">
                    <a:lumMod val="50000"/>
                  </a:schemeClr>
                </a:solidFill>
                <a:latin typeface="Franklin Gothic Book" pitchFamily="34" charset="0"/>
              </a:rPr>
              <a:t> etc.</a:t>
            </a:r>
            <a:r>
              <a:rPr lang="en-US" sz="1300" dirty="0" smtClean="0">
                <a:solidFill>
                  <a:schemeClr val="bg2">
                    <a:lumMod val="50000"/>
                  </a:schemeClr>
                </a:solidFill>
                <a:latin typeface="Franklin Gothic Book" pitchFamily="34" charset="0"/>
              </a:rPr>
              <a:t> </a:t>
            </a:r>
          </a:p>
          <a:p>
            <a:pPr algn="ctr"/>
            <a:r>
              <a:rPr lang="en-US" sz="1300" dirty="0" smtClean="0">
                <a:solidFill>
                  <a:schemeClr val="bg2">
                    <a:lumMod val="50000"/>
                  </a:schemeClr>
                </a:solidFill>
                <a:latin typeface="Franklin Gothic Book" pitchFamily="34" charset="0"/>
              </a:rPr>
              <a:t>[END OF PART I]  </a:t>
            </a:r>
            <a:endParaRPr lang="en-US" sz="1300" dirty="0">
              <a:solidFill>
                <a:schemeClr val="bg2">
                  <a:lumMod val="50000"/>
                </a:schemeClr>
              </a:solidFill>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During these formation sessions,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will be using this </a:t>
            </a:r>
            <a:r>
              <a:rPr lang="en-US" sz="1400" b="1" dirty="0" smtClean="0">
                <a:latin typeface="Franklin Gothic Book" pitchFamily="34" charset="0"/>
              </a:rPr>
              <a:t>Power Point presentation</a:t>
            </a:r>
            <a:r>
              <a:rPr lang="en-US" sz="1400" dirty="0" smtClean="0">
                <a:latin typeface="Franklin Gothic Book" pitchFamily="34" charset="0"/>
              </a:rPr>
              <a:t> that includes opportunities for prayer and discussion.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There will also be various </a:t>
            </a:r>
            <a:r>
              <a:rPr lang="en-US" sz="1400" b="1" dirty="0" smtClean="0">
                <a:latin typeface="Franklin Gothic Book" pitchFamily="34" charset="0"/>
              </a:rPr>
              <a:t>handouts </a:t>
            </a:r>
            <a:r>
              <a:rPr lang="en-US" sz="1400" dirty="0" smtClean="0">
                <a:latin typeface="Franklin Gothic Book" pitchFamily="34" charset="0"/>
              </a:rPr>
              <a:t>that will help further your understanding of this ministry and the terminology used.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rPr>
              <a:t>During the practicum, we will make use of the </a:t>
            </a:r>
            <a:r>
              <a:rPr lang="en-US" sz="1400" b="1" dirty="0" smtClean="0">
                <a:latin typeface="Franklin Gothic Book" pitchFamily="34" charset="0"/>
              </a:rPr>
              <a:t>sacred linens</a:t>
            </a:r>
            <a:r>
              <a:rPr lang="en-US" sz="1400" dirty="0" smtClean="0">
                <a:latin typeface="Franklin Gothic Book" pitchFamily="34" charset="0"/>
              </a:rPr>
              <a:t>, </a:t>
            </a:r>
            <a:r>
              <a:rPr lang="en-US" sz="1400" b="1" dirty="0" smtClean="0">
                <a:latin typeface="Franklin Gothic Book" pitchFamily="34" charset="0"/>
              </a:rPr>
              <a:t>chalices</a:t>
            </a:r>
            <a:r>
              <a:rPr lang="en-US" sz="1400" dirty="0" smtClean="0">
                <a:latin typeface="Franklin Gothic Book" pitchFamily="34" charset="0"/>
              </a:rPr>
              <a:t> or cups, </a:t>
            </a:r>
            <a:r>
              <a:rPr lang="en-US" sz="1400" b="1" dirty="0" smtClean="0">
                <a:latin typeface="Franklin Gothic Book" pitchFamily="34" charset="0"/>
              </a:rPr>
              <a:t>ciboria</a:t>
            </a:r>
            <a:r>
              <a:rPr lang="en-US" sz="1400" dirty="0" smtClean="0">
                <a:latin typeface="Franklin Gothic Book" pitchFamily="34" charset="0"/>
              </a:rPr>
              <a:t> or bowls, and </a:t>
            </a:r>
            <a:r>
              <a:rPr lang="en-US" sz="1400" b="1" dirty="0" smtClean="0">
                <a:latin typeface="Franklin Gothic Book" pitchFamily="34" charset="0"/>
              </a:rPr>
              <a:t>unconsecrated hosts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 </a:t>
            </a:r>
          </a:p>
          <a:p>
            <a:endParaRPr lang="en-US" sz="1400" dirty="0" smtClean="0">
              <a:latin typeface="Franklin Gothic Book" pitchFamily="34" charset="0"/>
            </a:endParaRPr>
          </a:p>
          <a:p>
            <a:r>
              <a:rPr lang="en-US" sz="1400" dirty="0" smtClean="0">
                <a:latin typeface="Franklin Gothic Book" pitchFamily="34" charset="0"/>
              </a:rPr>
              <a:t>You will also receive a </a:t>
            </a:r>
            <a:r>
              <a:rPr lang="en-US" sz="1400" b="1" dirty="0" smtClean="0">
                <a:latin typeface="Franklin Gothic Book" pitchFamily="34" charset="0"/>
              </a:rPr>
              <a:t>handbook</a:t>
            </a:r>
            <a:r>
              <a:rPr lang="en-US" sz="1400" dirty="0" smtClean="0">
                <a:latin typeface="Franklin Gothic Book" pitchFamily="34" charset="0"/>
              </a:rPr>
              <a:t> covering all of general guidelines and principles for serving as an Extraordinary Minister of Communion at Mass or to the Sick and Homebound at the conclusion of this formation.  </a:t>
            </a:r>
          </a:p>
          <a:p>
            <a:endParaRPr lang="en-US" sz="1400" dirty="0" smtClean="0">
              <a:latin typeface="Franklin Gothic Book" pitchFamily="34" charset="0"/>
            </a:endParaRPr>
          </a:p>
          <a:p>
            <a:r>
              <a:rPr lang="en-US" sz="1400" dirty="0" smtClean="0">
                <a:latin typeface="Franklin Gothic Book" pitchFamily="34" charset="0"/>
                <a:sym typeface="Wingdings"/>
              </a:rPr>
              <a:t>Questions?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	</a:t>
            </a:r>
            <a:r>
              <a:rPr lang="en-US" sz="1400" i="1" dirty="0" smtClean="0">
                <a:solidFill>
                  <a:schemeClr val="bg2">
                    <a:lumMod val="50000"/>
                  </a:schemeClr>
                </a:solidFill>
                <a:latin typeface="Franklin Gothic Book" pitchFamily="34" charset="0"/>
                <a:sym typeface="Wingdings"/>
              </a:rPr>
              <a:t>After questions, continue on…</a:t>
            </a:r>
            <a:r>
              <a:rPr lang="en-US" sz="1400" dirty="0" smtClean="0">
                <a:solidFill>
                  <a:schemeClr val="bg2">
                    <a:lumMod val="50000"/>
                  </a:schemeClr>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endParaRPr lang="en-US" sz="1400" dirty="0" smtClean="0">
              <a:solidFill>
                <a:srgbClr val="FF0000"/>
              </a:solidFill>
            </a:endParaRP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Let’s begin our session with prayer.  </a:t>
            </a:r>
          </a:p>
          <a:p>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  </a:t>
            </a:r>
          </a:p>
          <a:p>
            <a:pPr algn="ctr"/>
            <a:r>
              <a:rPr lang="en-US" sz="1400" i="1" dirty="0" smtClean="0">
                <a:solidFill>
                  <a:schemeClr val="bg2">
                    <a:lumMod val="50000"/>
                  </a:schemeClr>
                </a:solidFill>
                <a:latin typeface="Franklin Gothic Book" pitchFamily="34" charset="0"/>
              </a:rPr>
              <a:t>Use Extraordinary Minister of Communion Prayer 1.  </a:t>
            </a:r>
          </a:p>
          <a:p>
            <a:pPr algn="ctr"/>
            <a:endParaRPr lang="en-US" sz="1400" i="1" dirty="0" smtClean="0">
              <a:solidFill>
                <a:schemeClr val="bg2">
                  <a:lumMod val="50000"/>
                </a:schemeClr>
              </a:solidFill>
              <a:latin typeface="Franklin Gothic Book" pitchFamily="34" charset="0"/>
            </a:endParaRPr>
          </a:p>
          <a:p>
            <a:pPr algn="ctr"/>
            <a:r>
              <a:rPr lang="en-US" sz="1400" i="1" dirty="0" smtClean="0">
                <a:solidFill>
                  <a:schemeClr val="bg2">
                    <a:lumMod val="50000"/>
                  </a:schemeClr>
                </a:solidFill>
                <a:latin typeface="Franklin Gothic Book" pitchFamily="34" charset="0"/>
              </a:rPr>
              <a:t>Following the hymn, advanced to the next slide for the reading. </a:t>
            </a:r>
            <a:r>
              <a:rPr lang="en-US" sz="1400" dirty="0" smtClean="0">
                <a:solidFill>
                  <a:srgbClr val="FF0000"/>
                </a:solidFill>
                <a:latin typeface="Franklin Gothic Book" pitchFamily="34" charset="0"/>
                <a:sym typeface="Wingdings"/>
              </a:rPr>
              <a:t>()</a:t>
            </a:r>
            <a:endParaRPr lang="en-US" sz="1400" i="1"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774700"/>
            <a:ext cx="4181475" cy="3136900"/>
          </a:xfrm>
        </p:spPr>
      </p:sp>
      <p:sp>
        <p:nvSpPr>
          <p:cNvPr id="3" name="Notes Placeholder 2"/>
          <p:cNvSpPr>
            <a:spLocks noGrp="1"/>
          </p:cNvSpPr>
          <p:nvPr>
            <p:ph type="body" idx="1"/>
          </p:nvPr>
        </p:nvSpPr>
        <p:spPr>
          <a:xfrm>
            <a:off x="701040" y="4105910"/>
            <a:ext cx="5608320" cy="4725670"/>
          </a:xfrm>
        </p:spPr>
        <p:txBody>
          <a:bodyPr>
            <a:normAutofit/>
          </a:bodyPr>
          <a:lstStyle/>
          <a:p>
            <a:r>
              <a:rPr lang="en-US" sz="1400" dirty="0" smtClean="0">
                <a:latin typeface="Franklin Gothic Book" pitchFamily="34" charset="0"/>
              </a:rPr>
              <a:t>A reading from the first letter of Paul to the Corinthians: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pPr algn="ctr"/>
            <a:r>
              <a:rPr lang="en-US" sz="1400" dirty="0" smtClean="0">
                <a:latin typeface="Franklin Gothic Book" pitchFamily="34" charset="0"/>
              </a:rPr>
              <a:t>Brothers and sisters: </a:t>
            </a:r>
          </a:p>
          <a:p>
            <a:pPr algn="ctr"/>
            <a:r>
              <a:rPr lang="en-US" sz="1400" dirty="0" smtClean="0">
                <a:latin typeface="Franklin Gothic Book" pitchFamily="34" charset="0"/>
              </a:rPr>
              <a:t>I received from the Lord what I also handed on to you, </a:t>
            </a:r>
          </a:p>
          <a:p>
            <a:pPr algn="ctr"/>
            <a:r>
              <a:rPr lang="en-US" sz="1400" dirty="0" smtClean="0">
                <a:latin typeface="Franklin Gothic Book" pitchFamily="34" charset="0"/>
              </a:rPr>
              <a:t>that the Lord Jesus, on the night he was handed over, </a:t>
            </a:r>
          </a:p>
          <a:p>
            <a:pPr algn="ctr"/>
            <a:r>
              <a:rPr lang="en-US" sz="1400" dirty="0" smtClean="0">
                <a:latin typeface="Franklin Gothic Book" pitchFamily="34" charset="0"/>
              </a:rPr>
              <a:t>took bread, and, after he had given thanks, broke it </a:t>
            </a:r>
          </a:p>
          <a:p>
            <a:pPr algn="ctr"/>
            <a:r>
              <a:rPr lang="en-US" sz="1400" dirty="0" smtClean="0">
                <a:latin typeface="Franklin Gothic Book" pitchFamily="34" charset="0"/>
              </a:rPr>
              <a:t>and said, “This is my body that is for you. </a:t>
            </a:r>
          </a:p>
          <a:p>
            <a:pPr algn="ctr"/>
            <a:r>
              <a:rPr lang="en-US" sz="1400" dirty="0" smtClean="0">
                <a:latin typeface="Franklin Gothic Book" pitchFamily="34" charset="0"/>
              </a:rPr>
              <a:t>Do this in remembrance of me.”  </a:t>
            </a:r>
          </a:p>
          <a:p>
            <a:pPr algn="ctr"/>
            <a:r>
              <a:rPr lang="en-US" sz="1400" dirty="0" smtClean="0">
                <a:latin typeface="Franklin Gothic Book" pitchFamily="34" charset="0"/>
              </a:rPr>
              <a:t>In the same way also the cup, after supper, saying, </a:t>
            </a:r>
          </a:p>
          <a:p>
            <a:pPr algn="ctr"/>
            <a:r>
              <a:rPr lang="en-US" sz="1400" dirty="0" smtClean="0">
                <a:latin typeface="Franklin Gothic Book" pitchFamily="34" charset="0"/>
              </a:rPr>
              <a:t>“This cup is the new covenant in my blood.          </a:t>
            </a:r>
          </a:p>
          <a:p>
            <a:pPr algn="ctr"/>
            <a:r>
              <a:rPr lang="en-US" sz="1400" dirty="0" smtClean="0">
                <a:latin typeface="Franklin Gothic Book" pitchFamily="34" charset="0"/>
              </a:rPr>
              <a:t>Do this, as often as you drink it, in remembrance of me.” </a:t>
            </a:r>
          </a:p>
          <a:p>
            <a:pPr algn="ctr"/>
            <a:r>
              <a:rPr lang="en-US" sz="1400" dirty="0" smtClean="0">
                <a:latin typeface="Franklin Gothic Book" pitchFamily="34" charset="0"/>
              </a:rPr>
              <a:t>For as often as you eat this bread, and drink the cup,           </a:t>
            </a:r>
          </a:p>
          <a:p>
            <a:pPr algn="ctr"/>
            <a:r>
              <a:rPr lang="en-US" sz="1400" dirty="0" smtClean="0">
                <a:latin typeface="Franklin Gothic Book" pitchFamily="34" charset="0"/>
              </a:rPr>
              <a:t>you proclaim the death of the Lord until he comes.</a:t>
            </a:r>
          </a:p>
          <a:p>
            <a:pPr algn="ctr"/>
            <a:endParaRPr lang="en-US" sz="1400" dirty="0" smtClean="0">
              <a:latin typeface="Franklin Gothic Book" pitchFamily="34" charset="0"/>
            </a:endParaRPr>
          </a:p>
          <a:p>
            <a:pPr algn="ctr"/>
            <a:endParaRPr lang="en-US" sz="1400" dirty="0" smtClean="0">
              <a:latin typeface="Franklin Gothic Book" pitchFamily="34" charset="0"/>
            </a:endParaRPr>
          </a:p>
          <a:p>
            <a:r>
              <a:rPr lang="en-US" sz="1400" i="1" dirty="0" smtClean="0">
                <a:solidFill>
                  <a:schemeClr val="accent6">
                    <a:lumMod val="50000"/>
                  </a:schemeClr>
                </a:solidFill>
                <a:latin typeface="Franklin Gothic Book" pitchFamily="34" charset="0"/>
              </a:rPr>
              <a:t>Continue with the prayer found on the sheet.</a:t>
            </a: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r>
              <a:rPr lang="en-US" sz="1400" i="1" dirty="0" smtClean="0">
                <a:solidFill>
                  <a:schemeClr val="accent6">
                    <a:lumMod val="50000"/>
                  </a:schemeClr>
                </a:solidFill>
                <a:latin typeface="Franklin Gothic Book" pitchFamily="34" charset="0"/>
              </a:rPr>
              <a:t>When finished with the prayer, continue 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We begin this formation session by taking a closer look at the importance of ministry in the Catholic Church.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0"/>
            <a:ext cx="5842000" cy="4183380"/>
          </a:xfrm>
        </p:spPr>
        <p:txBody>
          <a:bodyPr>
            <a:normAutofit/>
          </a:bodyPr>
          <a:lstStyle/>
          <a:p>
            <a:r>
              <a:rPr lang="en-US" sz="1400" dirty="0" smtClean="0">
                <a:latin typeface="Franklin Gothic Book" pitchFamily="34" charset="0"/>
              </a:rPr>
              <a:t>Where does this understanding of </a:t>
            </a:r>
            <a:r>
              <a:rPr lang="en-US" sz="1400" b="1" dirty="0" smtClean="0">
                <a:latin typeface="Franklin Gothic Book" pitchFamily="34" charset="0"/>
              </a:rPr>
              <a:t>ministry</a:t>
            </a:r>
            <a:r>
              <a:rPr lang="en-US" sz="1400" dirty="0" smtClean="0">
                <a:latin typeface="Franklin Gothic Book" pitchFamily="34" charset="0"/>
              </a:rPr>
              <a:t> come from?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It comes, first and foremost, from our </a:t>
            </a:r>
            <a:r>
              <a:rPr lang="en-US" sz="1400" b="1" dirty="0" smtClean="0">
                <a:latin typeface="Franklin Gothic Book" pitchFamily="34" charset="0"/>
                <a:sym typeface="Wingdings"/>
              </a:rPr>
              <a:t>Baptism</a:t>
            </a:r>
            <a:r>
              <a:rPr lang="en-US" sz="1400" dirty="0" smtClean="0">
                <a:latin typeface="Franklin Gothic Book" pitchFamily="34" charset="0"/>
                <a:sym typeface="Wingdings"/>
              </a:rPr>
              <a:t>.  Through Baptism, we are first </a:t>
            </a:r>
            <a:r>
              <a:rPr lang="en-US" sz="1400" b="1" dirty="0" smtClean="0">
                <a:latin typeface="Franklin Gothic Book" pitchFamily="34" charset="0"/>
                <a:sym typeface="Wingdings"/>
              </a:rPr>
              <a:t>called to serve others</a:t>
            </a:r>
            <a:r>
              <a:rPr lang="en-US" sz="1400" dirty="0" smtClean="0">
                <a:latin typeface="Franklin Gothic Book" pitchFamily="34" charset="0"/>
                <a:sym typeface="Wingdings"/>
              </a:rPr>
              <a:t>.  According to the </a:t>
            </a:r>
            <a:r>
              <a:rPr lang="en-US" sz="1400" i="1" dirty="0" smtClean="0">
                <a:latin typeface="Franklin Gothic Book" pitchFamily="34" charset="0"/>
                <a:sym typeface="Wingdings"/>
              </a:rPr>
              <a:t>Catechism of the Catholic Church</a:t>
            </a:r>
            <a:r>
              <a:rPr lang="en-US" sz="1400" dirty="0" smtClean="0">
                <a:latin typeface="Franklin Gothic Book" pitchFamily="34" charset="0"/>
                <a:sym typeface="Wingdings"/>
              </a:rPr>
              <a:t>, “Reborn as sons of God, the baptized must participate in the apostolic and missionary activity of the People of God” (</a:t>
            </a:r>
            <a:r>
              <a:rPr lang="en-US" sz="1400" i="1" dirty="0" smtClean="0">
                <a:latin typeface="Franklin Gothic Book" pitchFamily="34" charset="0"/>
                <a:sym typeface="Wingdings"/>
              </a:rPr>
              <a:t>CCC</a:t>
            </a:r>
            <a:r>
              <a:rPr lang="en-US" sz="1400" dirty="0" smtClean="0">
                <a:latin typeface="Franklin Gothic Book" pitchFamily="34" charset="0"/>
                <a:sym typeface="Wingdings"/>
              </a:rPr>
              <a:t> 1270).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 also have an obligation </a:t>
            </a:r>
            <a:r>
              <a:rPr lang="en-US" sz="1400" b="1" dirty="0" smtClean="0">
                <a:latin typeface="Franklin Gothic Book" pitchFamily="34" charset="0"/>
                <a:sym typeface="Wingdings"/>
              </a:rPr>
              <a:t>to participate in the liturgy</a:t>
            </a:r>
            <a:r>
              <a:rPr lang="en-US" sz="1400" dirty="0" smtClean="0">
                <a:latin typeface="Franklin Gothic Book" pitchFamily="34" charset="0"/>
                <a:sym typeface="Wingdings"/>
              </a:rPr>
              <a:t> of the Church, for the Catechism goes on to say that “The baptismal seal enables and commits Christians to serve God by a vital participation in the holy liturgy of the Church” (</a:t>
            </a:r>
            <a:r>
              <a:rPr lang="en-US" sz="1400" i="1" dirty="0" smtClean="0">
                <a:latin typeface="Franklin Gothic Book" pitchFamily="34" charset="0"/>
                <a:sym typeface="Wingdings"/>
              </a:rPr>
              <a:t>CCC</a:t>
            </a:r>
            <a:r>
              <a:rPr lang="en-US" sz="1400" dirty="0" smtClean="0">
                <a:latin typeface="Franklin Gothic Book" pitchFamily="34" charset="0"/>
                <a:sym typeface="Wingdings"/>
              </a:rPr>
              <a:t> 1273).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CF4ED-0D73-46E8-AFB2-7231E8C02E89}" type="datetimeFigureOut">
              <a:rPr lang="en-US" smtClean="0"/>
              <a:pPr/>
              <a:t>10/20/2016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C7E05-F355-4303-8D4A-A81217EEBC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BF63F-936A-4AAE-82A6-8E8FD71CC682}" type="datetimeFigureOut">
              <a:rPr lang="en-US" smtClean="0"/>
              <a:pPr/>
              <a:t>10/20/2016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3BC89-519F-453D-902D-2ABB8D8D8C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pic>
        <p:nvPicPr>
          <p:cNvPr id="12" name="Picture 11" descr="Picture4.jpg"/>
          <p:cNvPicPr>
            <a:picLocks noChangeAspect="1"/>
          </p:cNvPicPr>
          <p:nvPr/>
        </p:nvPicPr>
        <p:blipFill>
          <a:blip r:embed="rId4" cstate="print"/>
          <a:stretch>
            <a:fillRect/>
          </a:stretch>
        </p:blipFill>
        <p:spPr>
          <a:xfrm>
            <a:off x="0" y="0"/>
            <a:ext cx="9144000" cy="6858000"/>
          </a:xfrm>
          <a:prstGeom prst="rect">
            <a:avLst/>
          </a:prstGeom>
        </p:spPr>
      </p:pic>
      <p:pic>
        <p:nvPicPr>
          <p:cNvPr id="1027" name="Picture 3" descr="1397348_625279370844485_2122257066_o"/>
          <p:cNvPicPr>
            <a:picLocks noChangeAspect="1" noChangeArrowheads="1"/>
          </p:cNvPicPr>
          <p:nvPr/>
        </p:nvPicPr>
        <p:blipFill>
          <a:blip r:embed="rId5" cstate="print"/>
          <a:srcRect l="20000" r="12448" b="1151"/>
          <a:stretch>
            <a:fillRect/>
          </a:stretch>
        </p:blipFill>
        <p:spPr bwMode="auto">
          <a:xfrm>
            <a:off x="1142988" y="304800"/>
            <a:ext cx="2362199" cy="2292822"/>
          </a:xfrm>
          <a:prstGeom prst="rect">
            <a:avLst/>
          </a:prstGeom>
          <a:noFill/>
          <a:ln w="9525" algn="in">
            <a:noFill/>
            <a:miter lim="800000"/>
            <a:headEnd/>
            <a:tailEnd/>
          </a:ln>
          <a:effectLst>
            <a:softEdge rad="127000"/>
          </a:effectLst>
        </p:spPr>
      </p:pic>
      <p:pic>
        <p:nvPicPr>
          <p:cNvPr id="1028" name="Picture 4" descr="communion"/>
          <p:cNvPicPr>
            <a:picLocks noChangeAspect="1" noChangeArrowheads="1"/>
          </p:cNvPicPr>
          <p:nvPr/>
        </p:nvPicPr>
        <p:blipFill>
          <a:blip r:embed="rId6" cstate="print"/>
          <a:srcRect r="4878"/>
          <a:stretch>
            <a:fillRect/>
          </a:stretch>
        </p:blipFill>
        <p:spPr bwMode="auto">
          <a:xfrm>
            <a:off x="1142981" y="2590792"/>
            <a:ext cx="3085846" cy="1655195"/>
          </a:xfrm>
          <a:prstGeom prst="rect">
            <a:avLst/>
          </a:prstGeom>
          <a:noFill/>
          <a:ln w="9525" algn="in">
            <a:noFill/>
            <a:miter lim="800000"/>
            <a:headEnd/>
            <a:tailEnd/>
          </a:ln>
          <a:effectLst>
            <a:softEdge rad="127000"/>
          </a:effectLst>
        </p:spPr>
      </p:pic>
      <p:pic>
        <p:nvPicPr>
          <p:cNvPr id="1029" name="Picture 5" descr="01Passing-Cup"/>
          <p:cNvPicPr>
            <a:picLocks noChangeAspect="1" noChangeArrowheads="1"/>
          </p:cNvPicPr>
          <p:nvPr/>
        </p:nvPicPr>
        <p:blipFill>
          <a:blip r:embed="rId7" cstate="print"/>
          <a:srcRect l="29474" t="32001" r="30527"/>
          <a:stretch>
            <a:fillRect/>
          </a:stretch>
        </p:blipFill>
        <p:spPr bwMode="auto">
          <a:xfrm>
            <a:off x="3276587" y="1219200"/>
            <a:ext cx="2100145" cy="1872539"/>
          </a:xfrm>
          <a:prstGeom prst="rect">
            <a:avLst/>
          </a:prstGeom>
          <a:noFill/>
          <a:ln w="9525" algn="in">
            <a:noFill/>
            <a:miter lim="800000"/>
            <a:headEnd/>
            <a:tailEnd/>
          </a:ln>
          <a:effectLst>
            <a:softEdge rad="127000"/>
          </a:effectLst>
        </p:spPr>
      </p:pic>
      <p:sp>
        <p:nvSpPr>
          <p:cNvPr id="1030" name="Text Box 6"/>
          <p:cNvSpPr txBox="1">
            <a:spLocks noChangeArrowheads="1"/>
          </p:cNvSpPr>
          <p:nvPr/>
        </p:nvSpPr>
        <p:spPr bwMode="auto">
          <a:xfrm>
            <a:off x="5334000" y="685800"/>
            <a:ext cx="3124200" cy="3657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rPr>
              <a:t>“For I received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rPr>
              <a:t>from the Lord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rPr>
              <a:t>what I also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rPr>
              <a:t>handed 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rPr>
              <a:t>to you…”</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600" i="1" dirty="0" smtClean="0">
              <a:solidFill>
                <a:schemeClr val="bg1"/>
              </a:solidFill>
              <a:effectLst>
                <a:outerShdw blurRad="38100" dist="38100" dir="2700000" algn="tl">
                  <a:srgbClr val="000000">
                    <a:alpha val="43137"/>
                  </a:srgbClr>
                </a:outerShdw>
              </a:effectLst>
              <a:latin typeface="Garamond"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600" i="1" dirty="0" smtClean="0">
                <a:solidFill>
                  <a:schemeClr val="bg1"/>
                </a:solidFill>
                <a:effectLst>
                  <a:outerShdw blurRad="38100" dist="38100" dir="2700000" algn="tl">
                    <a:srgbClr val="000000">
                      <a:alpha val="43137"/>
                    </a:srgbClr>
                  </a:outerShdw>
                </a:effectLst>
                <a:latin typeface="Garamond" pitchFamily="18" charset="0"/>
                <a:cs typeface="Arial" pitchFamily="34" charset="0"/>
              </a:rPr>
              <a:t>1 Corinthians 11:23</a:t>
            </a:r>
            <a:endParaRPr kumimoji="0" lang="en-US" sz="1600" i="1" u="none" strike="noStrike" cap="none" normalizeH="0" baseline="0" dirty="0" smtClean="0">
              <a:ln>
                <a:noFill/>
              </a:ln>
              <a:solidFill>
                <a:schemeClr val="bg1"/>
              </a:solidFill>
              <a:effectLst>
                <a:outerShdw blurRad="38100" dist="38100" dir="2700000" algn="tl">
                  <a:srgbClr val="000000">
                    <a:alpha val="43137"/>
                  </a:srgbClr>
                </a:outerShdw>
              </a:effectLst>
              <a:latin typeface="Garamond" pitchFamily="18" charset="0"/>
              <a:cs typeface="Arial" pitchFamily="34" charset="0"/>
            </a:endParaRPr>
          </a:p>
        </p:txBody>
      </p:sp>
      <p:sp>
        <p:nvSpPr>
          <p:cNvPr id="1038" name="WordArt 14"/>
          <p:cNvSpPr>
            <a:spLocks noChangeArrowheads="1" noChangeShapeType="1" noTextEdit="1"/>
          </p:cNvSpPr>
          <p:nvPr/>
        </p:nvSpPr>
        <p:spPr bwMode="auto">
          <a:xfrm>
            <a:off x="914400" y="4267200"/>
            <a:ext cx="7467600" cy="1066800"/>
          </a:xfrm>
          <a:prstGeom prst="rect">
            <a:avLst/>
          </a:prstGeom>
        </p:spPr>
        <p:txBody>
          <a:bodyPr wrap="none" fromWordArt="1">
            <a:prstTxWarp prst="textPlain">
              <a:avLst>
                <a:gd name="adj" fmla="val 50000"/>
              </a:avLst>
            </a:prstTxWarp>
          </a:bodyPr>
          <a:lstStyle/>
          <a:p>
            <a:pPr algn="ctr" rtl="0"/>
            <a:r>
              <a:rPr lang="en-US" sz="3600" kern="10" spc="0" dirty="0" smtClean="0">
                <a:ln w="9525">
                  <a:noFill/>
                  <a:round/>
                  <a:headEnd/>
                  <a:tailEnd/>
                </a:ln>
                <a:effectLst>
                  <a:outerShdw dist="35921" dir="2700000" algn="ctr" rotWithShape="0">
                    <a:srgbClr val="CCCCCC">
                      <a:alpha val="50000"/>
                    </a:srgbClr>
                  </a:outerShdw>
                </a:effectLst>
                <a:latin typeface="Cambria"/>
              </a:rPr>
              <a:t>THE EXTRAORDINARY MINISTER </a:t>
            </a:r>
          </a:p>
          <a:p>
            <a:pPr algn="ctr" rtl="0"/>
            <a:r>
              <a:rPr lang="en-US" sz="3600" kern="10" spc="0" dirty="0" smtClean="0">
                <a:ln w="9525">
                  <a:noFill/>
                  <a:round/>
                  <a:headEnd/>
                  <a:tailEnd/>
                </a:ln>
                <a:effectLst>
                  <a:outerShdw dist="35921" dir="2700000" algn="ctr" rotWithShape="0">
                    <a:srgbClr val="CCCCCC">
                      <a:alpha val="50000"/>
                    </a:srgbClr>
                  </a:outerShdw>
                </a:effectLst>
                <a:latin typeface="Cambria"/>
              </a:rPr>
              <a:t>OF HOLY COMMUNION</a:t>
            </a:r>
            <a:endParaRPr lang="en-US" sz="3600" kern="10" spc="0" dirty="0">
              <a:ln w="9525">
                <a:noFill/>
                <a:round/>
                <a:headEnd/>
                <a:tailEnd/>
              </a:ln>
              <a:effectLst>
                <a:outerShdw dist="35921" dir="2700000" algn="ctr" rotWithShape="0">
                  <a:srgbClr val="CCCCCC">
                    <a:alpha val="50000"/>
                  </a:srgbClr>
                </a:outerShdw>
              </a:effectLst>
              <a:latin typeface="Cambri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par>
                                <p:cTn id="8" presetID="10" presetClass="entr" presetSubtype="0" fill="hold" nodeType="withEffect">
                                  <p:stCondLst>
                                    <p:cond delay="200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2000"/>
                                        <p:tgtEl>
                                          <p:spTgt spid="1029"/>
                                        </p:tgtEl>
                                      </p:cBhvr>
                                    </p:animEffect>
                                  </p:childTnLst>
                                </p:cTn>
                              </p:par>
                              <p:par>
                                <p:cTn id="11" presetID="10" presetClass="entr" presetSubtype="0" fill="hold" nodeType="withEffect">
                                  <p:stCondLst>
                                    <p:cond delay="400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2000"/>
                                        <p:tgtEl>
                                          <p:spTgt spid="1028"/>
                                        </p:tgtEl>
                                      </p:cBhvr>
                                    </p:animEffect>
                                  </p:childTnLst>
                                </p:cTn>
                              </p:par>
                              <p:par>
                                <p:cTn id="14" presetID="10" presetClass="entr" presetSubtype="0" fill="hold" grpId="0" nodeType="withEffect">
                                  <p:stCondLst>
                                    <p:cond delay="400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3000"/>
                                        <p:tgtEl>
                                          <p:spTgt spid="1030"/>
                                        </p:tgtEl>
                                      </p:cBhvr>
                                    </p:animEffect>
                                  </p:childTnLst>
                                </p:cTn>
                              </p:par>
                            </p:childTnLst>
                          </p:cTn>
                        </p:par>
                        <p:par>
                          <p:cTn id="17" fill="hold">
                            <p:stCondLst>
                              <p:cond delay="7000"/>
                            </p:stCondLst>
                            <p:childTnLst>
                              <p:par>
                                <p:cTn id="18" presetID="2" presetClass="entr" presetSubtype="8" fill="hold" grpId="0" nodeType="afterEffect">
                                  <p:stCondLst>
                                    <p:cond delay="100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000" fill="hold"/>
                                        <p:tgtEl>
                                          <p:spTgt spid="1038">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038">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000"/>
                                  </p:stCondLst>
                                  <p:childTnLst>
                                    <p:set>
                                      <p:cBhvr>
                                        <p:cTn id="23" dur="1" fill="hold">
                                          <p:stCondLst>
                                            <p:cond delay="0"/>
                                          </p:stCondLst>
                                        </p:cTn>
                                        <p:tgtEl>
                                          <p:spTgt spid="1038">
                                            <p:txEl>
                                              <p:pRg st="1" end="1"/>
                                            </p:txEl>
                                          </p:spTgt>
                                        </p:tgtEl>
                                        <p:attrNameLst>
                                          <p:attrName>style.visibility</p:attrName>
                                        </p:attrNameLst>
                                      </p:cBhvr>
                                      <p:to>
                                        <p:strVal val="visible"/>
                                      </p:to>
                                    </p:set>
                                    <p:anim calcmode="lin" valueType="num">
                                      <p:cBhvr additive="base">
                                        <p:cTn id="24" dur="1000" fill="hold"/>
                                        <p:tgtEl>
                                          <p:spTgt spid="1038">
                                            <p:txEl>
                                              <p:pRg st="1" end="1"/>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1038">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9000"/>
                            </p:stCondLst>
                            <p:childTnLst>
                              <p:par>
                                <p:cTn id="27" presetID="10" presetClass="entr" presetSubtype="0" fill="hold" nodeType="afterEffect">
                                  <p:stCondLst>
                                    <p:cond delay="2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1038"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I Corinthians 12:4-7</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1523999"/>
          </a:xfrm>
        </p:spPr>
        <p:txBody>
          <a:bodyPr>
            <a:normAutofit fontScale="70000" lnSpcReduction="20000"/>
          </a:bodyPr>
          <a:lstStyle/>
          <a:p>
            <a:pPr marL="0" indent="0">
              <a:buNone/>
            </a:pPr>
            <a:r>
              <a:rPr lang="en-US" i="1" dirty="0" smtClean="0">
                <a:solidFill>
                  <a:schemeClr val="bg1"/>
                </a:solidFill>
                <a:effectLst>
                  <a:outerShdw blurRad="38100" dist="38100" dir="2700000" algn="tl">
                    <a:srgbClr val="000000">
                      <a:alpha val="43137"/>
                    </a:srgbClr>
                  </a:outerShdw>
                </a:effectLst>
              </a:rPr>
              <a:t>“There are different kinds of spiritual gifts but the same Spirit; there are different forms of service but the same Lord; there are different workings but the same God who produces all of them in everyone.  To each individual the manifestation of the Spirit is given for some benefit.”  </a:t>
            </a:r>
            <a:endParaRPr lang="en-US" i="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85800" y="3124200"/>
            <a:ext cx="7696200" cy="2062103"/>
          </a:xfrm>
          <a:prstGeom prst="rect">
            <a:avLst/>
          </a:prstGeom>
          <a:noFill/>
        </p:spPr>
        <p:txBody>
          <a:bodyPr wrap="square" rtlCol="0">
            <a:spAutoFit/>
          </a:bodyPr>
          <a:lstStyle/>
          <a:p>
            <a:pPr marL="457200" indent="-457200">
              <a:buFont typeface="Arial" pitchFamily="34" charset="0"/>
              <a:buChar char="•"/>
            </a:pPr>
            <a:r>
              <a:rPr lang="en-US" sz="3200" dirty="0" smtClean="0">
                <a:solidFill>
                  <a:srgbClr val="E1E5BB"/>
                </a:solidFill>
                <a:effectLst>
                  <a:outerShdw blurRad="38100" dist="38100" dir="2700000" algn="tl">
                    <a:srgbClr val="000000">
                      <a:alpha val="43137"/>
                    </a:srgbClr>
                  </a:outerShdw>
                </a:effectLst>
              </a:rPr>
              <a:t>There are various ministries in liturgy</a:t>
            </a:r>
          </a:p>
          <a:p>
            <a:pPr marL="457200" indent="-457200">
              <a:buFont typeface="Arial" pitchFamily="34" charset="0"/>
              <a:buChar char="•"/>
            </a:pPr>
            <a:r>
              <a:rPr lang="en-US" sz="3200" dirty="0" smtClean="0">
                <a:solidFill>
                  <a:srgbClr val="E1E5BB"/>
                </a:solidFill>
                <a:effectLst>
                  <a:outerShdw blurRad="38100" dist="38100" dir="2700000" algn="tl">
                    <a:srgbClr val="000000">
                      <a:alpha val="43137"/>
                    </a:srgbClr>
                  </a:outerShdw>
                </a:effectLst>
              </a:rPr>
              <a:t>Each member is called to play a different role</a:t>
            </a:r>
          </a:p>
          <a:p>
            <a:pPr marL="457200" indent="-457200">
              <a:buFont typeface="Arial" pitchFamily="34" charset="0"/>
              <a:buChar char="•"/>
            </a:pPr>
            <a:r>
              <a:rPr lang="en-US" sz="3200" dirty="0" smtClean="0">
                <a:solidFill>
                  <a:srgbClr val="E1E5BB"/>
                </a:solidFill>
                <a:effectLst>
                  <a:outerShdw blurRad="38100" dist="38100" dir="2700000" algn="tl">
                    <a:srgbClr val="000000">
                      <a:alpha val="43137"/>
                    </a:srgbClr>
                  </a:outerShdw>
                </a:effectLst>
              </a:rPr>
              <a:t>Must discern our gifts and call by God to share those gifts</a:t>
            </a:r>
            <a:endParaRPr lang="en-US" sz="3200" dirty="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371600"/>
            <a:ext cx="7772400" cy="5181600"/>
          </a:xfrm>
        </p:spPr>
        <p:txBody>
          <a:bodyPr>
            <a:normAutofit lnSpcReduction="10000"/>
          </a:bodyPr>
          <a:lstStyle/>
          <a:p>
            <a:pPr marL="0" lvl="2"/>
            <a:r>
              <a:rPr lang="en-US" sz="3200" dirty="0" smtClean="0">
                <a:solidFill>
                  <a:srgbClr val="E1E5BB"/>
                </a:solidFill>
                <a:effectLst>
                  <a:outerShdw blurRad="38100" dist="38100" dir="2700000" algn="tl">
                    <a:srgbClr val="000000">
                      <a:alpha val="43137"/>
                    </a:srgbClr>
                  </a:outerShdw>
                </a:effectLst>
              </a:rPr>
              <a:t>Each person has been given a gift from God  </a:t>
            </a:r>
          </a:p>
          <a:p>
            <a:pPr marL="0" lvl="2"/>
            <a:r>
              <a:rPr lang="en-US" sz="3200" dirty="0" smtClean="0">
                <a:solidFill>
                  <a:srgbClr val="E1E5BB"/>
                </a:solidFill>
                <a:effectLst>
                  <a:outerShdw blurRad="38100" dist="38100" dir="2700000" algn="tl">
                    <a:srgbClr val="000000">
                      <a:alpha val="43137"/>
                    </a:srgbClr>
                  </a:outerShdw>
                </a:effectLst>
              </a:rPr>
              <a:t>GIFT</a:t>
            </a:r>
          </a:p>
          <a:p>
            <a:pPr marL="0" lvl="2"/>
            <a:endParaRPr lang="en-US" sz="3200" dirty="0" smtClean="0">
              <a:solidFill>
                <a:srgbClr val="E1E5BB"/>
              </a:solidFill>
              <a:effectLst>
                <a:outerShdw blurRad="38100" dist="38100" dir="2700000" algn="tl">
                  <a:srgbClr val="000000">
                    <a:alpha val="43137"/>
                  </a:srgbClr>
                </a:outerShdw>
              </a:effectLst>
            </a:endParaRPr>
          </a:p>
          <a:p>
            <a:pPr marL="0" lvl="2"/>
            <a:r>
              <a:rPr lang="en-US" sz="3200" dirty="0" smtClean="0">
                <a:solidFill>
                  <a:srgbClr val="E1E5BB"/>
                </a:solidFill>
                <a:effectLst>
                  <a:outerShdw blurRad="38100" dist="38100" dir="2700000" algn="tl">
                    <a:srgbClr val="000000">
                      <a:alpha val="43137"/>
                    </a:srgbClr>
                  </a:outerShdw>
                </a:effectLst>
              </a:rPr>
              <a:t>Each person is called to share that gift                 with the Body of Christ </a:t>
            </a:r>
          </a:p>
          <a:p>
            <a:pPr marL="0" lvl="2"/>
            <a:r>
              <a:rPr lang="en-US" sz="3200" dirty="0" smtClean="0">
                <a:solidFill>
                  <a:srgbClr val="E1E5BB"/>
                </a:solidFill>
                <a:effectLst>
                  <a:outerShdw blurRad="38100" dist="38100" dir="2700000" algn="tl">
                    <a:srgbClr val="000000">
                      <a:alpha val="43137"/>
                    </a:srgbClr>
                  </a:outerShdw>
                </a:effectLst>
              </a:rPr>
              <a:t>NEED</a:t>
            </a:r>
          </a:p>
          <a:p>
            <a:pPr algn="l"/>
            <a:endParaRPr lang="en-US" dirty="0" smtClean="0">
              <a:solidFill>
                <a:srgbClr val="E1E5BB"/>
              </a:solidFill>
              <a:effectLst>
                <a:outerShdw blurRad="38100" dist="38100" dir="2700000" algn="tl">
                  <a:srgbClr val="000000">
                    <a:alpha val="43137"/>
                  </a:srgbClr>
                </a:outerShdw>
              </a:effectLst>
              <a:latin typeface="Cambria" panose="02040503050406030204" pitchFamily="18" charset="0"/>
            </a:endParaRPr>
          </a:p>
          <a:p>
            <a:pPr marL="0" lvl="2"/>
            <a:r>
              <a:rPr lang="en-US" sz="3200" dirty="0" smtClean="0">
                <a:solidFill>
                  <a:srgbClr val="E1E5BB"/>
                </a:solidFill>
                <a:effectLst>
                  <a:outerShdw blurRad="38100" dist="38100" dir="2700000" algn="tl">
                    <a:srgbClr val="000000">
                      <a:alpha val="43137"/>
                    </a:srgbClr>
                  </a:outerShdw>
                </a:effectLst>
              </a:rPr>
              <a:t>Realizing our gift comes from God</a:t>
            </a:r>
          </a:p>
          <a:p>
            <a:pPr marL="0" lvl="2"/>
            <a:r>
              <a:rPr lang="en-US" sz="3200" dirty="0" smtClean="0">
                <a:solidFill>
                  <a:srgbClr val="E1E5BB"/>
                </a:solidFill>
                <a:effectLst>
                  <a:outerShdw blurRad="38100" dist="38100" dir="2700000" algn="tl">
                    <a:srgbClr val="000000">
                      <a:alpha val="43137"/>
                    </a:srgbClr>
                  </a:outerShdw>
                </a:effectLst>
              </a:rPr>
              <a:t> HUMILITY</a:t>
            </a:r>
          </a:p>
          <a:p>
            <a:pPr algn="l"/>
            <a:endParaRPr lang="en-US" dirty="0">
              <a:solidFill>
                <a:srgbClr val="E1E5BB"/>
              </a:solidFill>
              <a:latin typeface="Cambria" panose="02040503050406030204" pitchFamily="18" charset="0"/>
            </a:endParaRPr>
          </a:p>
        </p:txBody>
      </p:sp>
    </p:spTree>
    <p:extLst>
      <p:ext uri="{BB962C8B-B14F-4D97-AF65-F5344CB8AC3E}">
        <p14:creationId xmlns="" xmlns:p14="http://schemas.microsoft.com/office/powerpoint/2010/main" val="5111365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lstStyle/>
          <a:p>
            <a:pPr marL="0" lvl="1"/>
            <a:r>
              <a:rPr lang="en-US" sz="3600" dirty="0" smtClean="0">
                <a:effectLst>
                  <a:outerShdw blurRad="38100" dist="38100" dir="2700000" algn="tl">
                    <a:srgbClr val="000000">
                      <a:alpha val="43137"/>
                    </a:srgbClr>
                  </a:outerShdw>
                </a:effectLst>
              </a:rPr>
              <a:t>Definition of Ministry</a:t>
            </a:r>
          </a:p>
          <a:p>
            <a:pPr marL="0" lvl="1"/>
            <a:r>
              <a:rPr lang="en-US" sz="2400" dirty="0" smtClean="0">
                <a:effectLst>
                  <a:outerShdw blurRad="38100" dist="38100" dir="2700000" algn="tl">
                    <a:srgbClr val="000000">
                      <a:alpha val="43137"/>
                    </a:srgbClr>
                  </a:outerShdw>
                </a:effectLst>
              </a:rPr>
              <a:t>from </a:t>
            </a:r>
            <a:r>
              <a:rPr lang="en-US" sz="2400" i="1" dirty="0" smtClean="0">
                <a:effectLst>
                  <a:outerShdw blurRad="38100" dist="38100" dir="2700000" algn="tl">
                    <a:srgbClr val="000000">
                      <a:alpha val="43137"/>
                    </a:srgbClr>
                  </a:outerShdw>
                </a:effectLst>
              </a:rPr>
              <a:t>The Ministry of Music</a:t>
            </a:r>
            <a:r>
              <a:rPr lang="en-US" sz="2400" dirty="0" smtClean="0">
                <a:effectLst>
                  <a:outerShdw blurRad="38100" dist="38100" dir="2700000" algn="tl">
                    <a:srgbClr val="000000">
                      <a:alpha val="43137"/>
                    </a:srgbClr>
                  </a:outerShdw>
                </a:effectLst>
              </a:rPr>
              <a:t> by Fr. William Bauman</a:t>
            </a:r>
          </a:p>
          <a:p>
            <a:pPr marL="0" lvl="1"/>
            <a:endParaRPr lang="en-US" dirty="0" smtClean="0">
              <a:effectLst>
                <a:outerShdw blurRad="38100" dist="38100" dir="2700000" algn="tl">
                  <a:srgbClr val="000000">
                    <a:alpha val="43137"/>
                  </a:srgbClr>
                </a:outerShdw>
              </a:effectLst>
            </a:endParaRPr>
          </a:p>
          <a:p>
            <a:pPr marL="0" lvl="2"/>
            <a:r>
              <a:rPr lang="en-US" dirty="0" smtClean="0">
                <a:effectLst>
                  <a:outerShdw blurRad="38100" dist="38100" dir="2700000" algn="tl">
                    <a:srgbClr val="000000">
                      <a:alpha val="43137"/>
                    </a:srgbClr>
                  </a:outerShdw>
                </a:effectLst>
              </a:rPr>
              <a:t>“Ministry is service rendered out of love, and with a deep respect for the person served, after the model of Jesus.  Ministry is never self-seeking; ministry is giving, and it is the kind of giving in which one loves the person one gives to.”  </a:t>
            </a:r>
          </a:p>
          <a:p>
            <a:pPr algn="l"/>
            <a:endParaRPr lang="en-US" dirty="0">
              <a:latin typeface="Cambria" panose="02040503050406030204" pitchFamily="18" charset="0"/>
            </a:endParaRPr>
          </a:p>
        </p:txBody>
      </p:sp>
    </p:spTree>
    <p:extLst>
      <p:ext uri="{BB962C8B-B14F-4D97-AF65-F5344CB8AC3E}">
        <p14:creationId xmlns="" xmlns:p14="http://schemas.microsoft.com/office/powerpoint/2010/main" val="2526047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lstStyle/>
          <a:p>
            <a:pPr lvl="2" algn="l"/>
            <a:r>
              <a:rPr lang="en-US" dirty="0" smtClean="0">
                <a:effectLst>
                  <a:outerShdw blurRad="38100" dist="38100" dir="2700000" algn="tl">
                    <a:srgbClr val="000000">
                      <a:alpha val="43137"/>
                    </a:srgbClr>
                  </a:outerShdw>
                </a:effectLst>
              </a:rPr>
              <a:t>Ministry is not:	</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Acting better or holier than another</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Creating an elite in the parish</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Rewarding someone</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Self-gratifying performance </a:t>
            </a:r>
          </a:p>
          <a:p>
            <a:pPr lvl="2" algn="l"/>
            <a:endParaRPr lang="en-US" dirty="0" smtClean="0">
              <a:effectLst>
                <a:outerShdw blurRad="38100" dist="38100" dir="2700000" algn="tl">
                  <a:srgbClr val="000000">
                    <a:alpha val="43137"/>
                  </a:srgbClr>
                </a:outerShdw>
              </a:effectLst>
            </a:endParaRPr>
          </a:p>
          <a:p>
            <a:pPr lvl="2" algn="l"/>
            <a:r>
              <a:rPr lang="en-US" dirty="0" smtClean="0">
                <a:effectLst>
                  <a:outerShdw blurRad="38100" dist="38100" dir="2700000" algn="tl">
                    <a:srgbClr val="000000">
                      <a:alpha val="43137"/>
                    </a:srgbClr>
                  </a:outerShdw>
                </a:effectLst>
              </a:rPr>
              <a:t>Ministry is:</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Humility</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A way of achieving our own salvation </a:t>
            </a:r>
          </a:p>
          <a:p>
            <a:pPr marL="17145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Helping others move toward the Lord.</a:t>
            </a:r>
          </a:p>
          <a:p>
            <a:pPr algn="l"/>
            <a:endParaRPr lang="en-US"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 xmlns:p14="http://schemas.microsoft.com/office/powerpoint/2010/main" val="22277519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1000"/>
                                        <p:tgtEl>
                                          <p:spTgt spid="5">
                                            <p:txEl>
                                              <p:pRg st="9" end="9"/>
                                            </p:txEl>
                                          </p:spTgt>
                                        </p:tgtEl>
                                      </p:cBhvr>
                                    </p:animEffect>
                                    <p:anim calcmode="lin" valueType="num">
                                      <p:cBhvr>
                                        <p:cTn id="4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92500" lnSpcReduction="20000"/>
          </a:bodyPr>
          <a:lstStyle/>
          <a:p>
            <a:pPr lvl="1">
              <a:spcBef>
                <a:spcPts val="1200"/>
              </a:spcBef>
              <a:buFont typeface="Wingdings" pitchFamily="2" charset="2"/>
              <a:buChar char="§"/>
            </a:pPr>
            <a:r>
              <a:rPr lang="en-US" dirty="0" err="1" smtClean="0">
                <a:solidFill>
                  <a:srgbClr val="E1E5BB"/>
                </a:solidFill>
                <a:effectLst>
                  <a:outerShdw blurRad="38100" dist="38100" dir="2700000" algn="tl">
                    <a:srgbClr val="000000">
                      <a:alpha val="43137"/>
                    </a:srgbClr>
                  </a:outerShdw>
                </a:effectLst>
              </a:rPr>
              <a:t>Footwashing</a:t>
            </a:r>
            <a:r>
              <a:rPr lang="en-US" dirty="0" smtClean="0">
                <a:solidFill>
                  <a:srgbClr val="E1E5BB"/>
                </a:solidFill>
                <a:effectLst>
                  <a:outerShdw blurRad="38100" dist="38100" dir="2700000" algn="tl">
                    <a:srgbClr val="000000">
                      <a:alpha val="43137"/>
                    </a:srgbClr>
                  </a:outerShdw>
                </a:effectLst>
              </a:rPr>
              <a:t> at the Last Supper—John 13: 1-15</a:t>
            </a:r>
          </a:p>
          <a:p>
            <a:pPr lvl="1">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rPr>
              <a:t>“We are called to lead lives deeply rooted in service—service to our God, neighbor, self, and creation” (6).</a:t>
            </a:r>
          </a:p>
          <a:p>
            <a:pPr lvl="1">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(6).</a:t>
            </a:r>
          </a:p>
          <a:p>
            <a:pPr lvl="1"/>
            <a:endParaRPr lang="en-US" dirty="0"/>
          </a:p>
        </p:txBody>
      </p:sp>
      <p:pic>
        <p:nvPicPr>
          <p:cNvPr id="4" name="Picture 3" descr="the_washing_of_feet.jpg"/>
          <p:cNvPicPr>
            <a:picLocks noChangeAspect="1"/>
          </p:cNvPicPr>
          <p:nvPr/>
        </p:nvPicPr>
        <p:blipFill>
          <a:blip r:embed="rId3" cstate="print"/>
          <a:stretch>
            <a:fillRect/>
          </a:stretch>
        </p:blipFill>
        <p:spPr>
          <a:xfrm>
            <a:off x="304800" y="304800"/>
            <a:ext cx="1447800" cy="1997964"/>
          </a:xfrm>
          <a:prstGeom prst="rect">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spPr>
      </p:pic>
      <p:sp>
        <p:nvSpPr>
          <p:cNvPr id="2" name="Title 1"/>
          <p:cNvSpPr>
            <a:spLocks noGrp="1"/>
          </p:cNvSpPr>
          <p:nvPr>
            <p:ph type="title"/>
          </p:nvPr>
        </p:nvSpPr>
        <p:spPr>
          <a:xfrm>
            <a:off x="1828800" y="304800"/>
            <a:ext cx="7010400" cy="9144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Ministry as Servant Leadership</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981200" y="1317248"/>
            <a:ext cx="7086600" cy="769441"/>
          </a:xfrm>
          <a:prstGeom prst="rect">
            <a:avLst/>
          </a:prstGeom>
        </p:spPr>
        <p:txBody>
          <a:bodyPr wrap="square">
            <a:spAutoFit/>
          </a:bodyPr>
          <a:lstStyle/>
          <a:p>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2400" i="1" dirty="0" smtClean="0">
                <a:solidFill>
                  <a:schemeClr val="bg1"/>
                </a:solidFill>
                <a:effectLst>
                  <a:outerShdw blurRad="38100" dist="38100" dir="2700000" algn="tl">
                    <a:srgbClr val="000000">
                      <a:alpha val="43137"/>
                    </a:srgbClr>
                  </a:outerShdw>
                </a:effectLst>
              </a:rPr>
              <a:t>Wounded and Loved, </a:t>
            </a:r>
            <a:r>
              <a:rPr lang="en-US" sz="2400" i="1" dirty="0" err="1" smtClean="0">
                <a:solidFill>
                  <a:schemeClr val="bg1"/>
                </a:solidFill>
                <a:effectLst>
                  <a:outerShdw blurRad="38100" dist="38100" dir="2700000" algn="tl">
                    <a:srgbClr val="000000">
                      <a:alpha val="43137"/>
                    </a:srgbClr>
                  </a:outerShdw>
                </a:effectLst>
              </a:rPr>
              <a:t>Regathering</a:t>
            </a:r>
            <a:r>
              <a:rPr lang="en-US" sz="2400" i="1" dirty="0" smtClean="0">
                <a:solidFill>
                  <a:schemeClr val="bg1"/>
                </a:solidFill>
                <a:effectLst>
                  <a:outerShdw blurRad="38100" dist="38100" dir="2700000" algn="tl">
                    <a:srgbClr val="000000">
                      <a:alpha val="43137"/>
                    </a:srgbClr>
                  </a:outerShdw>
                </a:effectLst>
              </a:rPr>
              <a:t> the Scattered</a:t>
            </a:r>
            <a:br>
              <a:rPr lang="en-US" sz="2400" i="1"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Bishop </a:t>
            </a:r>
            <a:r>
              <a:rPr lang="en-US" dirty="0" err="1" smtClean="0">
                <a:solidFill>
                  <a:schemeClr val="bg1"/>
                </a:solidFill>
                <a:effectLst>
                  <a:outerShdw blurRad="38100" dist="38100" dir="2700000" algn="tl">
                    <a:srgbClr val="000000">
                      <a:alpha val="43137"/>
                    </a:srgbClr>
                  </a:outerShdw>
                </a:effectLst>
              </a:rPr>
              <a:t>Bambera’s</a:t>
            </a:r>
            <a:r>
              <a:rPr lang="en-US" dirty="0" smtClean="0">
                <a:solidFill>
                  <a:schemeClr val="bg1"/>
                </a:solidFill>
                <a:effectLst>
                  <a:outerShdw blurRad="38100" dist="38100" dir="2700000" algn="tl">
                    <a:srgbClr val="000000">
                      <a:alpha val="43137"/>
                    </a:srgbClr>
                  </a:outerShdw>
                </a:effectLst>
              </a:rPr>
              <a:t> Pastoral Vision for the Church of Scranton</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4" presetClass="entr" presetSubtype="0" ac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05"/>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 calcmode="lin" valueType="num">
                                      <p:cBhvr>
                                        <p:cTn id="13" dur="500" fill="hold"/>
                                        <p:tgtEl>
                                          <p:spTgt spid="4"/>
                                        </p:tgtEl>
                                        <p:attrNameLst>
                                          <p:attrName>ppt_x</p:attrName>
                                        </p:attrNameLst>
                                      </p:cBhvr>
                                      <p:tavLst>
                                        <p:tav tm="0">
                                          <p:val>
                                            <p:strVal val="#ppt_x-.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92500"/>
          </a:bodyPr>
          <a:lstStyle/>
          <a:p>
            <a:pPr lvl="1">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rPr>
              <a:t>One of Bishop </a:t>
            </a:r>
            <a:r>
              <a:rPr lang="en-US" dirty="0" err="1" smtClean="0">
                <a:solidFill>
                  <a:srgbClr val="E1E5BB"/>
                </a:solidFill>
                <a:effectLst>
                  <a:outerShdw blurRad="38100" dist="38100" dir="2700000" algn="tl">
                    <a:srgbClr val="000000">
                      <a:alpha val="43137"/>
                    </a:srgbClr>
                  </a:outerShdw>
                </a:effectLst>
              </a:rPr>
              <a:t>Bambera’s</a:t>
            </a:r>
            <a:r>
              <a:rPr lang="en-US" dirty="0" smtClean="0">
                <a:solidFill>
                  <a:srgbClr val="E1E5BB"/>
                </a:solidFill>
                <a:effectLst>
                  <a:outerShdw blurRad="38100" dist="38100" dir="2700000" algn="tl">
                    <a:srgbClr val="000000">
                      <a:alpha val="43137"/>
                    </a:srgbClr>
                  </a:outerShdw>
                </a:effectLst>
              </a:rPr>
              <a:t> goals for servant leaders who worship is “Find ways to promote: liturgical catechesis in the parish, and improved quality of participation by parishioners of all ages in Sunday Mass, the calling of men and women to liturgical ministries, the training of liturgical ministers, both spiritually and functionally, and improved use of music and art to enhance liturgical celebrations in a way that the world can comprehend” (10).</a:t>
            </a:r>
          </a:p>
          <a:p>
            <a:pPr lvl="1"/>
            <a:endParaRPr lang="en-US" dirty="0"/>
          </a:p>
        </p:txBody>
      </p:sp>
      <p:pic>
        <p:nvPicPr>
          <p:cNvPr id="4" name="Picture 3" descr="the_washing_of_feet.jpg"/>
          <p:cNvPicPr>
            <a:picLocks noChangeAspect="1"/>
          </p:cNvPicPr>
          <p:nvPr/>
        </p:nvPicPr>
        <p:blipFill>
          <a:blip r:embed="rId3" cstate="print"/>
          <a:stretch>
            <a:fillRect/>
          </a:stretch>
        </p:blipFill>
        <p:spPr>
          <a:xfrm>
            <a:off x="304800" y="304800"/>
            <a:ext cx="1447800" cy="1997964"/>
          </a:xfrm>
          <a:prstGeom prst="rect">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spPr>
      </p:pic>
      <p:sp>
        <p:nvSpPr>
          <p:cNvPr id="2" name="Title 1"/>
          <p:cNvSpPr>
            <a:spLocks noGrp="1"/>
          </p:cNvSpPr>
          <p:nvPr>
            <p:ph type="title"/>
          </p:nvPr>
        </p:nvSpPr>
        <p:spPr>
          <a:xfrm>
            <a:off x="1828800" y="304800"/>
            <a:ext cx="7010400" cy="9144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Ministry as Servant Leadership</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981200" y="1317248"/>
            <a:ext cx="7086600" cy="769441"/>
          </a:xfrm>
          <a:prstGeom prst="rect">
            <a:avLst/>
          </a:prstGeom>
        </p:spPr>
        <p:txBody>
          <a:bodyPr wrap="square">
            <a:spAutoFit/>
          </a:bodyPr>
          <a:lstStyle/>
          <a:p>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2400" i="1" dirty="0" smtClean="0">
                <a:solidFill>
                  <a:schemeClr val="bg1"/>
                </a:solidFill>
                <a:effectLst>
                  <a:outerShdw blurRad="38100" dist="38100" dir="2700000" algn="tl">
                    <a:srgbClr val="000000">
                      <a:alpha val="43137"/>
                    </a:srgbClr>
                  </a:outerShdw>
                </a:effectLst>
              </a:rPr>
              <a:t>Wounded and Loved, </a:t>
            </a:r>
            <a:r>
              <a:rPr lang="en-US" sz="2400" i="1" dirty="0" err="1" smtClean="0">
                <a:solidFill>
                  <a:schemeClr val="bg1"/>
                </a:solidFill>
                <a:effectLst>
                  <a:outerShdw blurRad="38100" dist="38100" dir="2700000" algn="tl">
                    <a:srgbClr val="000000">
                      <a:alpha val="43137"/>
                    </a:srgbClr>
                  </a:outerShdw>
                </a:effectLst>
              </a:rPr>
              <a:t>Regathering</a:t>
            </a:r>
            <a:r>
              <a:rPr lang="en-US" sz="2400" i="1" dirty="0" smtClean="0">
                <a:solidFill>
                  <a:schemeClr val="bg1"/>
                </a:solidFill>
                <a:effectLst>
                  <a:outerShdw blurRad="38100" dist="38100" dir="2700000" algn="tl">
                    <a:srgbClr val="000000">
                      <a:alpha val="43137"/>
                    </a:srgbClr>
                  </a:outerShdw>
                </a:effectLst>
              </a:rPr>
              <a:t> the Scattered</a:t>
            </a:r>
            <a:br>
              <a:rPr lang="en-US" sz="2400" i="1"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Bishop </a:t>
            </a:r>
            <a:r>
              <a:rPr lang="en-US" dirty="0" err="1" smtClean="0">
                <a:solidFill>
                  <a:schemeClr val="bg1"/>
                </a:solidFill>
                <a:effectLst>
                  <a:outerShdw blurRad="38100" dist="38100" dir="2700000" algn="tl">
                    <a:srgbClr val="000000">
                      <a:alpha val="43137"/>
                    </a:srgbClr>
                  </a:outerShdw>
                </a:effectLst>
              </a:rPr>
              <a:t>Bambera’s</a:t>
            </a:r>
            <a:r>
              <a:rPr lang="en-US" dirty="0" smtClean="0">
                <a:solidFill>
                  <a:schemeClr val="bg1"/>
                </a:solidFill>
                <a:effectLst>
                  <a:outerShdw blurRad="38100" dist="38100" dir="2700000" algn="tl">
                    <a:srgbClr val="000000">
                      <a:alpha val="43137"/>
                    </a:srgbClr>
                  </a:outerShdw>
                </a:effectLst>
              </a:rPr>
              <a:t> Pastoral Vision for the Church of Scranton</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Beginning Your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257800"/>
          </a:xfrm>
        </p:spPr>
        <p:txBody>
          <a:bodyPr>
            <a:normAutofit fontScale="77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Examine how your gifts can best be shared</a:t>
            </a:r>
          </a:p>
          <a:p>
            <a:pPr>
              <a:spcBef>
                <a:spcPts val="1200"/>
              </a:spcBef>
            </a:pPr>
            <a:r>
              <a:rPr lang="en-US" dirty="0" smtClean="0">
                <a:solidFill>
                  <a:srgbClr val="E1E5BB"/>
                </a:solidFill>
                <a:effectLst>
                  <a:outerShdw blurRad="38100" dist="38100" dir="2700000" algn="tl">
                    <a:srgbClr val="000000">
                      <a:alpha val="43137"/>
                    </a:srgbClr>
                  </a:outerShdw>
                </a:effectLst>
              </a:rPr>
              <a:t>Take into consideration the preparation and time required</a:t>
            </a:r>
          </a:p>
          <a:p>
            <a:pPr>
              <a:spcBef>
                <a:spcPts val="1200"/>
              </a:spcBef>
            </a:pPr>
            <a:r>
              <a:rPr lang="en-US" dirty="0" smtClean="0">
                <a:solidFill>
                  <a:srgbClr val="E1E5BB"/>
                </a:solidFill>
                <a:effectLst>
                  <a:outerShdw blurRad="38100" dist="38100" dir="2700000" algn="tl">
                    <a:srgbClr val="000000">
                      <a:alpha val="43137"/>
                    </a:srgbClr>
                  </a:outerShdw>
                </a:effectLst>
              </a:rPr>
              <a:t>Attend theological and practical training necessary for this ministry</a:t>
            </a:r>
          </a:p>
          <a:p>
            <a:pPr>
              <a:spcBef>
                <a:spcPts val="1200"/>
              </a:spcBef>
            </a:pPr>
            <a:r>
              <a:rPr lang="en-US" dirty="0" smtClean="0">
                <a:solidFill>
                  <a:srgbClr val="E1E5BB"/>
                </a:solidFill>
                <a:effectLst>
                  <a:outerShdw blurRad="38100" dist="38100" dir="2700000" algn="tl">
                    <a:srgbClr val="000000">
                      <a:alpha val="43137"/>
                    </a:srgbClr>
                  </a:outerShdw>
                </a:effectLst>
              </a:rPr>
              <a:t>Be commissioned by the pastor for that particular ministry</a:t>
            </a:r>
          </a:p>
          <a:p>
            <a:pPr>
              <a:spcBef>
                <a:spcPts val="1200"/>
              </a:spcBef>
            </a:pPr>
            <a:r>
              <a:rPr lang="en-US" dirty="0" smtClean="0">
                <a:solidFill>
                  <a:srgbClr val="E1E5BB"/>
                </a:solidFill>
                <a:effectLst>
                  <a:outerShdw blurRad="38100" dist="38100" dir="2700000" algn="tl">
                    <a:srgbClr val="000000">
                      <a:alpha val="43137"/>
                    </a:srgbClr>
                  </a:outerShdw>
                </a:effectLst>
              </a:rPr>
              <a:t>Embrace forms of personal prayer that connect you to your particular area of service</a:t>
            </a:r>
          </a:p>
          <a:p>
            <a:pPr>
              <a:spcBef>
                <a:spcPts val="1200"/>
              </a:spcBef>
            </a:pPr>
            <a:r>
              <a:rPr lang="en-US" dirty="0" smtClean="0">
                <a:solidFill>
                  <a:srgbClr val="E1E5BB"/>
                </a:solidFill>
                <a:effectLst>
                  <a:outerShdw blurRad="38100" dist="38100" dir="2700000" algn="tl">
                    <a:srgbClr val="000000">
                      <a:alpha val="43137"/>
                    </a:srgbClr>
                  </a:outerShdw>
                </a:effectLst>
              </a:rPr>
              <a:t>Receive ongoing formation in that ministry</a:t>
            </a:r>
          </a:p>
          <a:p>
            <a:pPr lvl="1">
              <a:spcBef>
                <a:spcPts val="1200"/>
              </a:spcBef>
            </a:pPr>
            <a:r>
              <a:rPr lang="en-US" dirty="0" smtClean="0">
                <a:solidFill>
                  <a:srgbClr val="E1E5BB"/>
                </a:solidFill>
                <a:effectLst>
                  <a:outerShdw blurRad="38100" dist="38100" dir="2700000" algn="tl">
                    <a:srgbClr val="000000">
                      <a:alpha val="43137"/>
                    </a:srgbClr>
                  </a:outerShdw>
                </a:effectLst>
              </a:rPr>
              <a:t>Prayer</a:t>
            </a:r>
          </a:p>
          <a:p>
            <a:pPr lvl="1">
              <a:spcBef>
                <a:spcPts val="1200"/>
              </a:spcBef>
            </a:pPr>
            <a:r>
              <a:rPr lang="en-US" dirty="0" smtClean="0">
                <a:solidFill>
                  <a:srgbClr val="E1E5BB"/>
                </a:solidFill>
                <a:effectLst>
                  <a:outerShdw blurRad="38100" dist="38100" dir="2700000" algn="tl">
                    <a:srgbClr val="000000">
                      <a:alpha val="43137"/>
                    </a:srgbClr>
                  </a:outerShdw>
                </a:effectLst>
              </a:rPr>
              <a:t>Study</a:t>
            </a:r>
          </a:p>
          <a:p>
            <a:pPr lvl="1">
              <a:spcBef>
                <a:spcPts val="1200"/>
              </a:spcBef>
            </a:pPr>
            <a:r>
              <a:rPr lang="en-US" dirty="0" smtClean="0">
                <a:solidFill>
                  <a:srgbClr val="E1E5BB"/>
                </a:solidFill>
                <a:effectLst>
                  <a:outerShdw blurRad="38100" dist="38100" dir="2700000" algn="tl">
                    <a:srgbClr val="000000">
                      <a:alpha val="43137"/>
                    </a:srgbClr>
                  </a:outerShdw>
                </a:effectLst>
              </a:rPr>
              <a:t>Attendance at parish or diocesan periods of reflection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par>
                          <p:cTn id="33" fill="hold">
                            <p:stCondLst>
                              <p:cond delay="500"/>
                            </p:stCondLst>
                            <p:childTnLst>
                              <p:par>
                                <p:cTn id="34" presetID="3" presetClass="entr" presetSubtype="10" fill="hold" nodeType="afterEffect">
                                  <p:stCondLst>
                                    <p:cond delay="10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1000"/>
                                        <p:tgtEl>
                                          <p:spTgt spid="3">
                                            <p:txEl>
                                              <p:pRg st="6" end="6"/>
                                            </p:txEl>
                                          </p:spTgt>
                                        </p:tgtEl>
                                      </p:cBhvr>
                                    </p:animEffect>
                                  </p:childTnLst>
                                </p:cTn>
                              </p:par>
                            </p:childTnLst>
                          </p:cTn>
                        </p:par>
                        <p:par>
                          <p:cTn id="37" fill="hold">
                            <p:stCondLst>
                              <p:cond delay="2500"/>
                            </p:stCondLst>
                            <p:childTnLst>
                              <p:par>
                                <p:cTn id="38" presetID="3" presetClass="entr" presetSubtype="1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1000"/>
                                        <p:tgtEl>
                                          <p:spTgt spid="3">
                                            <p:txEl>
                                              <p:pRg st="7" end="7"/>
                                            </p:txEl>
                                          </p:spTgt>
                                        </p:tgtEl>
                                      </p:cBhvr>
                                    </p:animEffect>
                                  </p:childTnLst>
                                </p:cTn>
                              </p:par>
                            </p:childTnLst>
                          </p:cTn>
                        </p:par>
                        <p:par>
                          <p:cTn id="41" fill="hold">
                            <p:stCondLst>
                              <p:cond delay="3500"/>
                            </p:stCondLst>
                            <p:childTnLst>
                              <p:par>
                                <p:cTn id="42" presetID="3" presetClass="entr" presetSubtype="1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linds(horizontal)">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572000"/>
          </a:xfrm>
        </p:spPr>
        <p:txBody>
          <a:bodyPr>
            <a:normAutofit/>
          </a:bodyPr>
          <a:lstStyle/>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a:p>
            <a:pPr marL="0" indent="0" algn="ctr">
              <a:spcBef>
                <a:spcPts val="0"/>
              </a:spcBef>
              <a:buNone/>
            </a:pPr>
            <a:r>
              <a:rPr lang="en-US" sz="3600" dirty="0" smtClean="0">
                <a:solidFill>
                  <a:srgbClr val="E1E5BB"/>
                </a:solidFill>
                <a:effectLst>
                  <a:outerShdw blurRad="38100" dist="38100" dir="2700000" algn="tl">
                    <a:srgbClr val="000000">
                      <a:alpha val="43137"/>
                    </a:srgbClr>
                  </a:outerShdw>
                </a:effectLst>
              </a:rPr>
              <a:t>Why have you agreed to serve </a:t>
            </a:r>
          </a:p>
          <a:p>
            <a:pPr marL="0" indent="0" algn="ctr">
              <a:spcBef>
                <a:spcPts val="0"/>
              </a:spcBef>
              <a:buNone/>
            </a:pPr>
            <a:r>
              <a:rPr lang="en-US" sz="3600" dirty="0" smtClean="0">
                <a:solidFill>
                  <a:srgbClr val="E1E5BB"/>
                </a:solidFill>
                <a:effectLst>
                  <a:outerShdw blurRad="38100" dist="38100" dir="2700000" algn="tl">
                    <a:srgbClr val="000000">
                      <a:alpha val="43137"/>
                    </a:srgbClr>
                  </a:outerShdw>
                </a:effectLst>
              </a:rPr>
              <a:t>as an Extraordinary Minister of Communion?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tretch>
            <a:fillRect/>
          </a:stretch>
        </p:blipFill>
        <p:spPr>
          <a:xfrm>
            <a:off x="838200" y="1981200"/>
            <a:ext cx="4081440" cy="2971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5029200" y="1630501"/>
            <a:ext cx="3886200" cy="3170099"/>
          </a:xfrm>
          <a:prstGeom prst="rect">
            <a:avLst/>
          </a:prstGeom>
          <a:noFill/>
        </p:spPr>
        <p:txBody>
          <a:bodyPr wrap="square" rtlCol="0">
            <a:spAutoFit/>
          </a:bodyPr>
          <a:lstStyle/>
          <a:p>
            <a:pPr algn="ctr"/>
            <a:r>
              <a:rPr lang="en-US" sz="4000" dirty="0" smtClean="0">
                <a:solidFill>
                  <a:srgbClr val="E1E5BB"/>
                </a:solidFill>
                <a:effectLst>
                  <a:outerShdw blurRad="38100" dist="38100" dir="2700000" algn="tl">
                    <a:srgbClr val="000000">
                      <a:alpha val="43137"/>
                    </a:srgbClr>
                  </a:outerShdw>
                </a:effectLst>
                <a:latin typeface="Cambria" pitchFamily="18" charset="0"/>
              </a:rPr>
              <a:t>The Role </a:t>
            </a:r>
          </a:p>
          <a:p>
            <a:pPr algn="ctr"/>
            <a:r>
              <a:rPr lang="en-US" sz="4000" dirty="0" smtClean="0">
                <a:solidFill>
                  <a:srgbClr val="E1E5BB"/>
                </a:solidFill>
                <a:effectLst>
                  <a:outerShdw blurRad="38100" dist="38100" dir="2700000" algn="tl">
                    <a:srgbClr val="000000">
                      <a:alpha val="43137"/>
                    </a:srgbClr>
                  </a:outerShdw>
                </a:effectLst>
                <a:latin typeface="Cambria" pitchFamily="18" charset="0"/>
              </a:rPr>
              <a:t>of the </a:t>
            </a:r>
          </a:p>
          <a:p>
            <a:pPr algn="ctr"/>
            <a:r>
              <a:rPr lang="en-US" sz="4000" dirty="0" smtClean="0">
                <a:solidFill>
                  <a:srgbClr val="E1E5BB"/>
                </a:solidFill>
                <a:effectLst>
                  <a:outerShdw blurRad="38100" dist="38100" dir="2700000" algn="tl">
                    <a:srgbClr val="000000">
                      <a:alpha val="43137"/>
                    </a:srgbClr>
                  </a:outerShdw>
                </a:effectLst>
                <a:latin typeface="Cambria" pitchFamily="18" charset="0"/>
              </a:rPr>
              <a:t>Extraordinary Minister of Communion</a:t>
            </a:r>
            <a:endParaRPr lang="en-US" sz="4000" dirty="0">
              <a:solidFill>
                <a:srgbClr val="E1E5BB"/>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Particular Functions of the Ministry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5720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Distribution of Communion at Mass in the absence of ordinary ministers (bishop, priest or deacon)</a:t>
            </a:r>
          </a:p>
          <a:p>
            <a:pPr>
              <a:spcBef>
                <a:spcPts val="1200"/>
              </a:spcBef>
            </a:pPr>
            <a:r>
              <a:rPr lang="en-US" dirty="0" smtClean="0">
                <a:solidFill>
                  <a:srgbClr val="E1E5BB"/>
                </a:solidFill>
                <a:effectLst>
                  <a:outerShdw blurRad="38100" dist="38100" dir="2700000" algn="tl">
                    <a:srgbClr val="000000">
                      <a:alpha val="43137"/>
                    </a:srgbClr>
                  </a:outerShdw>
                </a:effectLst>
              </a:rPr>
              <a:t>Taking Communion to those who are sick, homebound, in nursing homes, hospitals, or prisons</a:t>
            </a:r>
          </a:p>
          <a:p>
            <a:pPr>
              <a:spcBef>
                <a:spcPts val="1200"/>
              </a:spcBef>
            </a:pPr>
            <a:r>
              <a:rPr lang="en-US" dirty="0" smtClean="0">
                <a:solidFill>
                  <a:srgbClr val="E1E5BB"/>
                </a:solidFill>
                <a:effectLst>
                  <a:outerShdw blurRad="38100" dist="38100" dir="2700000" algn="tl">
                    <a:srgbClr val="000000">
                      <a:alpha val="43137"/>
                    </a:srgbClr>
                  </a:outerShdw>
                </a:effectLst>
              </a:rPr>
              <a:t>May expose and repose the Blessed Sacrament for Eucharistic Adoration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Outline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PART I</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Understanding of Ministry</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Role of the Extraordinary Minister of Communion</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Requirements of the Extraordinary Minister of Communion</a:t>
            </a:r>
          </a:p>
          <a:p>
            <a:pPr marL="628650" lvl="1" indent="-457200"/>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 Priesthood of the Laity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Baptism is the foundation of all ministry</a:t>
            </a:r>
          </a:p>
          <a:p>
            <a:pPr lvl="1">
              <a:spcBef>
                <a:spcPts val="1200"/>
              </a:spcBef>
            </a:pPr>
            <a:r>
              <a:rPr lang="en-US" dirty="0" smtClean="0">
                <a:solidFill>
                  <a:srgbClr val="E1E5BB"/>
                </a:solidFill>
                <a:effectLst>
                  <a:outerShdw blurRad="38100" dist="38100" dir="2700000" algn="tl">
                    <a:srgbClr val="000000">
                      <a:alpha val="43137"/>
                    </a:srgbClr>
                  </a:outerShdw>
                </a:effectLst>
              </a:rPr>
              <a:t>Anointed as a member of Christ’s Body, who is priest, prophet and king</a:t>
            </a:r>
          </a:p>
          <a:p>
            <a:pPr lvl="1">
              <a:spcBef>
                <a:spcPts val="1200"/>
              </a:spcBef>
            </a:pPr>
            <a:r>
              <a:rPr lang="en-US" dirty="0" smtClean="0">
                <a:solidFill>
                  <a:srgbClr val="E1E5BB"/>
                </a:solidFill>
                <a:effectLst>
                  <a:outerShdw blurRad="38100" dist="38100" dir="2700000" algn="tl">
                    <a:srgbClr val="000000">
                      <a:alpha val="43137"/>
                    </a:srgbClr>
                  </a:outerShdw>
                </a:effectLst>
              </a:rPr>
              <a:t>Receive the right and duty to participate in the sacramental life of the Church, especially the Eucharist</a:t>
            </a:r>
          </a:p>
          <a:p>
            <a:pPr lvl="1">
              <a:spcBef>
                <a:spcPts val="1200"/>
              </a:spcBef>
            </a:pPr>
            <a:r>
              <a:rPr lang="en-US" dirty="0" smtClean="0">
                <a:solidFill>
                  <a:srgbClr val="E1E5BB"/>
                </a:solidFill>
                <a:effectLst>
                  <a:outerShdw blurRad="38100" dist="38100" dir="2700000" algn="tl">
                    <a:srgbClr val="000000">
                      <a:alpha val="43137"/>
                    </a:srgbClr>
                  </a:outerShdw>
                </a:effectLst>
              </a:rPr>
              <a:t>The baptized take part in the sacrifice that Christ eternally offers to God the Father through the Holy Spirit.</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The Body of Christ</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2057400"/>
          </a:xfrm>
        </p:spPr>
        <p:txBody>
          <a:bodyPr>
            <a:normAutofit fontScale="70000" lnSpcReduction="20000"/>
          </a:bodyPr>
          <a:lstStyle/>
          <a:p>
            <a:pPr marL="0" indent="0">
              <a:buNone/>
            </a:pPr>
            <a:r>
              <a:rPr lang="en-US" i="1" dirty="0" smtClean="0">
                <a:solidFill>
                  <a:srgbClr val="FFFFFF"/>
                </a:solidFill>
                <a:effectLst>
                  <a:outerShdw blurRad="38100" dist="38100" dir="2700000" algn="tl">
                    <a:srgbClr val="000000">
                      <a:alpha val="43137"/>
                    </a:srgbClr>
                  </a:outerShdw>
                </a:effectLst>
              </a:rPr>
              <a:t>“</a:t>
            </a:r>
            <a:r>
              <a:rPr lang="en-US" i="1" dirty="0" smtClean="0">
                <a:solidFill>
                  <a:srgbClr val="FFFFFF"/>
                </a:solidFill>
              </a:rPr>
              <a:t>Whoever eats my flesh and drinks my blood remains in me and I in him.  Just as the living Father sent me and I have life because of the Father, so also the one who feeds on me will have life in me” </a:t>
            </a:r>
            <a:r>
              <a:rPr lang="en-US" dirty="0" smtClean="0">
                <a:solidFill>
                  <a:srgbClr val="FFFFFF"/>
                </a:solidFill>
              </a:rPr>
              <a:t>(John 6:56-57). </a:t>
            </a:r>
          </a:p>
          <a:p>
            <a:pPr marL="0" indent="0">
              <a:buNone/>
            </a:pPr>
            <a:endParaRPr lang="en-US" sz="1100" dirty="0" smtClean="0">
              <a:solidFill>
                <a:srgbClr val="FFFFFF"/>
              </a:solidFill>
            </a:endParaRPr>
          </a:p>
          <a:p>
            <a:pPr marL="0" indent="0">
              <a:buNone/>
            </a:pPr>
            <a:r>
              <a:rPr lang="en-US" i="1" dirty="0" smtClean="0">
                <a:solidFill>
                  <a:srgbClr val="FFFFFF"/>
                </a:solidFill>
              </a:rPr>
              <a:t>“I am the vine, you are the branches.  Whoever remains in me and I in him will bear much fruit”</a:t>
            </a:r>
            <a:r>
              <a:rPr lang="en-US" dirty="0" smtClean="0">
                <a:solidFill>
                  <a:srgbClr val="FFFFFF"/>
                </a:solidFill>
              </a:rPr>
              <a:t> (John 15:5)</a:t>
            </a:r>
            <a:r>
              <a:rPr lang="en-US" i="1" dirty="0" smtClean="0">
                <a:solidFill>
                  <a:srgbClr val="FFFFFF"/>
                </a:solidFill>
                <a:effectLst>
                  <a:outerShdw blurRad="38100" dist="38100" dir="2700000" algn="tl">
                    <a:srgbClr val="000000">
                      <a:alpha val="43137"/>
                    </a:srgbClr>
                  </a:outerShdw>
                </a:effectLst>
              </a:rPr>
              <a:t>.”  </a:t>
            </a:r>
            <a:endParaRPr lang="en-US" i="1" dirty="0">
              <a:solidFill>
                <a:srgbClr val="FFFFFF"/>
              </a:solidFill>
              <a:effectLst>
                <a:outerShdw blurRad="38100" dist="38100" dir="2700000" algn="tl">
                  <a:srgbClr val="000000">
                    <a:alpha val="43137"/>
                  </a:srgbClr>
                </a:outerShdw>
              </a:effectLst>
            </a:endParaRPr>
          </a:p>
        </p:txBody>
      </p:sp>
      <p:sp>
        <p:nvSpPr>
          <p:cNvPr id="4" name="TextBox 3"/>
          <p:cNvSpPr txBox="1"/>
          <p:nvPr/>
        </p:nvSpPr>
        <p:spPr>
          <a:xfrm>
            <a:off x="685800" y="3429000"/>
            <a:ext cx="7696200" cy="2308324"/>
          </a:xfrm>
          <a:prstGeom prst="rect">
            <a:avLst/>
          </a:prstGeom>
          <a:noFill/>
        </p:spPr>
        <p:txBody>
          <a:bodyPr wrap="square" rtlCol="0">
            <a:spAutoFit/>
          </a:bodyPr>
          <a:lstStyle/>
          <a:p>
            <a:pPr marL="457200" indent="-457200">
              <a:buFont typeface="Arial" pitchFamily="34" charset="0"/>
              <a:buChar char="•"/>
            </a:pPr>
            <a:r>
              <a:rPr lang="en-US" sz="2400" dirty="0" smtClean="0">
                <a:solidFill>
                  <a:srgbClr val="E1E5BB"/>
                </a:solidFill>
                <a:effectLst>
                  <a:outerShdw blurRad="38100" dist="38100" dir="2700000" algn="tl">
                    <a:srgbClr val="000000">
                      <a:alpha val="43137"/>
                    </a:srgbClr>
                  </a:outerShdw>
                </a:effectLst>
              </a:rPr>
              <a:t>Expressive of our identity as many, but one united in Christ</a:t>
            </a:r>
          </a:p>
          <a:p>
            <a:pPr marL="457200" indent="-457200">
              <a:buFont typeface="Arial" pitchFamily="34" charset="0"/>
              <a:buChar char="•"/>
            </a:pPr>
            <a:r>
              <a:rPr lang="en-US" sz="2400" dirty="0" smtClean="0">
                <a:solidFill>
                  <a:srgbClr val="E1E5BB"/>
                </a:solidFill>
                <a:effectLst>
                  <a:outerShdw blurRad="38100" dist="38100" dir="2700000" algn="tl">
                    <a:srgbClr val="000000">
                      <a:alpha val="43137"/>
                    </a:srgbClr>
                  </a:outerShdw>
                </a:effectLst>
              </a:rPr>
              <a:t>Theology of St. Paul (I Corinthians 12)</a:t>
            </a:r>
          </a:p>
          <a:p>
            <a:pPr marL="914400" lvl="1" indent="-457200">
              <a:buFont typeface="Arial" pitchFamily="34" charset="0"/>
              <a:buChar char="•"/>
            </a:pPr>
            <a:r>
              <a:rPr lang="en-US" sz="2400" dirty="0" smtClean="0">
                <a:solidFill>
                  <a:srgbClr val="E1E5BB"/>
                </a:solidFill>
                <a:effectLst>
                  <a:outerShdw blurRad="38100" dist="38100" dir="2700000" algn="tl">
                    <a:srgbClr val="000000">
                      <a:alpha val="43137"/>
                    </a:srgbClr>
                  </a:outerShdw>
                </a:effectLst>
              </a:rPr>
              <a:t>Many members, but one faith</a:t>
            </a:r>
          </a:p>
          <a:p>
            <a:pPr marL="914400" lvl="1" indent="-457200">
              <a:buFont typeface="Arial" pitchFamily="34" charset="0"/>
              <a:buChar char="•"/>
            </a:pPr>
            <a:r>
              <a:rPr lang="en-US" sz="2400" dirty="0" smtClean="0">
                <a:solidFill>
                  <a:srgbClr val="E1E5BB"/>
                </a:solidFill>
                <a:effectLst>
                  <a:outerShdw blurRad="38100" dist="38100" dir="2700000" algn="tl">
                    <a:srgbClr val="000000">
                      <a:alpha val="43137"/>
                    </a:srgbClr>
                  </a:outerShdw>
                </a:effectLst>
              </a:rPr>
              <a:t>Many gifts, but one Spirit that distributes these gifts to build up the Body of Christ</a:t>
            </a:r>
            <a:endParaRPr lang="en-US" sz="2400" dirty="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The Body of Christ</a:t>
            </a:r>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85800" y="1676400"/>
            <a:ext cx="7696200" cy="3508653"/>
          </a:xfrm>
          <a:prstGeom prst="rect">
            <a:avLst/>
          </a:prstGeom>
          <a:noFill/>
        </p:spPr>
        <p:txBody>
          <a:bodyPr wrap="square" rtlCol="0">
            <a:spAutoFit/>
          </a:bodyPr>
          <a:lstStyle/>
          <a:p>
            <a:pPr marL="457200" indent="-457200">
              <a:spcBef>
                <a:spcPts val="600"/>
              </a:spcBef>
              <a:spcAft>
                <a:spcPts val="600"/>
              </a:spcAft>
              <a:buFont typeface="Arial" pitchFamily="34" charset="0"/>
              <a:buChar char="•"/>
            </a:pPr>
            <a:r>
              <a:rPr lang="en-US" sz="2400" u="sng" dirty="0" smtClean="0">
                <a:solidFill>
                  <a:srgbClr val="E1E5BB"/>
                </a:solidFill>
                <a:effectLst>
                  <a:outerShdw blurRad="38100" dist="38100" dir="2700000" algn="tl">
                    <a:srgbClr val="000000">
                      <a:alpha val="43137"/>
                    </a:srgbClr>
                  </a:outerShdw>
                </a:effectLst>
              </a:rPr>
              <a:t>Historical</a:t>
            </a:r>
            <a:r>
              <a:rPr lang="en-US" sz="2400" dirty="0" smtClean="0">
                <a:solidFill>
                  <a:srgbClr val="E1E5BB"/>
                </a:solidFill>
                <a:effectLst>
                  <a:outerShdw blurRad="38100" dist="38100" dir="2700000" algn="tl">
                    <a:srgbClr val="000000">
                      <a:alpha val="43137"/>
                    </a:srgbClr>
                  </a:outerShdw>
                </a:effectLst>
              </a:rPr>
              <a:t> Body of Christ—Jesus Christ, both human &amp; divine</a:t>
            </a:r>
          </a:p>
          <a:p>
            <a:pPr marL="457200" indent="-457200">
              <a:spcBef>
                <a:spcPts val="600"/>
              </a:spcBef>
              <a:spcAft>
                <a:spcPts val="600"/>
              </a:spcAft>
              <a:buFont typeface="Arial" pitchFamily="34" charset="0"/>
              <a:buChar char="•"/>
            </a:pPr>
            <a:r>
              <a:rPr lang="en-US" sz="2400" u="sng" dirty="0" smtClean="0">
                <a:solidFill>
                  <a:srgbClr val="E1E5BB"/>
                </a:solidFill>
                <a:effectLst>
                  <a:outerShdw blurRad="38100" dist="38100" dir="2700000" algn="tl">
                    <a:srgbClr val="000000">
                      <a:alpha val="43137"/>
                    </a:srgbClr>
                  </a:outerShdw>
                </a:effectLst>
              </a:rPr>
              <a:t>Sacramental</a:t>
            </a:r>
            <a:r>
              <a:rPr lang="en-US" sz="2400" dirty="0" smtClean="0">
                <a:solidFill>
                  <a:srgbClr val="E1E5BB"/>
                </a:solidFill>
                <a:effectLst>
                  <a:outerShdw blurRad="38100" dist="38100" dir="2700000" algn="tl">
                    <a:srgbClr val="000000">
                      <a:alpha val="43137"/>
                    </a:srgbClr>
                  </a:outerShdw>
                </a:effectLst>
              </a:rPr>
              <a:t> Body of Christ—the consecrated bread and wine we receive at Eucharist</a:t>
            </a:r>
          </a:p>
          <a:p>
            <a:pPr marL="457200" indent="-457200">
              <a:spcBef>
                <a:spcPts val="600"/>
              </a:spcBef>
              <a:spcAft>
                <a:spcPts val="600"/>
              </a:spcAft>
              <a:buFont typeface="Arial" pitchFamily="34" charset="0"/>
              <a:buChar char="•"/>
            </a:pPr>
            <a:r>
              <a:rPr lang="en-US" sz="2400" u="sng" dirty="0" smtClean="0">
                <a:solidFill>
                  <a:srgbClr val="E1E5BB"/>
                </a:solidFill>
                <a:effectLst>
                  <a:outerShdw blurRad="38100" dist="38100" dir="2700000" algn="tl">
                    <a:srgbClr val="000000">
                      <a:alpha val="43137"/>
                    </a:srgbClr>
                  </a:outerShdw>
                </a:effectLst>
              </a:rPr>
              <a:t>Ecclesial</a:t>
            </a:r>
            <a:r>
              <a:rPr lang="en-US" sz="2400" dirty="0" smtClean="0">
                <a:solidFill>
                  <a:srgbClr val="E1E5BB"/>
                </a:solidFill>
                <a:effectLst>
                  <a:outerShdw blurRad="38100" dist="38100" dir="2700000" algn="tl">
                    <a:srgbClr val="000000">
                      <a:alpha val="43137"/>
                    </a:srgbClr>
                  </a:outerShdw>
                </a:effectLst>
              </a:rPr>
              <a:t> Body of Christ—those baptized into Christ Jesus; the Catholic Church</a:t>
            </a:r>
          </a:p>
          <a:p>
            <a:pPr marL="457200" indent="-457200">
              <a:spcBef>
                <a:spcPts val="600"/>
              </a:spcBef>
              <a:spcAft>
                <a:spcPts val="600"/>
              </a:spcAft>
              <a:buFont typeface="Arial" pitchFamily="34" charset="0"/>
              <a:buChar char="•"/>
            </a:pPr>
            <a:r>
              <a:rPr lang="en-US" sz="2400" dirty="0" smtClean="0">
                <a:solidFill>
                  <a:srgbClr val="E1E5BB"/>
                </a:solidFill>
                <a:effectLst>
                  <a:outerShdw blurRad="38100" dist="38100" dir="2700000" algn="tl">
                    <a:srgbClr val="000000">
                      <a:alpha val="43137"/>
                    </a:srgbClr>
                  </a:outerShdw>
                </a:effectLst>
              </a:rPr>
              <a:t>The Eucharist is our connection to Christ and to each other, as well as our call to serve the world.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St. Augustine</a:t>
            </a:r>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124200" y="1447800"/>
            <a:ext cx="5638800" cy="4724370"/>
          </a:xfrm>
          <a:prstGeom prst="rect">
            <a:avLst/>
          </a:prstGeom>
          <a:noFill/>
        </p:spPr>
        <p:txBody>
          <a:bodyPr wrap="square" rtlCol="0">
            <a:spAutoFit/>
          </a:bodyPr>
          <a:lstStyle/>
          <a:p>
            <a:pPr marL="457200" indent="-457200" algn="ctr">
              <a:spcBef>
                <a:spcPts val="600"/>
              </a:spcBef>
              <a:spcAft>
                <a:spcPts val="600"/>
              </a:spcAft>
            </a:pPr>
            <a:r>
              <a:rPr lang="en-US" sz="3200" dirty="0" smtClean="0">
                <a:solidFill>
                  <a:srgbClr val="E1E5BB"/>
                </a:solidFill>
                <a:effectLst>
                  <a:outerShdw blurRad="38100" dist="38100" dir="2700000" algn="tl">
                    <a:srgbClr val="000000">
                      <a:alpha val="43137"/>
                    </a:srgbClr>
                  </a:outerShdw>
                </a:effectLst>
              </a:rPr>
              <a:t>You Are What You Eat</a:t>
            </a:r>
          </a:p>
          <a:p>
            <a:r>
              <a:rPr lang="en-US" sz="2200" i="1" dirty="0" smtClean="0">
                <a:solidFill>
                  <a:srgbClr val="E1E5BB"/>
                </a:solidFill>
                <a:effectLst>
                  <a:outerShdw blurRad="38100" dist="38100" dir="2700000" algn="tl">
                    <a:srgbClr val="000000">
                      <a:alpha val="43137"/>
                    </a:srgbClr>
                  </a:outerShdw>
                </a:effectLst>
              </a:rPr>
              <a:t>“What you see…is bread and a cup. This is what your eyes report to you. But your faith has need to be taught that the bread is the body of Christ, the cup the blood of Christ…If then, you wish to understand the body of Christ, listen to the Apostle as he says to the faithful, “You are the body of Christ and His members”…You reply “Amen” to that which you are, and by replying you consent… Be a member of the body of Christ so that your ‘Amen’ may be true… Be what you see, and receive what you are”  (Sermon 272).</a:t>
            </a:r>
            <a:endParaRPr lang="en-US" sz="2200" i="1" dirty="0">
              <a:solidFill>
                <a:srgbClr val="E1E5BB"/>
              </a:solidFill>
              <a:effectLst>
                <a:outerShdw blurRad="38100" dist="38100" dir="2700000" algn="tl">
                  <a:srgbClr val="000000">
                    <a:alpha val="43137"/>
                  </a:srgbClr>
                </a:outerShdw>
              </a:effectLst>
            </a:endParaRPr>
          </a:p>
        </p:txBody>
      </p:sp>
      <p:pic>
        <p:nvPicPr>
          <p:cNvPr id="5" name="Picture 4" descr="St_-Augustine-Head-Shot.jpg"/>
          <p:cNvPicPr>
            <a:picLocks noChangeAspect="1"/>
          </p:cNvPicPr>
          <p:nvPr/>
        </p:nvPicPr>
        <p:blipFill>
          <a:blip r:embed="rId3" cstate="print"/>
          <a:srcRect l="14034" r="13454"/>
          <a:stretch>
            <a:fillRect/>
          </a:stretch>
        </p:blipFill>
        <p:spPr>
          <a:xfrm>
            <a:off x="381000" y="1524000"/>
            <a:ext cx="2362200" cy="4876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572000"/>
          </a:xfrm>
        </p:spPr>
        <p:txBody>
          <a:bodyPr>
            <a:normAutofit/>
          </a:bodyPr>
          <a:lstStyle/>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a:p>
            <a:pPr marL="0" indent="0" algn="ctr">
              <a:spcBef>
                <a:spcPts val="0"/>
              </a:spcBef>
              <a:buNone/>
            </a:pPr>
            <a:r>
              <a:rPr lang="en-US" sz="3600" dirty="0" smtClean="0">
                <a:solidFill>
                  <a:srgbClr val="E1E5BB"/>
                </a:solidFill>
                <a:effectLst>
                  <a:outerShdw blurRad="38100" dist="38100" dir="2700000" algn="tl">
                    <a:srgbClr val="000000">
                      <a:alpha val="43137"/>
                    </a:srgbClr>
                  </a:outerShdw>
                </a:effectLst>
              </a:rPr>
              <a:t>How does your parish affirm this important insight that “we become what we receive”?</a:t>
            </a:r>
          </a:p>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dirty="0" smtClean="0">
                <a:solidFill>
                  <a:srgbClr val="E1E5BB"/>
                </a:solidFill>
                <a:effectLst>
                  <a:outerShdw blurRad="38100" dist="38100" dir="2700000" algn="tl">
                    <a:srgbClr val="000000">
                      <a:alpha val="43137"/>
                    </a:srgbClr>
                  </a:outerShdw>
                </a:effectLst>
              </a:rPr>
              <a:t>Eucharist in the Early Church </a:t>
            </a:r>
          </a:p>
          <a:p>
            <a:pPr lvl="1">
              <a:spcBef>
                <a:spcPts val="1200"/>
              </a:spcBef>
            </a:pPr>
            <a:r>
              <a:rPr lang="en-US" dirty="0" smtClean="0">
                <a:solidFill>
                  <a:srgbClr val="E1E5BB"/>
                </a:solidFill>
                <a:effectLst>
                  <a:outerShdw blurRad="38100" dist="38100" dir="2700000" algn="tl">
                    <a:srgbClr val="000000">
                      <a:alpha val="43137"/>
                    </a:srgbClr>
                  </a:outerShdw>
                </a:effectLst>
              </a:rPr>
              <a:t>Jewish meal traditions of blessing God at the breaking of the bread is the context in which specific Christian rituals emerged</a:t>
            </a:r>
          </a:p>
          <a:p>
            <a:pPr lvl="1">
              <a:spcBef>
                <a:spcPts val="1200"/>
              </a:spcBef>
            </a:pPr>
            <a:r>
              <a:rPr lang="en-US" dirty="0" smtClean="0">
                <a:solidFill>
                  <a:srgbClr val="E1E5BB"/>
                </a:solidFill>
                <a:effectLst>
                  <a:outerShdw blurRad="38100" dist="38100" dir="2700000" algn="tl">
                    <a:srgbClr val="000000">
                      <a:alpha val="43137"/>
                    </a:srgbClr>
                  </a:outerShdw>
                </a:effectLst>
              </a:rPr>
              <a:t>Not confined to a certain building, but any sheltered place where the community could gather around a table</a:t>
            </a:r>
          </a:p>
          <a:p>
            <a:pPr lvl="1">
              <a:spcBef>
                <a:spcPts val="1200"/>
              </a:spcBef>
            </a:pPr>
            <a:r>
              <a:rPr lang="en-US" dirty="0" smtClean="0">
                <a:solidFill>
                  <a:srgbClr val="E1E5BB"/>
                </a:solidFill>
                <a:effectLst>
                  <a:outerShdw blurRad="38100" dist="38100" dir="2700000" algn="tl">
                    <a:srgbClr val="000000">
                      <a:alpha val="43137"/>
                    </a:srgbClr>
                  </a:outerShdw>
                </a:effectLst>
              </a:rPr>
              <a:t>The Greek term </a:t>
            </a:r>
            <a:r>
              <a:rPr lang="en-US" i="1" dirty="0" err="1" smtClean="0">
                <a:solidFill>
                  <a:srgbClr val="E1E5BB"/>
                </a:solidFill>
                <a:effectLst>
                  <a:outerShdw blurRad="38100" dist="38100" dir="2700000" algn="tl">
                    <a:srgbClr val="000000">
                      <a:alpha val="43137"/>
                    </a:srgbClr>
                  </a:outerShdw>
                </a:effectLst>
              </a:rPr>
              <a:t>ekklesia</a:t>
            </a:r>
            <a:r>
              <a:rPr lang="en-US" i="1" dirty="0" smtClean="0">
                <a:solidFill>
                  <a:srgbClr val="E1E5BB"/>
                </a:solidFill>
                <a:effectLst>
                  <a:outerShdw blurRad="38100" dist="38100" dir="2700000" algn="tl">
                    <a:srgbClr val="000000">
                      <a:alpha val="43137"/>
                    </a:srgbClr>
                  </a:outerShdw>
                </a:effectLst>
              </a:rPr>
              <a:t> </a:t>
            </a:r>
            <a:r>
              <a:rPr lang="en-US" dirty="0" smtClean="0">
                <a:solidFill>
                  <a:srgbClr val="E1E5BB"/>
                </a:solidFill>
                <a:effectLst>
                  <a:outerShdw blurRad="38100" dist="38100" dir="2700000" algn="tl">
                    <a:srgbClr val="000000">
                      <a:alpha val="43137"/>
                    </a:srgbClr>
                  </a:outerShdw>
                </a:effectLst>
              </a:rPr>
              <a:t>or “Church” did not refer to a building but to believers</a:t>
            </a:r>
          </a:p>
          <a:p>
            <a:pPr lvl="1">
              <a:spcBef>
                <a:spcPts val="1200"/>
              </a:spcBef>
            </a:pPr>
            <a:r>
              <a:rPr lang="en-US" dirty="0" smtClean="0">
                <a:solidFill>
                  <a:srgbClr val="E1E5BB"/>
                </a:solidFill>
                <a:effectLst>
                  <a:outerShdw blurRad="38100" dist="38100" dir="2700000" algn="tl">
                    <a:srgbClr val="000000">
                      <a:alpha val="43137"/>
                    </a:srgbClr>
                  </a:outerShdw>
                </a:effectLst>
              </a:rPr>
              <a:t>No separate understanding of Eucharist and the whole Christian way of life</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dirty="0" smtClean="0">
                <a:solidFill>
                  <a:srgbClr val="E1E5BB"/>
                </a:solidFill>
                <a:effectLst>
                  <a:outerShdw blurRad="38100" dist="38100" dir="2700000" algn="tl">
                    <a:srgbClr val="000000">
                      <a:alpha val="43137"/>
                    </a:srgbClr>
                  </a:outerShdw>
                </a:effectLst>
              </a:rPr>
              <a:t>Eucharist in the Early Church </a:t>
            </a:r>
          </a:p>
          <a:p>
            <a:pPr lvl="1">
              <a:spcBef>
                <a:spcPts val="1200"/>
              </a:spcBef>
            </a:pPr>
            <a:r>
              <a:rPr lang="en-US" dirty="0" smtClean="0">
                <a:solidFill>
                  <a:srgbClr val="E1E5BB"/>
                </a:solidFill>
                <a:effectLst>
                  <a:outerShdw blurRad="38100" dist="38100" dir="2700000" algn="tl">
                    <a:srgbClr val="000000">
                      <a:alpha val="43137"/>
                    </a:srgbClr>
                  </a:outerShdw>
                </a:effectLst>
              </a:rPr>
              <a:t>When the Church gathered, members did not feel complete if anyone is missing.  </a:t>
            </a:r>
          </a:p>
          <a:p>
            <a:pPr lvl="2">
              <a:spcBef>
                <a:spcPts val="1200"/>
              </a:spcBef>
            </a:pPr>
            <a:r>
              <a:rPr lang="en-US" dirty="0" smtClean="0">
                <a:solidFill>
                  <a:srgbClr val="E1E5BB"/>
                </a:solidFill>
                <a:effectLst>
                  <a:outerShdw blurRad="38100" dist="38100" dir="2700000" algn="tl">
                    <a:srgbClr val="000000">
                      <a:alpha val="43137"/>
                    </a:srgbClr>
                  </a:outerShdw>
                </a:effectLst>
              </a:rPr>
              <a:t>Anyone missing was remembered in prayer</a:t>
            </a:r>
          </a:p>
          <a:p>
            <a:pPr lvl="2">
              <a:spcBef>
                <a:spcPts val="1200"/>
              </a:spcBef>
            </a:pPr>
            <a:r>
              <a:rPr lang="en-US" dirty="0" smtClean="0">
                <a:solidFill>
                  <a:srgbClr val="E1E5BB"/>
                </a:solidFill>
                <a:effectLst>
                  <a:outerShdw blurRad="38100" dist="38100" dir="2700000" algn="tl">
                    <a:srgbClr val="000000">
                      <a:alpha val="43137"/>
                    </a:srgbClr>
                  </a:outerShdw>
                </a:effectLst>
              </a:rPr>
              <a:t>Family members or others would take the Eucharist from the gathering to those who were absent</a:t>
            </a:r>
          </a:p>
          <a:p>
            <a:pPr lvl="1">
              <a:spcBef>
                <a:spcPts val="1200"/>
              </a:spcBef>
            </a:pPr>
            <a:r>
              <a:rPr lang="en-US" dirty="0" smtClean="0">
                <a:solidFill>
                  <a:srgbClr val="E1E5BB"/>
                </a:solidFill>
                <a:effectLst>
                  <a:outerShdw blurRad="38100" dist="38100" dir="2700000" algn="tl">
                    <a:srgbClr val="000000">
                      <a:alpha val="43137"/>
                    </a:srgbClr>
                  </a:outerShdw>
                </a:effectLst>
              </a:rPr>
              <a:t>Taking part in Christian worship was grounds for arrest, imprisonment, torture or execution</a:t>
            </a:r>
          </a:p>
          <a:p>
            <a:pPr lvl="1">
              <a:spcBef>
                <a:spcPts val="1200"/>
              </a:spcBef>
            </a:pPr>
            <a:r>
              <a:rPr lang="en-US" dirty="0" smtClean="0">
                <a:solidFill>
                  <a:srgbClr val="E1E5BB"/>
                </a:solidFill>
                <a:effectLst>
                  <a:outerShdw blurRad="38100" dist="38100" dir="2700000" algn="tl">
                    <a:srgbClr val="000000">
                      <a:alpha val="43137"/>
                    </a:srgbClr>
                  </a:outerShdw>
                </a:effectLst>
              </a:rPr>
              <a:t>Taking Eucharist to those absent carried the same consequences</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1295400"/>
          </a:xfrm>
        </p:spPr>
        <p:txBody>
          <a:bodyPr>
            <a:noAutofit/>
          </a:bodyPr>
          <a:lstStyle/>
          <a:p>
            <a:r>
              <a:rPr lang="en-US" dirty="0" smtClean="0">
                <a:solidFill>
                  <a:schemeClr val="bg1"/>
                </a:solidFill>
                <a:effectLst>
                  <a:outerShdw blurRad="38100" dist="38100" dir="2700000" algn="tl">
                    <a:srgbClr val="000000">
                      <a:alpha val="43137"/>
                    </a:srgbClr>
                  </a:outerShdw>
                </a:effectLst>
              </a:rPr>
              <a:t>Early Description of Eucharist</a:t>
            </a:r>
            <a:br>
              <a:rPr lang="en-US" dirty="0" smtClean="0">
                <a:solidFill>
                  <a:schemeClr val="bg1"/>
                </a:solidFill>
                <a:effectLst>
                  <a:outerShdw blurRad="38100" dist="38100" dir="2700000" algn="tl">
                    <a:srgbClr val="000000">
                      <a:alpha val="43137"/>
                    </a:srgbClr>
                  </a:outerShdw>
                </a:effectLst>
              </a:rPr>
            </a:b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524000"/>
            <a:ext cx="4800600" cy="4724400"/>
          </a:xfrm>
        </p:spPr>
        <p:txBody>
          <a:bodyPr>
            <a:normAutofit fontScale="70000" lnSpcReduction="20000"/>
          </a:bodyPr>
          <a:lstStyle/>
          <a:p>
            <a:pPr marL="0" indent="0">
              <a:spcBef>
                <a:spcPts val="1200"/>
              </a:spcBef>
              <a:buNone/>
            </a:pPr>
            <a:r>
              <a:rPr lang="en-US" i="1" dirty="0" smtClean="0">
                <a:solidFill>
                  <a:srgbClr val="E1E5BB"/>
                </a:solidFill>
                <a:effectLst>
                  <a:outerShdw blurRad="38100" dist="38100" dir="2700000" algn="tl">
                    <a:srgbClr val="000000">
                      <a:alpha val="43137"/>
                    </a:srgbClr>
                  </a:outerShdw>
                </a:effectLst>
              </a:rPr>
              <a:t>“The records of the apostles or writings of the prophets are read for as long as time allows.  Then, when the reader has finished, the president in a discourse admonishes [us] to imitate these good things.  Then we all stand up together and offer prayers; and as we said before, when we have finished praying, bread and wine and water are brought up, and the president likewise offers prayers and thanksgiving to the best of his ability, and the people assent, saying the Amen; and there is a distribution, and everyone participates in [the elements] over which thanks have been given; and they are sent through the deacons to those who are not present” </a:t>
            </a:r>
            <a:r>
              <a:rPr lang="en-US" dirty="0" smtClean="0">
                <a:solidFill>
                  <a:srgbClr val="E1E5BB"/>
                </a:solidFill>
                <a:effectLst>
                  <a:outerShdw blurRad="38100" dist="38100" dir="2700000" algn="tl">
                    <a:srgbClr val="000000">
                      <a:alpha val="43137"/>
                    </a:srgbClr>
                  </a:outerShdw>
                </a:effectLst>
              </a:rPr>
              <a:t>(67:3-5).</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pic>
        <p:nvPicPr>
          <p:cNvPr id="4" name="Picture 3" descr="st-justin-martyr-4.jpg"/>
          <p:cNvPicPr>
            <a:picLocks noChangeAspect="1"/>
          </p:cNvPicPr>
          <p:nvPr/>
        </p:nvPicPr>
        <p:blipFill>
          <a:blip r:embed="rId3" cstate="print"/>
          <a:stretch>
            <a:fillRect/>
          </a:stretch>
        </p:blipFill>
        <p:spPr>
          <a:xfrm>
            <a:off x="5512613" y="1447800"/>
            <a:ext cx="3250387" cy="4724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90600" y="838200"/>
            <a:ext cx="7543800"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rPr>
              <a:t>St. Justin Martyr (d. ca. 165); </a:t>
            </a:r>
            <a:r>
              <a:rPr lang="en-US" sz="2800" i="1" dirty="0" smtClean="0">
                <a:solidFill>
                  <a:schemeClr val="bg1"/>
                </a:solidFill>
                <a:effectLst>
                  <a:outerShdw blurRad="38100" dist="38100" dir="2700000" algn="tl">
                    <a:srgbClr val="000000">
                      <a:alpha val="43137"/>
                    </a:srgbClr>
                  </a:outerShdw>
                </a:effectLst>
                <a:latin typeface="+mj-lt"/>
              </a:rPr>
              <a:t>First Apology</a:t>
            </a:r>
            <a:endParaRPr lang="en-US" sz="2800"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St. </a:t>
            </a:r>
            <a:r>
              <a:rPr lang="en-US" dirty="0" err="1" smtClean="0">
                <a:solidFill>
                  <a:schemeClr val="bg1"/>
                </a:solidFill>
                <a:effectLst>
                  <a:outerShdw blurRad="38100" dist="38100" dir="2700000" algn="tl">
                    <a:srgbClr val="000000">
                      <a:alpha val="43137"/>
                    </a:srgbClr>
                  </a:outerShdw>
                </a:effectLst>
              </a:rPr>
              <a:t>Tarcisius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0" y="1447800"/>
            <a:ext cx="5943600" cy="5105400"/>
          </a:xfrm>
        </p:spPr>
        <p:txBody>
          <a:bodyPr>
            <a:normAutofit/>
          </a:bodyPr>
          <a:lstStyle/>
          <a:p>
            <a:pPr>
              <a:spcBef>
                <a:spcPts val="1200"/>
              </a:spcBef>
            </a:pPr>
            <a:r>
              <a:rPr lang="en-US" sz="2600" dirty="0" smtClean="0">
                <a:solidFill>
                  <a:srgbClr val="E1E5BB"/>
                </a:solidFill>
                <a:effectLst>
                  <a:outerShdw blurRad="38100" dist="38100" dir="2700000" algn="tl">
                    <a:srgbClr val="000000">
                      <a:alpha val="43137"/>
                    </a:srgbClr>
                  </a:outerShdw>
                </a:effectLst>
              </a:rPr>
              <a:t>3</a:t>
            </a:r>
            <a:r>
              <a:rPr lang="en-US" sz="2600" baseline="30000" dirty="0" smtClean="0">
                <a:solidFill>
                  <a:srgbClr val="E1E5BB"/>
                </a:solidFill>
                <a:effectLst>
                  <a:outerShdw blurRad="38100" dist="38100" dir="2700000" algn="tl">
                    <a:srgbClr val="000000">
                      <a:alpha val="43137"/>
                    </a:srgbClr>
                  </a:outerShdw>
                </a:effectLst>
              </a:rPr>
              <a:t>rd</a:t>
            </a:r>
            <a:r>
              <a:rPr lang="en-US" sz="2600" dirty="0" smtClean="0">
                <a:solidFill>
                  <a:srgbClr val="E1E5BB"/>
                </a:solidFill>
                <a:effectLst>
                  <a:outerShdw blurRad="38100" dist="38100" dir="2700000" algn="tl">
                    <a:srgbClr val="000000">
                      <a:alpha val="43137"/>
                    </a:srgbClr>
                  </a:outerShdw>
                </a:effectLst>
              </a:rPr>
              <a:t> Century martyr</a:t>
            </a:r>
          </a:p>
          <a:p>
            <a:pPr>
              <a:spcBef>
                <a:spcPts val="1200"/>
              </a:spcBef>
            </a:pPr>
            <a:r>
              <a:rPr lang="en-US" sz="2600" dirty="0" smtClean="0">
                <a:solidFill>
                  <a:srgbClr val="E1E5BB"/>
                </a:solidFill>
                <a:effectLst>
                  <a:outerShdw blurRad="38100" dist="38100" dir="2700000" algn="tl">
                    <a:srgbClr val="000000">
                      <a:alpha val="43137"/>
                    </a:srgbClr>
                  </a:outerShdw>
                </a:effectLst>
              </a:rPr>
              <a:t>An acolyte or deacon</a:t>
            </a:r>
          </a:p>
          <a:p>
            <a:pPr>
              <a:spcBef>
                <a:spcPts val="1200"/>
              </a:spcBef>
            </a:pPr>
            <a:r>
              <a:rPr lang="en-US" sz="2600" dirty="0" smtClean="0">
                <a:solidFill>
                  <a:srgbClr val="E1E5BB"/>
                </a:solidFill>
                <a:effectLst>
                  <a:outerShdw blurRad="38100" dist="38100" dir="2700000" algn="tl">
                    <a:srgbClr val="000000">
                      <a:alpha val="43137"/>
                    </a:srgbClr>
                  </a:outerShdw>
                </a:effectLst>
              </a:rPr>
              <a:t>Was taking the Eucharist to the sick or prisoners when a mob of unbelievers confronted him and asked him what he was carrying.</a:t>
            </a:r>
          </a:p>
          <a:p>
            <a:pPr>
              <a:spcBef>
                <a:spcPts val="1200"/>
              </a:spcBef>
            </a:pPr>
            <a:r>
              <a:rPr lang="en-US" sz="2600" dirty="0" smtClean="0">
                <a:solidFill>
                  <a:srgbClr val="E1E5BB"/>
                </a:solidFill>
                <a:effectLst>
                  <a:outerShdw blurRad="38100" dist="38100" dir="2700000" algn="tl">
                    <a:srgbClr val="000000">
                      <a:alpha val="43137"/>
                    </a:srgbClr>
                  </a:outerShdw>
                </a:effectLst>
              </a:rPr>
              <a:t>He refused to hand over the Eucharist to them, so they beat him to death</a:t>
            </a:r>
          </a:p>
          <a:p>
            <a:pPr>
              <a:spcBef>
                <a:spcPts val="1200"/>
              </a:spcBef>
            </a:pPr>
            <a:r>
              <a:rPr lang="en-US" sz="2600" dirty="0" smtClean="0">
                <a:solidFill>
                  <a:srgbClr val="E1E5BB"/>
                </a:solidFill>
                <a:effectLst>
                  <a:outerShdw blurRad="38100" dist="38100" dir="2700000" algn="tl">
                    <a:srgbClr val="000000">
                      <a:alpha val="43137"/>
                    </a:srgbClr>
                  </a:outerShdw>
                </a:effectLst>
              </a:rPr>
              <a:t>Patron saint of altar servers and a martyr for the Eucharist</a:t>
            </a: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pic>
        <p:nvPicPr>
          <p:cNvPr id="4" name="Picture 3" descr="st_tar2.jpg"/>
          <p:cNvPicPr>
            <a:picLocks noChangeAspect="1"/>
          </p:cNvPicPr>
          <p:nvPr/>
        </p:nvPicPr>
        <p:blipFill>
          <a:blip r:embed="rId3" cstate="print"/>
          <a:stretch>
            <a:fillRect/>
          </a:stretch>
        </p:blipFill>
        <p:spPr>
          <a:xfrm>
            <a:off x="304800" y="304800"/>
            <a:ext cx="2274627" cy="3048000"/>
          </a:xfrm>
          <a:prstGeom prst="ellipse">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Growth of Christianity in the Roman Empire</a:t>
            </a:r>
          </a:p>
          <a:p>
            <a:pPr lvl="1">
              <a:spcBef>
                <a:spcPts val="1200"/>
              </a:spcBef>
            </a:pPr>
            <a:r>
              <a:rPr lang="en-US" dirty="0" smtClean="0">
                <a:solidFill>
                  <a:srgbClr val="E1E5BB"/>
                </a:solidFill>
                <a:effectLst>
                  <a:outerShdw blurRad="38100" dist="38100" dir="2700000" algn="tl">
                    <a:srgbClr val="000000">
                      <a:alpha val="43137"/>
                    </a:srgbClr>
                  </a:outerShdw>
                </a:effectLst>
              </a:rPr>
              <a:t>Constantine legalized Christianity in 313</a:t>
            </a:r>
          </a:p>
          <a:p>
            <a:pPr lvl="1">
              <a:spcBef>
                <a:spcPts val="1200"/>
              </a:spcBef>
            </a:pPr>
            <a:r>
              <a:rPr lang="en-US" dirty="0" smtClean="0">
                <a:solidFill>
                  <a:srgbClr val="E1E5BB"/>
                </a:solidFill>
                <a:effectLst>
                  <a:outerShdw blurRad="38100" dist="38100" dir="2700000" algn="tl">
                    <a:srgbClr val="000000">
                      <a:alpha val="43137"/>
                    </a:srgbClr>
                  </a:outerShdw>
                </a:effectLst>
              </a:rPr>
              <a:t>Theodosius I made Christianity the official religion of the Roman Empire in 380</a:t>
            </a:r>
          </a:p>
          <a:p>
            <a:pPr lvl="1">
              <a:spcBef>
                <a:spcPts val="1200"/>
              </a:spcBef>
            </a:pPr>
            <a:r>
              <a:rPr lang="en-US" dirty="0" smtClean="0">
                <a:solidFill>
                  <a:srgbClr val="E1E5BB"/>
                </a:solidFill>
                <a:effectLst>
                  <a:outerShdw blurRad="38100" dist="38100" dir="2700000" algn="tl">
                    <a:srgbClr val="000000">
                      <a:alpha val="43137"/>
                    </a:srgbClr>
                  </a:outerShdw>
                </a:effectLst>
              </a:rPr>
              <a:t>Christianity flourished but led to changes in worship</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Outline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PART II</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The Liturgy</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The Eucharist</a:t>
            </a:r>
          </a:p>
          <a:p>
            <a:pPr marL="1543050" lvl="4" indent="-457200">
              <a:spcBef>
                <a:spcPts val="1200"/>
              </a:spcBef>
              <a:buSzPct val="60000"/>
              <a:buFont typeface="Courier New" pitchFamily="49" charset="0"/>
              <a:buChar char="o"/>
            </a:pPr>
            <a:r>
              <a:rPr lang="en-US" sz="3200" dirty="0" smtClean="0">
                <a:solidFill>
                  <a:srgbClr val="E1E5BB"/>
                </a:solidFill>
                <a:effectLst>
                  <a:outerShdw blurRad="38100" dist="38100" dir="2700000" algn="tl">
                    <a:srgbClr val="000000">
                      <a:alpha val="43137"/>
                    </a:srgbClr>
                  </a:outerShdw>
                </a:effectLst>
              </a:rPr>
              <a:t>Understanding of the sacrament</a:t>
            </a:r>
          </a:p>
          <a:p>
            <a:pPr marL="1543050" lvl="4" indent="-457200">
              <a:spcBef>
                <a:spcPts val="1200"/>
              </a:spcBef>
              <a:buSzPct val="60000"/>
              <a:buFont typeface="Courier New" pitchFamily="49" charset="0"/>
              <a:buChar char="o"/>
            </a:pPr>
            <a:r>
              <a:rPr lang="en-US" sz="3200" dirty="0" smtClean="0">
                <a:solidFill>
                  <a:srgbClr val="E1E5BB"/>
                </a:solidFill>
                <a:effectLst>
                  <a:outerShdw blurRad="38100" dist="38100" dir="2700000" algn="tl">
                    <a:srgbClr val="000000">
                      <a:alpha val="43137"/>
                    </a:srgbClr>
                  </a:outerShdw>
                </a:effectLst>
              </a:rPr>
              <a:t>Walk through the Mass</a:t>
            </a:r>
          </a:p>
          <a:p>
            <a:pPr marL="1543050" lvl="4" indent="-457200">
              <a:spcBef>
                <a:spcPts val="1200"/>
              </a:spcBef>
              <a:buSzPct val="60000"/>
              <a:buFont typeface="Courier New" pitchFamily="49" charset="0"/>
              <a:buChar char="o"/>
            </a:pPr>
            <a:r>
              <a:rPr lang="en-US" sz="3200" dirty="0" smtClean="0">
                <a:solidFill>
                  <a:srgbClr val="E1E5BB"/>
                </a:solidFill>
                <a:effectLst>
                  <a:outerShdw blurRad="38100" dist="38100" dir="2700000" algn="tl">
                    <a:srgbClr val="000000">
                      <a:alpha val="43137"/>
                    </a:srgbClr>
                  </a:outerShdw>
                </a:effectLst>
              </a:rPr>
              <a:t>Theology of the Real Presence </a:t>
            </a:r>
          </a:p>
          <a:p>
            <a:pPr marL="1085850" lvl="3" indent="-457200">
              <a:spcBef>
                <a:spcPts val="1200"/>
              </a:spcBef>
              <a:buSzPct val="100000"/>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Practicum</a:t>
            </a:r>
          </a:p>
          <a:p>
            <a:pPr marL="1085850" lvl="3" indent="-457200">
              <a:spcBef>
                <a:spcPts val="1200"/>
              </a:spcBef>
              <a:buSzPct val="60000"/>
              <a:buFont typeface="Wingdings" pitchFamily="2" charset="2"/>
              <a:buChar char="q"/>
            </a:pPr>
            <a:endParaRPr lang="en-US" sz="3200" dirty="0" smtClean="0">
              <a:solidFill>
                <a:srgbClr val="E1E5BB"/>
              </a:solidFill>
              <a:effectLst>
                <a:outerShdw blurRad="38100" dist="38100" dir="2700000" algn="tl">
                  <a:srgbClr val="000000">
                    <a:alpha val="43137"/>
                  </a:srgbClr>
                </a:outerShdw>
              </a:effectLst>
            </a:endParaRPr>
          </a:p>
          <a:p>
            <a:pPr marL="628650" lvl="1" indent="-457200"/>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Middle Ages</a:t>
            </a:r>
          </a:p>
          <a:p>
            <a:pPr lvl="1">
              <a:spcBef>
                <a:spcPts val="1200"/>
              </a:spcBef>
            </a:pPr>
            <a:r>
              <a:rPr lang="en-US" dirty="0" smtClean="0">
                <a:solidFill>
                  <a:srgbClr val="E1E5BB"/>
                </a:solidFill>
                <a:effectLst>
                  <a:outerShdw blurRad="38100" dist="38100" dir="2700000" algn="tl">
                    <a:srgbClr val="000000">
                      <a:alpha val="43137"/>
                    </a:srgbClr>
                  </a:outerShdw>
                </a:effectLst>
              </a:rPr>
              <a:t>Deacons were considered as the “extraordinary” ministers of Communion</a:t>
            </a:r>
          </a:p>
          <a:p>
            <a:pPr lvl="1">
              <a:spcBef>
                <a:spcPts val="1200"/>
              </a:spcBef>
            </a:pPr>
            <a:r>
              <a:rPr lang="en-US" dirty="0" smtClean="0">
                <a:solidFill>
                  <a:srgbClr val="E1E5BB"/>
                </a:solidFill>
                <a:effectLst>
                  <a:outerShdw blurRad="38100" dist="38100" dir="2700000" algn="tl">
                    <a:srgbClr val="000000">
                      <a:alpha val="43137"/>
                    </a:srgbClr>
                  </a:outerShdw>
                </a:effectLst>
              </a:rPr>
              <a:t>Concept of Eucharist as a “meal” is lost, More emphasis on the Eucharist as a sacrifice</a:t>
            </a:r>
          </a:p>
          <a:p>
            <a:pPr lvl="1">
              <a:spcBef>
                <a:spcPts val="1200"/>
              </a:spcBef>
            </a:pPr>
            <a:r>
              <a:rPr lang="en-US" dirty="0" smtClean="0">
                <a:solidFill>
                  <a:srgbClr val="E1E5BB"/>
                </a:solidFill>
                <a:effectLst>
                  <a:outerShdw blurRad="38100" dist="38100" dir="2700000" algn="tl">
                    <a:srgbClr val="000000">
                      <a:alpha val="43137"/>
                    </a:srgbClr>
                  </a:outerShdw>
                </a:effectLst>
              </a:rPr>
              <a:t>Separation between priests and laity in worship</a:t>
            </a:r>
          </a:p>
          <a:p>
            <a:pPr lvl="1">
              <a:spcBef>
                <a:spcPts val="1200"/>
              </a:spcBef>
            </a:pPr>
            <a:r>
              <a:rPr lang="en-US" dirty="0" smtClean="0">
                <a:solidFill>
                  <a:srgbClr val="E1E5BB"/>
                </a:solidFill>
                <a:effectLst>
                  <a:outerShdw blurRad="38100" dist="38100" dir="2700000" algn="tl">
                    <a:srgbClr val="000000">
                      <a:alpha val="43137"/>
                    </a:srgbClr>
                  </a:outerShdw>
                </a:effectLst>
              </a:rPr>
              <a:t>Active participation becomes passive</a:t>
            </a:r>
          </a:p>
          <a:p>
            <a:pPr lvl="1">
              <a:spcBef>
                <a:spcPts val="1200"/>
              </a:spcBef>
            </a:pPr>
            <a:r>
              <a:rPr lang="en-US" dirty="0" smtClean="0">
                <a:solidFill>
                  <a:srgbClr val="E1E5BB"/>
                </a:solidFill>
                <a:effectLst>
                  <a:outerShdw blurRad="38100" dist="38100" dir="2700000" algn="tl">
                    <a:srgbClr val="000000">
                      <a:alpha val="43137"/>
                    </a:srgbClr>
                  </a:outerShdw>
                </a:effectLst>
              </a:rPr>
              <a:t>Communion received infrequently</a:t>
            </a: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St. Thomas Aquinas</a:t>
            </a:r>
          </a:p>
          <a:p>
            <a:pPr lvl="1">
              <a:spcBef>
                <a:spcPts val="1200"/>
              </a:spcBef>
            </a:pPr>
            <a:r>
              <a:rPr lang="en-US" dirty="0" smtClean="0">
                <a:solidFill>
                  <a:srgbClr val="E1E5BB"/>
                </a:solidFill>
                <a:effectLst>
                  <a:outerShdw blurRad="38100" dist="38100" dir="2700000" algn="tl">
                    <a:srgbClr val="000000">
                      <a:alpha val="43137"/>
                    </a:srgbClr>
                  </a:outerShdw>
                </a:effectLst>
              </a:rPr>
              <a:t>doctrine of </a:t>
            </a:r>
            <a:r>
              <a:rPr lang="en-US" i="1" dirty="0" smtClean="0">
                <a:solidFill>
                  <a:srgbClr val="E1E5BB"/>
                </a:solidFill>
                <a:effectLst>
                  <a:outerShdw blurRad="38100" dist="38100" dir="2700000" algn="tl">
                    <a:srgbClr val="000000">
                      <a:alpha val="43137"/>
                    </a:srgbClr>
                  </a:outerShdw>
                </a:effectLst>
              </a:rPr>
              <a:t>transubstantiation</a:t>
            </a:r>
          </a:p>
          <a:p>
            <a:pPr lvl="2">
              <a:spcBef>
                <a:spcPts val="1200"/>
              </a:spcBef>
            </a:pPr>
            <a:r>
              <a:rPr lang="en-US" dirty="0" smtClean="0">
                <a:solidFill>
                  <a:srgbClr val="E1E5BB"/>
                </a:solidFill>
                <a:effectLst>
                  <a:outerShdw blurRad="38100" dist="38100" dir="2700000" algn="tl">
                    <a:srgbClr val="000000">
                      <a:alpha val="43137"/>
                    </a:srgbClr>
                  </a:outerShdw>
                </a:effectLst>
              </a:rPr>
              <a:t>the “accidents” (visible reality) of bread and wine remain, but the “substance” is changed into Christ’s Body and Blood.  </a:t>
            </a:r>
          </a:p>
          <a:p>
            <a:pPr lvl="2">
              <a:spcBef>
                <a:spcPts val="1200"/>
              </a:spcBef>
            </a:pPr>
            <a:r>
              <a:rPr lang="en-US" dirty="0" smtClean="0">
                <a:solidFill>
                  <a:srgbClr val="E1E5BB"/>
                </a:solidFill>
                <a:effectLst>
                  <a:outerShdw blurRad="38100" dist="38100" dir="2700000" algn="tl">
                    <a:srgbClr val="000000">
                      <a:alpha val="43137"/>
                    </a:srgbClr>
                  </a:outerShdw>
                </a:effectLst>
              </a:rPr>
              <a:t>Has become the Catholic understanding of “Real Presence” of Christ in the Eucharist</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dirty="0" smtClean="0">
                <a:solidFill>
                  <a:srgbClr val="E1E5BB"/>
                </a:solidFill>
                <a:effectLst>
                  <a:outerShdw blurRad="38100" dist="38100" dir="2700000" algn="tl">
                    <a:srgbClr val="000000">
                      <a:alpha val="43137"/>
                    </a:srgbClr>
                  </a:outerShdw>
                </a:effectLst>
              </a:rPr>
              <a:t>Pope Saint Pius X (1835-1914)</a:t>
            </a:r>
          </a:p>
          <a:p>
            <a:pPr lvl="1">
              <a:spcBef>
                <a:spcPts val="1200"/>
              </a:spcBef>
            </a:pPr>
            <a:r>
              <a:rPr lang="en-US" dirty="0" smtClean="0">
                <a:solidFill>
                  <a:srgbClr val="E1E5BB"/>
                </a:solidFill>
                <a:effectLst>
                  <a:outerShdw blurRad="38100" dist="38100" dir="2700000" algn="tl">
                    <a:srgbClr val="000000">
                      <a:alpha val="43137"/>
                    </a:srgbClr>
                  </a:outerShdw>
                </a:effectLst>
              </a:rPr>
              <a:t>Called for active participation of people at Mass</a:t>
            </a:r>
          </a:p>
          <a:p>
            <a:pPr lvl="1">
              <a:spcBef>
                <a:spcPts val="1200"/>
              </a:spcBef>
            </a:pPr>
            <a:r>
              <a:rPr lang="en-US" dirty="0" smtClean="0">
                <a:solidFill>
                  <a:srgbClr val="E1E5BB"/>
                </a:solidFill>
                <a:effectLst>
                  <a:outerShdw blurRad="38100" dist="38100" dir="2700000" algn="tl">
                    <a:srgbClr val="000000">
                      <a:alpha val="43137"/>
                    </a:srgbClr>
                  </a:outerShdw>
                </a:effectLst>
              </a:rPr>
              <a:t>Promoted more frequent reception of Communion and Confession</a:t>
            </a:r>
          </a:p>
          <a:p>
            <a:pPr lvl="1">
              <a:spcBef>
                <a:spcPts val="1200"/>
              </a:spcBef>
            </a:pPr>
            <a:r>
              <a:rPr lang="en-US" dirty="0" smtClean="0">
                <a:solidFill>
                  <a:srgbClr val="E1E5BB"/>
                </a:solidFill>
                <a:effectLst>
                  <a:outerShdw blurRad="38100" dist="38100" dir="2700000" algn="tl">
                    <a:srgbClr val="000000">
                      <a:alpha val="43137"/>
                    </a:srgbClr>
                  </a:outerShdw>
                </a:effectLst>
              </a:rPr>
              <a:t>Lowered the age for the reception of Communion to 7 (age of reason).  </a:t>
            </a:r>
          </a:p>
          <a:p>
            <a:pPr lvl="1">
              <a:spcBef>
                <a:spcPts val="1200"/>
              </a:spcBef>
            </a:pPr>
            <a:r>
              <a:rPr lang="en-US" dirty="0" smtClean="0">
                <a:solidFill>
                  <a:srgbClr val="E1E5BB"/>
                </a:solidFill>
                <a:effectLst>
                  <a:outerShdw blurRad="38100" dist="38100" dir="2700000" algn="tl">
                    <a:srgbClr val="000000">
                      <a:alpha val="43137"/>
                    </a:srgbClr>
                  </a:outerShdw>
                </a:effectLst>
              </a:rPr>
              <a:t>Bringing children to receive from the altar led to the regular reception of Communion by parents and grandparents, thus the practice caught on.</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92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Second Vatican Council (1962-1965)</a:t>
            </a:r>
          </a:p>
          <a:p>
            <a:pPr lvl="1">
              <a:spcBef>
                <a:spcPts val="1200"/>
              </a:spcBef>
            </a:pPr>
            <a:r>
              <a:rPr lang="en-US" dirty="0" smtClean="0">
                <a:solidFill>
                  <a:srgbClr val="E1E5BB"/>
                </a:solidFill>
                <a:effectLst>
                  <a:outerShdw blurRad="38100" dist="38100" dir="2700000" algn="tl">
                    <a:srgbClr val="000000">
                      <a:alpha val="43137"/>
                    </a:srgbClr>
                  </a:outerShdw>
                </a:effectLst>
              </a:rPr>
              <a:t>Return to the understanding of Eucharist as a meal and sacrifice</a:t>
            </a:r>
          </a:p>
          <a:p>
            <a:pPr lvl="1">
              <a:spcBef>
                <a:spcPts val="1200"/>
              </a:spcBef>
            </a:pPr>
            <a:r>
              <a:rPr lang="en-US" dirty="0" smtClean="0">
                <a:solidFill>
                  <a:srgbClr val="E1E5BB"/>
                </a:solidFill>
                <a:effectLst>
                  <a:outerShdw blurRad="38100" dist="38100" dir="2700000" algn="tl">
                    <a:srgbClr val="000000">
                      <a:alpha val="43137"/>
                    </a:srgbClr>
                  </a:outerShdw>
                </a:effectLst>
              </a:rPr>
              <a:t>Looking at Eucharist both vertically and horizontally</a:t>
            </a:r>
          </a:p>
          <a:p>
            <a:pPr lvl="1">
              <a:spcBef>
                <a:spcPts val="1200"/>
              </a:spcBef>
            </a:pPr>
            <a:r>
              <a:rPr lang="en-US" dirty="0" smtClean="0">
                <a:solidFill>
                  <a:srgbClr val="E1E5BB"/>
                </a:solidFill>
                <a:effectLst>
                  <a:outerShdw blurRad="38100" dist="38100" dir="2700000" algn="tl">
                    <a:srgbClr val="000000">
                      <a:alpha val="43137"/>
                    </a:srgbClr>
                  </a:outerShdw>
                </a:effectLst>
              </a:rPr>
              <a:t>Restored deacons as “ordinary” ministers of Communion</a:t>
            </a:r>
          </a:p>
          <a:p>
            <a:pPr lvl="1">
              <a:spcBef>
                <a:spcPts val="1200"/>
              </a:spcBef>
            </a:pPr>
            <a:r>
              <a:rPr lang="en-US" dirty="0" smtClean="0">
                <a:solidFill>
                  <a:srgbClr val="E1E5BB"/>
                </a:solidFill>
                <a:effectLst>
                  <a:outerShdw blurRad="38100" dist="38100" dir="2700000" algn="tl">
                    <a:srgbClr val="000000">
                      <a:alpha val="43137"/>
                    </a:srgbClr>
                  </a:outerShdw>
                </a:effectLst>
              </a:rPr>
              <a:t>Encouraged the faithful to receive Communion more</a:t>
            </a:r>
          </a:p>
          <a:p>
            <a:pPr lvl="1">
              <a:spcBef>
                <a:spcPts val="1200"/>
              </a:spcBef>
            </a:pPr>
            <a:r>
              <a:rPr lang="en-US" dirty="0" smtClean="0">
                <a:solidFill>
                  <a:srgbClr val="E1E5BB"/>
                </a:solidFill>
                <a:effectLst>
                  <a:outerShdw blurRad="38100" dist="38100" dir="2700000" algn="tl">
                    <a:srgbClr val="000000">
                      <a:alpha val="43137"/>
                    </a:srgbClr>
                  </a:outerShdw>
                </a:effectLst>
              </a:rPr>
              <a:t>Renewed sense of ritual and structure of the Mass</a:t>
            </a:r>
          </a:p>
          <a:p>
            <a:pPr lvl="2">
              <a:spcBef>
                <a:spcPts val="1200"/>
              </a:spcBef>
            </a:pPr>
            <a:r>
              <a:rPr lang="en-US" dirty="0" smtClean="0">
                <a:solidFill>
                  <a:srgbClr val="E1E5BB"/>
                </a:solidFill>
                <a:effectLst>
                  <a:outerShdw blurRad="38100" dist="38100" dir="2700000" algn="tl">
                    <a:srgbClr val="000000">
                      <a:alpha val="43137"/>
                    </a:srgbClr>
                  </a:outerShdw>
                </a:effectLst>
              </a:rPr>
              <a:t>Full, conscious and active participation of the assembly</a:t>
            </a:r>
          </a:p>
          <a:p>
            <a:pPr lvl="2">
              <a:spcBef>
                <a:spcPts val="1200"/>
              </a:spcBef>
            </a:pPr>
            <a:r>
              <a:rPr lang="en-US" dirty="0" smtClean="0">
                <a:solidFill>
                  <a:srgbClr val="E1E5BB"/>
                </a:solidFill>
                <a:effectLst>
                  <a:outerShdw blurRad="38100" dist="38100" dir="2700000" algn="tl">
                    <a:srgbClr val="000000">
                      <a:alpha val="43137"/>
                    </a:srgbClr>
                  </a:outerShdw>
                </a:effectLst>
              </a:rPr>
              <a:t>Increased liturgical roles of the laity </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i="1" dirty="0" err="1" smtClean="0">
                <a:solidFill>
                  <a:srgbClr val="E1E5BB"/>
                </a:solidFill>
                <a:effectLst>
                  <a:outerShdw blurRad="38100" dist="38100" dir="2700000" algn="tl">
                    <a:srgbClr val="000000">
                      <a:alpha val="43137"/>
                    </a:srgbClr>
                  </a:outerShdw>
                </a:effectLst>
              </a:rPr>
              <a:t>Memoriale</a:t>
            </a:r>
            <a:r>
              <a:rPr lang="en-US" i="1" dirty="0" smtClean="0">
                <a:solidFill>
                  <a:srgbClr val="E1E5BB"/>
                </a:solidFill>
                <a:effectLst>
                  <a:outerShdw blurRad="38100" dist="38100" dir="2700000" algn="tl">
                    <a:srgbClr val="000000">
                      <a:alpha val="43137"/>
                    </a:srgbClr>
                  </a:outerShdw>
                </a:effectLst>
              </a:rPr>
              <a:t> Domini</a:t>
            </a:r>
            <a:r>
              <a:rPr lang="en-US" dirty="0" smtClean="0">
                <a:solidFill>
                  <a:srgbClr val="E1E5BB"/>
                </a:solidFill>
                <a:effectLst>
                  <a:outerShdw blurRad="38100" dist="38100" dir="2700000" algn="tl">
                    <a:srgbClr val="000000">
                      <a:alpha val="43137"/>
                    </a:srgbClr>
                  </a:outerShdw>
                </a:effectLst>
              </a:rPr>
              <a:t> (1969)</a:t>
            </a:r>
          </a:p>
          <a:p>
            <a:pPr lvl="1">
              <a:spcBef>
                <a:spcPts val="1200"/>
              </a:spcBef>
            </a:pPr>
            <a:r>
              <a:rPr lang="en-US" dirty="0" smtClean="0">
                <a:solidFill>
                  <a:srgbClr val="E1E5BB"/>
                </a:solidFill>
                <a:effectLst>
                  <a:outerShdw blurRad="38100" dist="38100" dir="2700000" algn="tl">
                    <a:srgbClr val="000000">
                      <a:alpha val="43137"/>
                    </a:srgbClr>
                  </a:outerShdw>
                </a:effectLst>
              </a:rPr>
              <a:t>Document that gave permission for the faithful to return to the practice of receiving Communion in the hand</a:t>
            </a:r>
          </a:p>
          <a:p>
            <a:pPr lvl="1">
              <a:spcBef>
                <a:spcPts val="1200"/>
              </a:spcBef>
            </a:pPr>
            <a:r>
              <a:rPr lang="en-US" dirty="0" smtClean="0">
                <a:solidFill>
                  <a:srgbClr val="E1E5BB"/>
                </a:solidFill>
                <a:effectLst>
                  <a:outerShdw blurRad="38100" dist="38100" dir="2700000" algn="tl">
                    <a:srgbClr val="000000">
                      <a:alpha val="43137"/>
                    </a:srgbClr>
                  </a:outerShdw>
                </a:effectLst>
              </a:rPr>
              <a:t>St. Cyril of Jerusalem (ca. 313-386): </a:t>
            </a:r>
            <a:r>
              <a:rPr lang="en-US" i="1" dirty="0" smtClean="0">
                <a:solidFill>
                  <a:srgbClr val="E1E5BB"/>
                </a:solidFill>
              </a:rPr>
              <a:t>“Make your left hand a throne for your right, because your right is going to receive the King; make a hollow of your palm and receive the body of Christ, saying after it: ‘Amen!”…Then, after you have partaken of the body of Christ, come forward to the chalice of His blood…”</a:t>
            </a: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305800" cy="5105400"/>
          </a:xfrm>
        </p:spPr>
        <p:txBody>
          <a:bodyPr>
            <a:normAutofit lnSpcReduction="10000"/>
          </a:bodyPr>
          <a:lstStyle/>
          <a:p>
            <a:pPr>
              <a:spcBef>
                <a:spcPts val="1200"/>
              </a:spcBef>
            </a:pPr>
            <a:r>
              <a:rPr lang="en-US" sz="3000" i="1" dirty="0" err="1" smtClean="0">
                <a:solidFill>
                  <a:srgbClr val="E1E5BB"/>
                </a:solidFill>
                <a:effectLst>
                  <a:outerShdw blurRad="38100" dist="38100" dir="2700000" algn="tl">
                    <a:srgbClr val="000000">
                      <a:alpha val="43137"/>
                    </a:srgbClr>
                  </a:outerShdw>
                </a:effectLst>
              </a:rPr>
              <a:t>Fidei</a:t>
            </a:r>
            <a:r>
              <a:rPr lang="en-US" sz="3000" i="1" dirty="0" smtClean="0">
                <a:solidFill>
                  <a:srgbClr val="E1E5BB"/>
                </a:solidFill>
                <a:effectLst>
                  <a:outerShdw blurRad="38100" dist="38100" dir="2700000" algn="tl">
                    <a:srgbClr val="000000">
                      <a:alpha val="43137"/>
                    </a:srgbClr>
                  </a:outerShdw>
                </a:effectLst>
              </a:rPr>
              <a:t> </a:t>
            </a:r>
            <a:r>
              <a:rPr lang="en-US" sz="3000" i="1" dirty="0" err="1" smtClean="0">
                <a:solidFill>
                  <a:srgbClr val="E1E5BB"/>
                </a:solidFill>
                <a:effectLst>
                  <a:outerShdw blurRad="38100" dist="38100" dir="2700000" algn="tl">
                    <a:srgbClr val="000000">
                      <a:alpha val="43137"/>
                    </a:srgbClr>
                  </a:outerShdw>
                </a:effectLst>
              </a:rPr>
              <a:t>custos</a:t>
            </a:r>
            <a:r>
              <a:rPr lang="en-US" sz="3000" i="1" dirty="0" smtClean="0">
                <a:solidFill>
                  <a:srgbClr val="E1E5BB"/>
                </a:solidFill>
                <a:effectLst>
                  <a:outerShdw blurRad="38100" dist="38100" dir="2700000" algn="tl">
                    <a:srgbClr val="000000">
                      <a:alpha val="43137"/>
                    </a:srgbClr>
                  </a:outerShdw>
                </a:effectLst>
              </a:rPr>
              <a:t> </a:t>
            </a:r>
            <a:r>
              <a:rPr lang="en-US" sz="3000" dirty="0" smtClean="0">
                <a:solidFill>
                  <a:srgbClr val="E1E5BB"/>
                </a:solidFill>
                <a:effectLst>
                  <a:outerShdw blurRad="38100" dist="38100" dir="2700000" algn="tl">
                    <a:srgbClr val="000000">
                      <a:alpha val="43137"/>
                    </a:srgbClr>
                  </a:outerShdw>
                </a:effectLst>
              </a:rPr>
              <a:t>(1969) and </a:t>
            </a:r>
            <a:r>
              <a:rPr lang="en-US" sz="3000" i="1" dirty="0" err="1" smtClean="0">
                <a:solidFill>
                  <a:srgbClr val="E1E5BB"/>
                </a:solidFill>
                <a:effectLst>
                  <a:outerShdw blurRad="38100" dist="38100" dir="2700000" algn="tl">
                    <a:srgbClr val="000000">
                      <a:alpha val="43137"/>
                    </a:srgbClr>
                  </a:outerShdw>
                </a:effectLst>
              </a:rPr>
              <a:t>Immensae</a:t>
            </a:r>
            <a:r>
              <a:rPr lang="en-US" sz="3000" i="1" dirty="0" smtClean="0">
                <a:solidFill>
                  <a:srgbClr val="E1E5BB"/>
                </a:solidFill>
                <a:effectLst>
                  <a:outerShdw blurRad="38100" dist="38100" dir="2700000" algn="tl">
                    <a:srgbClr val="000000">
                      <a:alpha val="43137"/>
                    </a:srgbClr>
                  </a:outerShdw>
                </a:effectLst>
              </a:rPr>
              <a:t> Caritas </a:t>
            </a:r>
            <a:r>
              <a:rPr lang="en-US" sz="3000" dirty="0" smtClean="0">
                <a:solidFill>
                  <a:srgbClr val="E1E5BB"/>
                </a:solidFill>
                <a:effectLst>
                  <a:outerShdw blurRad="38100" dist="38100" dir="2700000" algn="tl">
                    <a:srgbClr val="000000">
                      <a:alpha val="43137"/>
                    </a:srgbClr>
                  </a:outerShdw>
                </a:effectLst>
              </a:rPr>
              <a:t> (1973)</a:t>
            </a:r>
            <a:endParaRPr lang="en-US" sz="3000" i="1" dirty="0" smtClean="0">
              <a:solidFill>
                <a:srgbClr val="E1E5BB"/>
              </a:solidFill>
              <a:effectLst>
                <a:outerShdw blurRad="38100" dist="38100" dir="2700000" algn="tl">
                  <a:srgbClr val="000000">
                    <a:alpha val="43137"/>
                  </a:srgbClr>
                </a:outerShdw>
              </a:effectLst>
            </a:endParaRPr>
          </a:p>
          <a:p>
            <a:pPr lvl="1">
              <a:spcBef>
                <a:spcPts val="1200"/>
              </a:spcBef>
            </a:pPr>
            <a:r>
              <a:rPr lang="en-US" sz="2400" dirty="0" smtClean="0">
                <a:solidFill>
                  <a:srgbClr val="E1E5BB"/>
                </a:solidFill>
                <a:effectLst>
                  <a:outerShdw blurRad="38100" dist="38100" dir="2700000" algn="tl">
                    <a:srgbClr val="000000">
                      <a:alpha val="43137"/>
                    </a:srgbClr>
                  </a:outerShdw>
                </a:effectLst>
              </a:rPr>
              <a:t>Allowed the diocesan bishop to designate lay people as </a:t>
            </a:r>
            <a:r>
              <a:rPr lang="en-US" sz="2400" i="1" dirty="0" smtClean="0">
                <a:solidFill>
                  <a:srgbClr val="E1E5BB"/>
                </a:solidFill>
                <a:effectLst>
                  <a:outerShdw blurRad="38100" dist="38100" dir="2700000" algn="tl">
                    <a:srgbClr val="000000">
                      <a:alpha val="43137"/>
                    </a:srgbClr>
                  </a:outerShdw>
                </a:effectLst>
              </a:rPr>
              <a:t>extraordinary </a:t>
            </a:r>
            <a:r>
              <a:rPr lang="en-US" sz="2400" dirty="0" smtClean="0">
                <a:solidFill>
                  <a:srgbClr val="E1E5BB"/>
                </a:solidFill>
                <a:effectLst>
                  <a:outerShdw blurRad="38100" dist="38100" dir="2700000" algn="tl">
                    <a:srgbClr val="000000">
                      <a:alpha val="43137"/>
                    </a:srgbClr>
                  </a:outerShdw>
                </a:effectLst>
              </a:rPr>
              <a:t>ministers to assist with the distribution of Communion</a:t>
            </a:r>
          </a:p>
          <a:p>
            <a:pPr lvl="2">
              <a:spcBef>
                <a:spcPts val="1200"/>
              </a:spcBef>
            </a:pPr>
            <a:r>
              <a:rPr lang="en-US" sz="1900" dirty="0" smtClean="0">
                <a:solidFill>
                  <a:srgbClr val="E1E5BB"/>
                </a:solidFill>
                <a:effectLst>
                  <a:outerShdw blurRad="38100" dist="38100" dir="2700000" algn="tl">
                    <a:srgbClr val="000000">
                      <a:alpha val="43137"/>
                    </a:srgbClr>
                  </a:outerShdw>
                </a:effectLst>
              </a:rPr>
              <a:t>Outside of Mass when an ordinary minister is not available, especially as </a:t>
            </a:r>
            <a:r>
              <a:rPr lang="en-US" sz="1900" i="1" dirty="0" smtClean="0">
                <a:solidFill>
                  <a:srgbClr val="E1E5BB"/>
                </a:solidFill>
                <a:effectLst>
                  <a:outerShdw blurRad="38100" dist="38100" dir="2700000" algn="tl">
                    <a:srgbClr val="000000">
                      <a:alpha val="43137"/>
                    </a:srgbClr>
                  </a:outerShdw>
                </a:effectLst>
              </a:rPr>
              <a:t>Viaticum</a:t>
            </a:r>
            <a:r>
              <a:rPr lang="en-US" sz="1900" dirty="0" smtClean="0">
                <a:solidFill>
                  <a:srgbClr val="E1E5BB"/>
                </a:solidFill>
                <a:effectLst>
                  <a:outerShdw blurRad="38100" dist="38100" dir="2700000" algn="tl">
                    <a:srgbClr val="000000">
                      <a:alpha val="43137"/>
                    </a:srgbClr>
                  </a:outerShdw>
                </a:effectLst>
              </a:rPr>
              <a:t> to the sick and those in danger of death</a:t>
            </a:r>
          </a:p>
          <a:p>
            <a:pPr lvl="2">
              <a:spcBef>
                <a:spcPts val="1200"/>
              </a:spcBef>
            </a:pPr>
            <a:r>
              <a:rPr lang="en-US" sz="1900" dirty="0" smtClean="0">
                <a:solidFill>
                  <a:srgbClr val="E1E5BB"/>
                </a:solidFill>
                <a:effectLst>
                  <a:outerShdw blurRad="38100" dist="38100" dir="2700000" algn="tl">
                    <a:srgbClr val="000000">
                      <a:alpha val="43137"/>
                    </a:srgbClr>
                  </a:outerShdw>
                </a:effectLst>
              </a:rPr>
              <a:t>Usual minister is impeded by poor health, advanced age, or demands of pastoral ministry</a:t>
            </a:r>
          </a:p>
          <a:p>
            <a:pPr lvl="2">
              <a:spcBef>
                <a:spcPts val="1200"/>
              </a:spcBef>
            </a:pPr>
            <a:r>
              <a:rPr lang="en-US" sz="1900" dirty="0" smtClean="0">
                <a:solidFill>
                  <a:srgbClr val="E1E5BB"/>
                </a:solidFill>
                <a:effectLst>
                  <a:outerShdw blurRad="38100" dist="38100" dir="2700000" algn="tl">
                    <a:srgbClr val="000000">
                      <a:alpha val="43137"/>
                    </a:srgbClr>
                  </a:outerShdw>
                </a:effectLst>
              </a:rPr>
              <a:t>When the number of faithful wishing to receive Communion  is so great that it would unduly prolong the liturgy</a:t>
            </a:r>
          </a:p>
          <a:p>
            <a:pPr lvl="1">
              <a:spcBef>
                <a:spcPts val="1200"/>
              </a:spcBef>
            </a:pPr>
            <a:r>
              <a:rPr lang="en-US" sz="2400" dirty="0" smtClean="0">
                <a:solidFill>
                  <a:srgbClr val="E1E5BB"/>
                </a:solidFill>
                <a:effectLst>
                  <a:outerShdw blurRad="38100" dist="38100" dir="2700000" algn="tl">
                    <a:srgbClr val="000000">
                      <a:alpha val="43137"/>
                    </a:srgbClr>
                  </a:outerShdw>
                </a:effectLst>
              </a:rPr>
              <a:t>Extraordinary ministers of Communion “should be outstanding in Christian life, in faith, and in morals” (FC 5).</a:t>
            </a: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95800" y="2057400"/>
            <a:ext cx="4191000" cy="44958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Example of a ministry born out of necessity</a:t>
            </a:r>
          </a:p>
          <a:p>
            <a:pPr>
              <a:spcBef>
                <a:spcPts val="1200"/>
              </a:spcBef>
            </a:pPr>
            <a:r>
              <a:rPr lang="en-US" dirty="0" smtClean="0">
                <a:solidFill>
                  <a:srgbClr val="E1E5BB"/>
                </a:solidFill>
                <a:effectLst>
                  <a:outerShdw blurRad="38100" dist="38100" dir="2700000" algn="tl">
                    <a:srgbClr val="000000">
                      <a:alpha val="43137"/>
                    </a:srgbClr>
                  </a:outerShdw>
                </a:effectLst>
              </a:rPr>
              <a:t>Great need today because of a shortage of priests and deacons</a:t>
            </a: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pic>
        <p:nvPicPr>
          <p:cNvPr id="5" name="Picture 4" descr="imagesJCRZ95YO.jpg"/>
          <p:cNvPicPr>
            <a:picLocks noChangeAspect="1"/>
          </p:cNvPicPr>
          <p:nvPr/>
        </p:nvPicPr>
        <p:blipFill>
          <a:blip r:embed="rId4" cstate="print"/>
          <a:stretch>
            <a:fillRect/>
          </a:stretch>
        </p:blipFill>
        <p:spPr>
          <a:xfrm>
            <a:off x="381000" y="2062388"/>
            <a:ext cx="4114800" cy="27382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Deputed by the Bishop and Pastor</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Bishops, priests and deacons are the “ordinary” ministers by virtue of their ordination</a:t>
            </a:r>
          </a:p>
          <a:p>
            <a:pPr lvl="1">
              <a:spcBef>
                <a:spcPts val="1200"/>
              </a:spcBef>
            </a:pPr>
            <a:r>
              <a:rPr lang="en-US" sz="2400" dirty="0" smtClean="0">
                <a:solidFill>
                  <a:srgbClr val="E1E5BB"/>
                </a:solidFill>
                <a:effectLst>
                  <a:outerShdw blurRad="38100" dist="38100" dir="2700000" algn="tl">
                    <a:srgbClr val="000000">
                      <a:alpha val="43137"/>
                    </a:srgbClr>
                  </a:outerShdw>
                </a:effectLst>
              </a:rPr>
              <a:t>Extraordinary ministers typically not used at Masses with many concelebrants (Confirmations, Chrism Mass etc.)</a:t>
            </a:r>
          </a:p>
          <a:p>
            <a:pPr lvl="1">
              <a:spcBef>
                <a:spcPts val="1200"/>
              </a:spcBef>
            </a:pPr>
            <a:r>
              <a:rPr lang="en-US" sz="2400" dirty="0" smtClean="0">
                <a:solidFill>
                  <a:srgbClr val="E1E5BB"/>
                </a:solidFill>
                <a:effectLst>
                  <a:outerShdw blurRad="38100" dist="38100" dir="2700000" algn="tl">
                    <a:srgbClr val="000000">
                      <a:alpha val="43137"/>
                    </a:srgbClr>
                  </a:outerShdw>
                </a:effectLst>
              </a:rPr>
              <a:t>Don’t be offended if “bumped” from service because of the presence of a deacon or a concelebrating priest</a:t>
            </a: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Deputed by the Bishop and Pastor</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sz="2400" dirty="0" smtClean="0">
                <a:solidFill>
                  <a:srgbClr val="E1E5BB"/>
                </a:solidFill>
                <a:effectLst>
                  <a:outerShdw blurRad="38100" dist="38100" dir="2700000" algn="tl">
                    <a:srgbClr val="000000">
                      <a:alpha val="43137"/>
                    </a:srgbClr>
                  </a:outerShdw>
                </a:effectLst>
              </a:rPr>
              <a:t>Supplementing and filling a need that arises</a:t>
            </a:r>
          </a:p>
          <a:p>
            <a:pPr>
              <a:spcBef>
                <a:spcPts val="1200"/>
              </a:spcBef>
            </a:pPr>
            <a:r>
              <a:rPr lang="en-US" sz="2400" dirty="0" smtClean="0">
                <a:solidFill>
                  <a:srgbClr val="E1E5BB"/>
                </a:solidFill>
                <a:effectLst>
                  <a:outerShdw blurRad="38100" dist="38100" dir="2700000" algn="tl">
                    <a:srgbClr val="000000">
                      <a:alpha val="43137"/>
                    </a:srgbClr>
                  </a:outerShdw>
                </a:effectLst>
              </a:rPr>
              <a:t>Deputed for a particular parish, not the entire diocese or other areas</a:t>
            </a:r>
          </a:p>
          <a:p>
            <a:pPr>
              <a:spcBef>
                <a:spcPts val="1200"/>
              </a:spcBef>
            </a:pPr>
            <a:r>
              <a:rPr lang="en-US" sz="2400" dirty="0" smtClean="0">
                <a:solidFill>
                  <a:srgbClr val="E1E5BB"/>
                </a:solidFill>
                <a:effectLst>
                  <a:outerShdw blurRad="38100" dist="38100" dir="2700000" algn="tl">
                    <a:srgbClr val="000000">
                      <a:alpha val="43137"/>
                    </a:srgbClr>
                  </a:outerShdw>
                </a:effectLst>
              </a:rPr>
              <a:t>Collaborate with the pastor</a:t>
            </a:r>
          </a:p>
          <a:p>
            <a:pPr>
              <a:spcBef>
                <a:spcPts val="1200"/>
              </a:spcBef>
            </a:pPr>
            <a:r>
              <a:rPr lang="en-US" sz="2400" dirty="0" smtClean="0">
                <a:solidFill>
                  <a:srgbClr val="E1E5BB"/>
                </a:solidFill>
                <a:effectLst>
                  <a:outerShdw blurRad="38100" dist="38100" dir="2700000" algn="tl">
                    <a:srgbClr val="000000">
                      <a:alpha val="43137"/>
                    </a:srgbClr>
                  </a:outerShdw>
                </a:effectLst>
              </a:rPr>
              <a:t>Assist in the smooth and reverent distribution of Holy Communion</a:t>
            </a:r>
          </a:p>
          <a:p>
            <a:pPr>
              <a:spcBef>
                <a:spcPts val="1200"/>
              </a:spcBef>
            </a:pPr>
            <a:r>
              <a:rPr lang="en-US" sz="2400" dirty="0" smtClean="0">
                <a:solidFill>
                  <a:srgbClr val="E1E5BB"/>
                </a:solidFill>
                <a:effectLst>
                  <a:outerShdw blurRad="38100" dist="38100" dir="2700000" algn="tl">
                    <a:srgbClr val="000000">
                      <a:alpha val="43137"/>
                    </a:srgbClr>
                  </a:outerShdw>
                </a:effectLst>
              </a:rPr>
              <a:t>If needed, a priest can commission someone to serve as an Extraordinary Minister of Communion on the spot using the ritual provided in the </a:t>
            </a:r>
            <a:r>
              <a:rPr lang="en-US" sz="2400" i="1" dirty="0" smtClean="0">
                <a:solidFill>
                  <a:srgbClr val="E1E5BB"/>
                </a:solidFill>
                <a:effectLst>
                  <a:outerShdw blurRad="38100" dist="38100" dir="2700000" algn="tl">
                    <a:srgbClr val="000000">
                      <a:alpha val="43137"/>
                    </a:srgbClr>
                  </a:outerShdw>
                </a:effectLst>
              </a:rPr>
              <a:t>Roman Missal</a:t>
            </a:r>
            <a:endParaRPr lang="en-US" sz="2400"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133600"/>
            <a:ext cx="8382000" cy="4572000"/>
          </a:xfrm>
        </p:spPr>
        <p:txBody>
          <a:bodyPr>
            <a:normAutofit/>
          </a:bodyPr>
          <a:lstStyle/>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a:p>
            <a:pPr marL="0" indent="0" algn="ctr">
              <a:spcBef>
                <a:spcPts val="600"/>
              </a:spcBef>
              <a:buNone/>
            </a:pPr>
            <a:r>
              <a:rPr lang="en-US" dirty="0" smtClean="0">
                <a:solidFill>
                  <a:srgbClr val="E1E5BB"/>
                </a:solidFill>
                <a:effectLst>
                  <a:outerShdw blurRad="38100" dist="38100" dir="2700000" algn="tl">
                    <a:srgbClr val="000000">
                      <a:alpha val="43137"/>
                    </a:srgbClr>
                  </a:outerShdw>
                </a:effectLst>
              </a:rPr>
              <a:t>Who are your models for this ministry?  </a:t>
            </a:r>
          </a:p>
          <a:p>
            <a:pPr marL="0" indent="0" algn="ctr">
              <a:spcBef>
                <a:spcPts val="600"/>
              </a:spcBef>
              <a:buNone/>
            </a:pPr>
            <a:r>
              <a:rPr lang="en-US" dirty="0" smtClean="0">
                <a:solidFill>
                  <a:srgbClr val="E1E5BB"/>
                </a:solidFill>
                <a:effectLst>
                  <a:outerShdw blurRad="38100" dist="38100" dir="2700000" algn="tl">
                    <a:srgbClr val="000000">
                      <a:alpha val="43137"/>
                    </a:srgbClr>
                  </a:outerShdw>
                </a:effectLst>
              </a:rPr>
              <a:t>Whom have you seen perform                     this ministry well?</a:t>
            </a:r>
          </a:p>
          <a:p>
            <a:pPr marL="0" indent="0" algn="ctr">
              <a:spcBef>
                <a:spcPts val="600"/>
              </a:spcBef>
              <a:buNone/>
            </a:pPr>
            <a:r>
              <a:rPr lang="en-US" dirty="0" smtClean="0">
                <a:solidFill>
                  <a:srgbClr val="E1E5BB"/>
                </a:solidFill>
                <a:effectLst>
                  <a:outerShdw blurRad="38100" dist="38100" dir="2700000" algn="tl">
                    <a:srgbClr val="000000">
                      <a:alpha val="43137"/>
                    </a:srgbClr>
                  </a:outerShdw>
                </a:effectLst>
              </a:rPr>
              <a:t>What have you noticed about their lives?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Outline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PART III</a:t>
            </a:r>
          </a:p>
          <a:p>
            <a:pPr marL="1028700" lvl="2"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Serving as an Extraordinary Minister of Communion at Mass</a:t>
            </a:r>
          </a:p>
          <a:p>
            <a:pPr marL="1028700" lvl="2"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Serving as an Extraordinary Minister of Communion to the Sick &amp; Homebound</a:t>
            </a:r>
          </a:p>
          <a:p>
            <a:pPr marL="1028700" lvl="2"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Serving as an Extraordinary Minister of Exposition</a:t>
            </a:r>
          </a:p>
          <a:p>
            <a:pPr marL="1028700" lvl="2"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rPr>
              <a:t>Other aspects of the Ministry</a:t>
            </a:r>
          </a:p>
          <a:p>
            <a:pPr marL="628650" lvl="1" indent="-457200"/>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4495800" y="1828800"/>
            <a:ext cx="3886200" cy="2554545"/>
          </a:xfrm>
          <a:prstGeom prst="rect">
            <a:avLst/>
          </a:prstGeom>
          <a:noFill/>
        </p:spPr>
        <p:txBody>
          <a:bodyPr wrap="square" rtlCol="0">
            <a:spAutoFit/>
          </a:bodyPr>
          <a:lstStyle/>
          <a:p>
            <a:pPr algn="ctr"/>
            <a:r>
              <a:rPr lang="en-US" sz="4000" dirty="0" smtClean="0">
                <a:solidFill>
                  <a:srgbClr val="E1E5BB"/>
                </a:solidFill>
                <a:effectLst>
                  <a:outerShdw blurRad="38100" dist="38100" dir="2700000" algn="tl">
                    <a:srgbClr val="000000">
                      <a:alpha val="43137"/>
                    </a:srgbClr>
                  </a:outerShdw>
                </a:effectLst>
                <a:latin typeface="Cambria" pitchFamily="18" charset="0"/>
              </a:rPr>
              <a:t>Requirements of Extraordinary Ministers of Communion</a:t>
            </a:r>
            <a:endParaRPr lang="en-US" sz="4000" dirty="0">
              <a:solidFill>
                <a:srgbClr val="E1E5BB"/>
              </a:solidFill>
              <a:effectLst>
                <a:outerShdw blurRad="38100" dist="38100" dir="2700000" algn="tl">
                  <a:srgbClr val="000000">
                    <a:alpha val="43137"/>
                  </a:srgbClr>
                </a:outerShdw>
              </a:effectLst>
              <a:latin typeface="Cambria" pitchFamily="18" charset="0"/>
            </a:endParaRPr>
          </a:p>
        </p:txBody>
      </p:sp>
      <p:pic>
        <p:nvPicPr>
          <p:cNvPr id="5" name="Picture 4" descr="imagesTOKJYE2Z.jpg"/>
          <p:cNvPicPr>
            <a:picLocks noChangeAspect="1"/>
          </p:cNvPicPr>
          <p:nvPr/>
        </p:nvPicPr>
        <p:blipFill>
          <a:blip r:embed="rId4" cstate="print"/>
          <a:stretch>
            <a:fillRect/>
          </a:stretch>
        </p:blipFill>
        <p:spPr>
          <a:xfrm>
            <a:off x="1143000" y="1066800"/>
            <a:ext cx="2971800" cy="45230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Basic Requirements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92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Pastors should invite parishioners to this ministry or candidates should have the recommendation of their pastor</a:t>
            </a:r>
          </a:p>
          <a:p>
            <a:pPr>
              <a:spcBef>
                <a:spcPts val="1200"/>
              </a:spcBef>
            </a:pPr>
            <a:r>
              <a:rPr lang="en-US" dirty="0" smtClean="0">
                <a:solidFill>
                  <a:srgbClr val="E1E5BB"/>
                </a:solidFill>
                <a:effectLst>
                  <a:outerShdw blurRad="38100" dist="38100" dir="2700000" algn="tl">
                    <a:srgbClr val="000000">
                      <a:alpha val="43137"/>
                    </a:srgbClr>
                  </a:outerShdw>
                </a:effectLst>
              </a:rPr>
              <a:t>Must be at least18 years of age</a:t>
            </a:r>
          </a:p>
          <a:p>
            <a:pPr>
              <a:spcBef>
                <a:spcPts val="1200"/>
              </a:spcBef>
            </a:pPr>
            <a:r>
              <a:rPr lang="en-US" dirty="0" smtClean="0">
                <a:solidFill>
                  <a:srgbClr val="E1E5BB"/>
                </a:solidFill>
                <a:effectLst>
                  <a:outerShdw blurRad="38100" dist="38100" dir="2700000" algn="tl">
                    <a:srgbClr val="000000">
                      <a:alpha val="43137"/>
                    </a:srgbClr>
                  </a:outerShdw>
                </a:effectLst>
              </a:rPr>
              <a:t>Must be a fully initiated Catholic in good standing</a:t>
            </a:r>
          </a:p>
          <a:p>
            <a:pPr>
              <a:spcBef>
                <a:spcPts val="1200"/>
              </a:spcBef>
            </a:pPr>
            <a:r>
              <a:rPr lang="en-US" dirty="0" smtClean="0">
                <a:solidFill>
                  <a:srgbClr val="E1E5BB"/>
                </a:solidFill>
                <a:effectLst>
                  <a:outerShdw blurRad="38100" dist="38100" dir="2700000" algn="tl">
                    <a:srgbClr val="000000">
                      <a:alpha val="43137"/>
                    </a:srgbClr>
                  </a:outerShdw>
                </a:effectLst>
              </a:rPr>
              <a:t>Must be registered and active members of the parish</a:t>
            </a:r>
          </a:p>
          <a:p>
            <a:pPr>
              <a:spcBef>
                <a:spcPts val="1200"/>
              </a:spcBef>
            </a:pPr>
            <a:r>
              <a:rPr lang="en-US" dirty="0" smtClean="0">
                <a:solidFill>
                  <a:srgbClr val="E1E5BB"/>
                </a:solidFill>
                <a:effectLst>
                  <a:outerShdw blurRad="38100" dist="38100" dir="2700000" algn="tl">
                    <a:srgbClr val="000000">
                      <a:alpha val="43137"/>
                    </a:srgbClr>
                  </a:outerShdw>
                </a:effectLst>
              </a:rPr>
              <a:t>If married, must be in a valid marriage.  </a:t>
            </a:r>
          </a:p>
          <a:p>
            <a:pPr>
              <a:spcBef>
                <a:spcPts val="1200"/>
              </a:spcBef>
            </a:pPr>
            <a:r>
              <a:rPr lang="en-US" dirty="0" smtClean="0">
                <a:solidFill>
                  <a:srgbClr val="E1E5BB"/>
                </a:solidFill>
                <a:effectLst>
                  <a:outerShdw blurRad="38100" dist="38100" dir="2700000" algn="tl">
                    <a:srgbClr val="000000">
                      <a:alpha val="43137"/>
                    </a:srgbClr>
                  </a:outerShdw>
                </a:effectLst>
              </a:rPr>
              <a:t>Life must be led according to the values and morals of the Catholic Church</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Living the Sacramental Life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700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Goal is individuals whose exemplary Catholic life and morals reflect well upon the Catholic Church (</a:t>
            </a:r>
            <a:r>
              <a:rPr lang="en-US" i="1" dirty="0" err="1" smtClean="0">
                <a:solidFill>
                  <a:srgbClr val="E1E5BB"/>
                </a:solidFill>
                <a:effectLst>
                  <a:outerShdw blurRad="38100" dist="38100" dir="2700000" algn="tl">
                    <a:srgbClr val="000000">
                      <a:alpha val="43137"/>
                    </a:srgbClr>
                  </a:outerShdw>
                </a:effectLst>
              </a:rPr>
              <a:t>Fidei</a:t>
            </a:r>
            <a:r>
              <a:rPr lang="en-US" i="1" dirty="0" smtClean="0">
                <a:solidFill>
                  <a:srgbClr val="E1E5BB"/>
                </a:solidFill>
                <a:effectLst>
                  <a:outerShdw blurRad="38100" dist="38100" dir="2700000" algn="tl">
                    <a:srgbClr val="000000">
                      <a:alpha val="43137"/>
                    </a:srgbClr>
                  </a:outerShdw>
                </a:effectLst>
              </a:rPr>
              <a:t> </a:t>
            </a:r>
            <a:r>
              <a:rPr lang="en-US" i="1" dirty="0" err="1" smtClean="0">
                <a:solidFill>
                  <a:srgbClr val="E1E5BB"/>
                </a:solidFill>
                <a:effectLst>
                  <a:outerShdw blurRad="38100" dist="38100" dir="2700000" algn="tl">
                    <a:srgbClr val="000000">
                      <a:alpha val="43137"/>
                    </a:srgbClr>
                  </a:outerShdw>
                </a:effectLst>
              </a:rPr>
              <a:t>custos</a:t>
            </a:r>
            <a:r>
              <a:rPr lang="en-US" dirty="0" smtClean="0">
                <a:solidFill>
                  <a:srgbClr val="E1E5BB"/>
                </a:solidFill>
                <a:effectLst>
                  <a:outerShdw blurRad="38100" dist="38100" dir="2700000" algn="tl">
                    <a:srgbClr val="000000">
                      <a:alpha val="43137"/>
                    </a:srgbClr>
                  </a:outerShdw>
                </a:effectLst>
              </a:rPr>
              <a:t> #5)</a:t>
            </a:r>
          </a:p>
          <a:p>
            <a:pPr>
              <a:spcBef>
                <a:spcPts val="1200"/>
              </a:spcBef>
            </a:pPr>
            <a:r>
              <a:rPr lang="en-US" dirty="0" smtClean="0">
                <a:solidFill>
                  <a:srgbClr val="E1E5BB"/>
                </a:solidFill>
                <a:effectLst>
                  <a:outerShdw blurRad="38100" dist="38100" dir="2700000" algn="tl">
                    <a:srgbClr val="000000">
                      <a:alpha val="43137"/>
                    </a:srgbClr>
                  </a:outerShdw>
                </a:effectLst>
              </a:rPr>
              <a:t>Spiritual attributes needed or be willing to develop:</a:t>
            </a:r>
          </a:p>
          <a:p>
            <a:pPr lvl="1">
              <a:spcBef>
                <a:spcPts val="1200"/>
              </a:spcBef>
            </a:pPr>
            <a:r>
              <a:rPr lang="en-US" dirty="0" smtClean="0">
                <a:solidFill>
                  <a:srgbClr val="E1E5BB"/>
                </a:solidFill>
                <a:effectLst>
                  <a:outerShdw blurRad="38100" dist="38100" dir="2700000" algn="tl">
                    <a:srgbClr val="000000">
                      <a:alpha val="43137"/>
                    </a:srgbClr>
                  </a:outerShdw>
                </a:effectLst>
              </a:rPr>
              <a:t>Humility</a:t>
            </a:r>
          </a:p>
          <a:p>
            <a:pPr lvl="1">
              <a:spcBef>
                <a:spcPts val="1200"/>
              </a:spcBef>
            </a:pPr>
            <a:r>
              <a:rPr lang="en-US" dirty="0" smtClean="0">
                <a:solidFill>
                  <a:srgbClr val="E1E5BB"/>
                </a:solidFill>
                <a:effectLst>
                  <a:outerShdw blurRad="38100" dist="38100" dir="2700000" algn="tl">
                    <a:srgbClr val="000000">
                      <a:alpha val="43137"/>
                    </a:srgbClr>
                  </a:outerShdw>
                </a:effectLst>
              </a:rPr>
              <a:t>Radical hospitality</a:t>
            </a:r>
          </a:p>
          <a:p>
            <a:pPr lvl="1">
              <a:spcBef>
                <a:spcPts val="1200"/>
              </a:spcBef>
            </a:pPr>
            <a:r>
              <a:rPr lang="en-US" dirty="0" smtClean="0">
                <a:solidFill>
                  <a:srgbClr val="E1E5BB"/>
                </a:solidFill>
                <a:effectLst>
                  <a:outerShdw blurRad="38100" dist="38100" dir="2700000" algn="tl">
                    <a:srgbClr val="000000">
                      <a:alpha val="43137"/>
                    </a:srgbClr>
                  </a:outerShdw>
                </a:effectLst>
              </a:rPr>
              <a:t>Gratitude</a:t>
            </a:r>
          </a:p>
          <a:p>
            <a:pPr lvl="1">
              <a:spcBef>
                <a:spcPts val="1200"/>
              </a:spcBef>
            </a:pPr>
            <a:r>
              <a:rPr lang="en-US" dirty="0" smtClean="0">
                <a:solidFill>
                  <a:srgbClr val="E1E5BB"/>
                </a:solidFill>
                <a:effectLst>
                  <a:outerShdw blurRad="38100" dist="38100" dir="2700000" algn="tl">
                    <a:srgbClr val="000000">
                      <a:alpha val="43137"/>
                    </a:srgbClr>
                  </a:outerShdw>
                </a:effectLst>
              </a:rPr>
              <a:t>Reverence—both to the Eucharistic elements and the ecclesial Body of Christ</a:t>
            </a:r>
          </a:p>
          <a:p>
            <a:pPr>
              <a:spcBef>
                <a:spcPts val="1200"/>
              </a:spcBef>
            </a:pPr>
            <a:r>
              <a:rPr lang="en-US" dirty="0" smtClean="0">
                <a:solidFill>
                  <a:srgbClr val="E1E5BB"/>
                </a:solidFill>
                <a:effectLst>
                  <a:outerShdw blurRad="38100" dist="38100" dir="2700000" algn="tl">
                    <a:srgbClr val="000000">
                      <a:alpha val="43137"/>
                    </a:srgbClr>
                  </a:outerShdw>
                </a:effectLst>
              </a:rPr>
              <a:t>Avoiding:</a:t>
            </a:r>
          </a:p>
          <a:p>
            <a:pPr lvl="1">
              <a:spcBef>
                <a:spcPts val="1200"/>
              </a:spcBef>
            </a:pPr>
            <a:r>
              <a:rPr lang="en-US" dirty="0" smtClean="0">
                <a:solidFill>
                  <a:srgbClr val="E1E5BB"/>
                </a:solidFill>
                <a:effectLst>
                  <a:outerShdw blurRad="38100" dist="38100" dir="2700000" algn="tl">
                    <a:srgbClr val="000000">
                      <a:alpha val="43137"/>
                    </a:srgbClr>
                  </a:outerShdw>
                </a:effectLst>
              </a:rPr>
              <a:t>Grave sin</a:t>
            </a:r>
          </a:p>
          <a:p>
            <a:pPr lvl="1">
              <a:spcBef>
                <a:spcPts val="1200"/>
              </a:spcBef>
            </a:pPr>
            <a:r>
              <a:rPr lang="en-US" dirty="0" smtClean="0">
                <a:solidFill>
                  <a:srgbClr val="E1E5BB"/>
                </a:solidFill>
                <a:effectLst>
                  <a:outerShdw blurRad="38100" dist="38100" dir="2700000" algn="tl">
                    <a:srgbClr val="000000">
                      <a:alpha val="43137"/>
                    </a:srgbClr>
                  </a:outerShdw>
                </a:effectLst>
              </a:rPr>
              <a:t>failure to attend Mass</a:t>
            </a:r>
          </a:p>
          <a:p>
            <a:pPr lvl="1">
              <a:spcBef>
                <a:spcPts val="1200"/>
              </a:spcBef>
            </a:pPr>
            <a:r>
              <a:rPr lang="en-US" dirty="0" smtClean="0">
                <a:solidFill>
                  <a:srgbClr val="E1E5BB"/>
                </a:solidFill>
                <a:effectLst>
                  <a:outerShdw blurRad="38100" dist="38100" dir="2700000" algn="tl">
                    <a:srgbClr val="000000">
                      <a:alpha val="43137"/>
                    </a:srgbClr>
                  </a:outerShdw>
                </a:effectLst>
              </a:rPr>
              <a:t>A choice not to maintain communion with the teachings of the Church</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Living the Sacramental Life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sz="2800" dirty="0" smtClean="0">
                <a:solidFill>
                  <a:srgbClr val="E1E5BB"/>
                </a:solidFill>
                <a:effectLst>
                  <a:outerShdw blurRad="38100" dist="38100" dir="2700000" algn="tl">
                    <a:srgbClr val="000000">
                      <a:alpha val="43137"/>
                    </a:srgbClr>
                  </a:outerShdw>
                </a:effectLst>
              </a:rPr>
              <a:t>Take advantage of the Sacrament of Reconciliation</a:t>
            </a:r>
          </a:p>
          <a:p>
            <a:pPr>
              <a:spcBef>
                <a:spcPts val="1200"/>
              </a:spcBef>
            </a:pPr>
            <a:r>
              <a:rPr lang="en-US" sz="2800" dirty="0" smtClean="0">
                <a:solidFill>
                  <a:srgbClr val="E1E5BB"/>
                </a:solidFill>
                <a:effectLst>
                  <a:outerShdw blurRad="38100" dist="38100" dir="2700000" algn="tl">
                    <a:srgbClr val="000000">
                      <a:alpha val="43137"/>
                    </a:srgbClr>
                  </a:outerShdw>
                </a:effectLst>
              </a:rPr>
              <a:t>Not just about fulfilling a function on Sunday morning, but sharing the very life of the Body of Christ</a:t>
            </a:r>
          </a:p>
          <a:p>
            <a:pPr>
              <a:spcBef>
                <a:spcPts val="1200"/>
              </a:spcBef>
            </a:pPr>
            <a:r>
              <a:rPr lang="en-US" sz="2800" dirty="0" smtClean="0">
                <a:solidFill>
                  <a:srgbClr val="E1E5BB"/>
                </a:solidFill>
                <a:effectLst>
                  <a:outerShdw blurRad="38100" dist="38100" dir="2700000" algn="tl">
                    <a:srgbClr val="000000">
                      <a:alpha val="43137"/>
                    </a:srgbClr>
                  </a:outerShdw>
                </a:effectLst>
              </a:rPr>
              <a:t>You are called to help feed those who come to the Sacred Banquet</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Real Presence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Extraordinary Ministers of Communion need a firm understanding of the Real Presence in the consecrated bread and wine</a:t>
            </a:r>
          </a:p>
          <a:p>
            <a:pPr lvl="1">
              <a:spcBef>
                <a:spcPts val="1200"/>
              </a:spcBef>
            </a:pPr>
            <a:r>
              <a:rPr lang="en-US" dirty="0" smtClean="0">
                <a:solidFill>
                  <a:srgbClr val="E1E5BB"/>
                </a:solidFill>
                <a:effectLst>
                  <a:outerShdw blurRad="38100" dist="38100" dir="2700000" algn="tl">
                    <a:srgbClr val="000000">
                      <a:alpha val="43137"/>
                    </a:srgbClr>
                  </a:outerShdw>
                </a:effectLst>
              </a:rPr>
              <a:t>Have a recent education in the Church’s teaching on this mystery</a:t>
            </a:r>
          </a:p>
          <a:p>
            <a:pPr lvl="1">
              <a:spcBef>
                <a:spcPts val="1200"/>
              </a:spcBef>
            </a:pPr>
            <a:r>
              <a:rPr lang="en-US" dirty="0" smtClean="0">
                <a:solidFill>
                  <a:srgbClr val="E1E5BB"/>
                </a:solidFill>
                <a:effectLst>
                  <a:outerShdw blurRad="38100" dist="38100" dir="2700000" algn="tl">
                    <a:srgbClr val="000000">
                      <a:alpha val="43137"/>
                    </a:srgbClr>
                  </a:outerShdw>
                </a:effectLst>
              </a:rPr>
              <a:t>Be able to articulate to others the Church’s teaching on the Real Presence</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Participation in the Liturgy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Participate fully in the Mass</a:t>
            </a:r>
          </a:p>
          <a:p>
            <a:pPr lvl="1">
              <a:spcBef>
                <a:spcPts val="1200"/>
              </a:spcBef>
            </a:pPr>
            <a:r>
              <a:rPr lang="en-US" dirty="0" smtClean="0">
                <a:solidFill>
                  <a:srgbClr val="E1E5BB"/>
                </a:solidFill>
                <a:effectLst>
                  <a:outerShdw blurRad="38100" dist="38100" dir="2700000" algn="tl">
                    <a:srgbClr val="000000">
                      <a:alpha val="43137"/>
                    </a:srgbClr>
                  </a:outerShdw>
                </a:effectLst>
              </a:rPr>
              <a:t>Attentive listening</a:t>
            </a:r>
          </a:p>
          <a:p>
            <a:pPr lvl="1">
              <a:spcBef>
                <a:spcPts val="1200"/>
              </a:spcBef>
            </a:pPr>
            <a:r>
              <a:rPr lang="en-US" dirty="0" smtClean="0">
                <a:solidFill>
                  <a:srgbClr val="E1E5BB"/>
                </a:solidFill>
                <a:effectLst>
                  <a:outerShdw blurRad="38100" dist="38100" dir="2700000" algn="tl">
                    <a:srgbClr val="000000">
                      <a:alpha val="43137"/>
                    </a:srgbClr>
                  </a:outerShdw>
                </a:effectLst>
              </a:rPr>
              <a:t>Singing hymns and acclamations</a:t>
            </a:r>
          </a:p>
          <a:p>
            <a:pPr lvl="1">
              <a:spcBef>
                <a:spcPts val="1200"/>
              </a:spcBef>
            </a:pPr>
            <a:r>
              <a:rPr lang="en-US" dirty="0" smtClean="0">
                <a:solidFill>
                  <a:srgbClr val="E1E5BB"/>
                </a:solidFill>
                <a:effectLst>
                  <a:outerShdw blurRad="38100" dist="38100" dir="2700000" algn="tl">
                    <a:srgbClr val="000000">
                      <a:alpha val="43137"/>
                    </a:srgbClr>
                  </a:outerShdw>
                </a:effectLst>
              </a:rPr>
              <a:t>Making responses confidently</a:t>
            </a:r>
          </a:p>
          <a:p>
            <a:pPr lvl="1">
              <a:spcBef>
                <a:spcPts val="1200"/>
              </a:spcBef>
            </a:pPr>
            <a:r>
              <a:rPr lang="en-US" dirty="0" smtClean="0">
                <a:solidFill>
                  <a:srgbClr val="E1E5BB"/>
                </a:solidFill>
                <a:effectLst>
                  <a:outerShdw blurRad="38100" dist="38100" dir="2700000" algn="tl">
                    <a:srgbClr val="000000">
                      <a:alpha val="43137"/>
                    </a:srgbClr>
                  </a:outerShdw>
                </a:effectLst>
              </a:rPr>
              <a:t>Engaging in silent prayer</a:t>
            </a:r>
          </a:p>
          <a:p>
            <a:pPr lvl="1">
              <a:spcBef>
                <a:spcPts val="1200"/>
              </a:spcBef>
            </a:pPr>
            <a:r>
              <a:rPr lang="en-US" dirty="0" smtClean="0">
                <a:solidFill>
                  <a:srgbClr val="E1E5BB"/>
                </a:solidFill>
                <a:effectLst>
                  <a:outerShdw blurRad="38100" dist="38100" dir="2700000" algn="tl">
                    <a:srgbClr val="000000">
                      <a:alpha val="43137"/>
                    </a:srgbClr>
                  </a:outerShdw>
                </a:effectLst>
              </a:rPr>
              <a:t>Focused on the sacred action</a:t>
            </a:r>
          </a:p>
          <a:p>
            <a:pPr>
              <a:spcBef>
                <a:spcPts val="1200"/>
              </a:spcBef>
            </a:pPr>
            <a:r>
              <a:rPr lang="en-US" dirty="0" smtClean="0">
                <a:solidFill>
                  <a:srgbClr val="E1E5BB"/>
                </a:solidFill>
                <a:effectLst>
                  <a:outerShdw blurRad="38100" dist="38100" dir="2700000" algn="tl">
                    <a:srgbClr val="000000">
                      <a:alpha val="43137"/>
                    </a:srgbClr>
                  </a:outerShdw>
                </a:effectLst>
              </a:rPr>
              <a:t>Understand liturgical gestures and postures that convey reverence for the Blessed Sacrament</a:t>
            </a:r>
          </a:p>
          <a:p>
            <a:pPr>
              <a:spcBef>
                <a:spcPts val="1200"/>
              </a:spcBef>
            </a:pPr>
            <a:r>
              <a:rPr lang="en-US" dirty="0" smtClean="0">
                <a:solidFill>
                  <a:srgbClr val="E1E5BB"/>
                </a:solidFill>
                <a:effectLst>
                  <a:outerShdw blurRad="38100" dist="38100" dir="2700000" algn="tl">
                    <a:srgbClr val="000000">
                      <a:alpha val="43137"/>
                    </a:srgbClr>
                  </a:outerShdw>
                </a:effectLst>
              </a:rPr>
              <a:t>Have the ability to move from where you are seated to the sanctuary, and then to the area of service</a:t>
            </a:r>
          </a:p>
          <a:p>
            <a:pPr>
              <a:spcBef>
                <a:spcPts val="1200"/>
              </a:spcBef>
            </a:pPr>
            <a:r>
              <a:rPr lang="en-US" dirty="0" smtClean="0">
                <a:solidFill>
                  <a:srgbClr val="E1E5BB"/>
                </a:solidFill>
                <a:effectLst>
                  <a:outerShdw blurRad="38100" dist="38100" dir="2700000" algn="tl">
                    <a:srgbClr val="000000">
                      <a:alpha val="43137"/>
                    </a:srgbClr>
                  </a:outerShdw>
                </a:effectLst>
              </a:rPr>
              <a:t>Have the ability to handle the plate (paten), consecrated host, the chalice and the </a:t>
            </a:r>
            <a:r>
              <a:rPr lang="en-US" dirty="0" err="1" smtClean="0">
                <a:solidFill>
                  <a:srgbClr val="E1E5BB"/>
                </a:solidFill>
                <a:effectLst>
                  <a:outerShdw blurRad="38100" dist="38100" dir="2700000" algn="tl">
                    <a:srgbClr val="000000">
                      <a:alpha val="43137"/>
                    </a:srgbClr>
                  </a:outerShdw>
                </a:effectLst>
              </a:rPr>
              <a:t>purificator</a:t>
            </a:r>
            <a:r>
              <a:rPr lang="en-US" dirty="0" smtClean="0">
                <a:solidFill>
                  <a:srgbClr val="E1E5BB"/>
                </a:solidFill>
                <a:effectLst>
                  <a:outerShdw blurRad="38100" dist="38100" dir="2700000" algn="tl">
                    <a:srgbClr val="000000">
                      <a:alpha val="43137"/>
                    </a:srgbClr>
                  </a:outerShdw>
                </a:effectLst>
              </a:rPr>
              <a:t> securely and reverently </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pic>
        <p:nvPicPr>
          <p:cNvPr id="4" name="Picture 3" descr="congregational-singing1.jpg"/>
          <p:cNvPicPr>
            <a:picLocks noChangeAspect="1"/>
          </p:cNvPicPr>
          <p:nvPr/>
        </p:nvPicPr>
        <p:blipFill>
          <a:blip r:embed="rId3" cstate="print"/>
          <a:srcRect l="46875"/>
          <a:stretch>
            <a:fillRect/>
          </a:stretch>
        </p:blipFill>
        <p:spPr>
          <a:xfrm>
            <a:off x="6318103" y="1295400"/>
            <a:ext cx="2063897" cy="2590799"/>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2" presetClass="entr" presetSubtype="8"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par>
                          <p:cTn id="22" fill="hold">
                            <p:stCondLst>
                              <p:cond delay="7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par>
                          <p:cTn id="26" fill="hold">
                            <p:stCondLst>
                              <p:cond delay="9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childTnLst>
                          </p:cTn>
                        </p:par>
                        <p:par>
                          <p:cTn id="30" fill="hold">
                            <p:stCondLst>
                              <p:cond delay="1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Ongoing Prayer and Formation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sz="2800" dirty="0" smtClean="0">
                <a:solidFill>
                  <a:srgbClr val="E1E5BB"/>
                </a:solidFill>
                <a:effectLst>
                  <a:outerShdw blurRad="38100" dist="38100" dir="2700000" algn="tl">
                    <a:srgbClr val="000000">
                      <a:alpha val="43137"/>
                    </a:srgbClr>
                  </a:outerShdw>
                </a:effectLst>
              </a:rPr>
              <a:t>Develop your own person spirituality </a:t>
            </a:r>
          </a:p>
          <a:p>
            <a:pPr lvl="1">
              <a:spcBef>
                <a:spcPts val="1200"/>
              </a:spcBef>
            </a:pPr>
            <a:r>
              <a:rPr lang="en-US" dirty="0" smtClean="0">
                <a:solidFill>
                  <a:srgbClr val="E1E5BB"/>
                </a:solidFill>
                <a:effectLst>
                  <a:outerShdw blurRad="38100" dist="38100" dir="2700000" algn="tl">
                    <a:srgbClr val="000000">
                      <a:alpha val="43137"/>
                    </a:srgbClr>
                  </a:outerShdw>
                </a:effectLst>
              </a:rPr>
              <a:t>Spiritual reading, especially on the Eucharist</a:t>
            </a:r>
          </a:p>
          <a:p>
            <a:pPr lvl="1">
              <a:spcBef>
                <a:spcPts val="1200"/>
              </a:spcBef>
            </a:pPr>
            <a:r>
              <a:rPr lang="en-US" dirty="0" smtClean="0">
                <a:solidFill>
                  <a:srgbClr val="E1E5BB"/>
                </a:solidFill>
                <a:effectLst>
                  <a:outerShdw blurRad="38100" dist="38100" dir="2700000" algn="tl">
                    <a:srgbClr val="000000">
                      <a:alpha val="43137"/>
                    </a:srgbClr>
                  </a:outerShdw>
                </a:effectLst>
              </a:rPr>
              <a:t>Popular and personal devotions</a:t>
            </a:r>
          </a:p>
          <a:p>
            <a:pPr lvl="1">
              <a:spcBef>
                <a:spcPts val="1200"/>
              </a:spcBef>
            </a:pPr>
            <a:r>
              <a:rPr lang="en-US" dirty="0" smtClean="0">
                <a:solidFill>
                  <a:srgbClr val="E1E5BB"/>
                </a:solidFill>
                <a:effectLst>
                  <a:outerShdw blurRad="38100" dist="38100" dir="2700000" algn="tl">
                    <a:srgbClr val="000000">
                      <a:alpha val="43137"/>
                    </a:srgbClr>
                  </a:outerShdw>
                </a:effectLst>
              </a:rPr>
              <a:t>Allow time for quiet and reflection</a:t>
            </a:r>
          </a:p>
          <a:p>
            <a:pPr>
              <a:spcBef>
                <a:spcPts val="1200"/>
              </a:spcBef>
            </a:pPr>
            <a:r>
              <a:rPr lang="en-US" sz="2800" dirty="0" smtClean="0">
                <a:solidFill>
                  <a:srgbClr val="E1E5BB"/>
                </a:solidFill>
                <a:effectLst>
                  <a:outerShdw blurRad="38100" dist="38100" dir="2700000" algn="tl">
                    <a:srgbClr val="000000">
                      <a:alpha val="43137"/>
                    </a:srgbClr>
                  </a:outerShdw>
                </a:effectLst>
              </a:rPr>
              <a:t>Offer prayers outside of Mass for the community or parish you serve</a:t>
            </a:r>
          </a:p>
          <a:p>
            <a:pPr>
              <a:spcBef>
                <a:spcPts val="1200"/>
              </a:spcBef>
            </a:pPr>
            <a:r>
              <a:rPr lang="en-US" sz="2800" dirty="0" smtClean="0">
                <a:solidFill>
                  <a:srgbClr val="E1E5BB"/>
                </a:solidFill>
                <a:effectLst>
                  <a:outerShdw blurRad="38100" dist="38100" dir="2700000" algn="tl">
                    <a:srgbClr val="000000">
                      <a:alpha val="43137"/>
                    </a:srgbClr>
                  </a:outerShdw>
                </a:effectLst>
              </a:rPr>
              <a:t>Participate in ongoing and communal formation for your ministry</a:t>
            </a: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Materials Used</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Power Point presentation</a:t>
            </a:r>
          </a:p>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Handouts</a:t>
            </a:r>
          </a:p>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rPr>
              <a:t>Sacred </a:t>
            </a:r>
            <a:r>
              <a:rPr lang="en-US" sz="3600" dirty="0" err="1" smtClean="0">
                <a:solidFill>
                  <a:srgbClr val="E1E5BB"/>
                </a:solidFill>
                <a:effectLst>
                  <a:outerShdw blurRad="38100" dist="38100" dir="2700000" algn="tl">
                    <a:srgbClr val="000000">
                      <a:alpha val="43137"/>
                    </a:srgbClr>
                  </a:outerShdw>
                </a:effectLst>
              </a:rPr>
              <a:t>Linens,Chalices</a:t>
            </a:r>
            <a:r>
              <a:rPr lang="en-US" sz="3600" dirty="0" smtClean="0">
                <a:solidFill>
                  <a:srgbClr val="E1E5BB"/>
                </a:solidFill>
                <a:effectLst>
                  <a:outerShdw blurRad="38100" dist="38100" dir="2700000" algn="tl">
                    <a:srgbClr val="000000">
                      <a:alpha val="43137"/>
                    </a:srgbClr>
                  </a:outerShdw>
                </a:effectLst>
              </a:rPr>
              <a:t>, ciboria and unconsecrated hosts </a:t>
            </a:r>
            <a:r>
              <a:rPr lang="en-US" sz="3600" smtClean="0">
                <a:solidFill>
                  <a:srgbClr val="E1E5BB"/>
                </a:solidFill>
                <a:effectLst>
                  <a:outerShdw blurRad="38100" dist="38100" dir="2700000" algn="tl">
                    <a:srgbClr val="000000">
                      <a:alpha val="43137"/>
                    </a:srgbClr>
                  </a:outerShdw>
                </a:effectLst>
              </a:rPr>
              <a:t>during </a:t>
            </a:r>
            <a:r>
              <a:rPr lang="en-US" sz="3600" smtClean="0">
                <a:solidFill>
                  <a:srgbClr val="E1E5BB"/>
                </a:solidFill>
                <a:effectLst>
                  <a:outerShdw blurRad="38100" dist="38100" dir="2700000" algn="tl">
                    <a:srgbClr val="000000">
                      <a:alpha val="43137"/>
                    </a:srgbClr>
                  </a:outerShdw>
                </a:effectLst>
              </a:rPr>
              <a:t>practicum</a:t>
            </a:r>
            <a:endParaRPr lang="en-US" sz="3600"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Prayer</a:t>
            </a:r>
            <a:endParaRPr lang="en-US" dirty="0">
              <a:solidFill>
                <a:srgbClr val="FFFFFF"/>
              </a:solidFill>
              <a:effectLst>
                <a:outerShdw blurRad="38100" dist="38100" dir="2700000" algn="tl">
                  <a:srgbClr val="000000">
                    <a:alpha val="43137"/>
                  </a:srgbClr>
                </a:outerShdw>
              </a:effectLst>
            </a:endParaRPr>
          </a:p>
        </p:txBody>
      </p:sp>
      <p:pic>
        <p:nvPicPr>
          <p:cNvPr id="4" name="Picture 2" descr="christ_cup_kiev"/>
          <p:cNvPicPr>
            <a:picLocks noChangeAspect="1" noChangeArrowheads="1"/>
          </p:cNvPicPr>
          <p:nvPr/>
        </p:nvPicPr>
        <p:blipFill>
          <a:blip r:embed="rId4" cstate="print">
            <a:lum/>
          </a:blip>
          <a:stretch>
            <a:fillRect/>
          </a:stretch>
        </p:blipFill>
        <p:spPr bwMode="auto">
          <a:xfrm>
            <a:off x="1752600" y="1600200"/>
            <a:ext cx="5715000" cy="4627730"/>
          </a:xfrm>
          <a:prstGeom prst="rect">
            <a:avLst/>
          </a:prstGeom>
          <a:ln>
            <a:noFill/>
          </a:ln>
          <a:effectLst>
            <a:outerShdw blurRad="292100" dist="139700" dir="8460000" algn="tl" rotWithShape="0">
              <a:srgbClr val="333333">
                <a:alpha val="74000"/>
              </a:srgbClr>
            </a:outerShdw>
          </a:effectLst>
          <a:scene3d>
            <a:camera prst="orthographicFront"/>
            <a:lightRig rig="threePt" dir="t"/>
          </a:scene3d>
          <a:sp3d>
            <a:bevelT/>
            <a:contourClr>
              <a:srgbClr val="FFFFFF"/>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838200"/>
            <a:ext cx="6096000" cy="1143000"/>
          </a:xfrm>
        </p:spPr>
        <p:txBody>
          <a:bodyPr/>
          <a:lstStyle/>
          <a:p>
            <a:r>
              <a:rPr lang="en-US" dirty="0" smtClean="0">
                <a:solidFill>
                  <a:schemeClr val="accent4"/>
                </a:solidFill>
                <a:effectLst>
                  <a:outerShdw blurRad="50800" dist="38100" dir="2700000" algn="tl" rotWithShape="0">
                    <a:prstClr val="black">
                      <a:alpha val="40000"/>
                    </a:prstClr>
                  </a:outerShdw>
                </a:effectLst>
                <a:ea typeface="Tahoma" pitchFamily="34" charset="0"/>
                <a:cs typeface="Tahoma" pitchFamily="34" charset="0"/>
              </a:rPr>
              <a:t>I Corinthians 11:23-26</a:t>
            </a:r>
            <a:endParaRPr lang="en-US" dirty="0">
              <a:solidFill>
                <a:schemeClr val="accent4"/>
              </a:solidFill>
              <a:effectLst>
                <a:outerShdw blurRad="50800" dist="38100" dir="2700000" algn="tl" rotWithShape="0">
                  <a:prstClr val="black">
                    <a:alpha val="40000"/>
                  </a:prstClr>
                </a:outerShdw>
              </a:effectLst>
              <a:ea typeface="Tahoma" pitchFamily="34" charset="0"/>
              <a:cs typeface="Tahoma" pitchFamily="34" charset="0"/>
            </a:endParaRPr>
          </a:p>
        </p:txBody>
      </p:sp>
      <p:sp>
        <p:nvSpPr>
          <p:cNvPr id="3" name="Content Placeholder 2"/>
          <p:cNvSpPr>
            <a:spLocks noGrp="1"/>
          </p:cNvSpPr>
          <p:nvPr>
            <p:ph idx="1"/>
          </p:nvPr>
        </p:nvSpPr>
        <p:spPr>
          <a:xfrm>
            <a:off x="457200" y="2362200"/>
            <a:ext cx="8229600" cy="4114800"/>
          </a:xfrm>
        </p:spPr>
        <p:txBody>
          <a:bodyPr>
            <a:normAutofit fontScale="85000" lnSpcReduction="20000"/>
          </a:bodyPr>
          <a:lstStyle/>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Brothers and sisters: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I received from the Lord what I also handed on to you,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that the Lord Jesus, on the night he was handed over,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took bread, and, after he had given thanks, broke it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and said, “This is my body that is for you.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Do this in remembrance of me.”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In the same way also the cup, after supper, saying,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“This cup is the new covenant in my blood.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Do this, as often as you drink it, in remembrance of me.”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For as often as you eat this bread, and drink the cup,           </a:t>
            </a:r>
          </a:p>
          <a:p>
            <a:pPr marL="0" indent="0" algn="ctr">
              <a:spcBef>
                <a:spcPts val="0"/>
              </a:spcBef>
              <a:buNone/>
            </a:pPr>
            <a:r>
              <a:rPr lang="en-US" i="1" dirty="0" smtClean="0">
                <a:solidFill>
                  <a:srgbClr val="E1E5BB"/>
                </a:solidFill>
                <a:effectLst>
                  <a:outerShdw blurRad="50800" dist="38100" dir="2700000" algn="tl" rotWithShape="0">
                    <a:prstClr val="black">
                      <a:alpha val="40000"/>
                    </a:prstClr>
                  </a:outerShdw>
                </a:effectLst>
              </a:rPr>
              <a:t>you proclaim the death of the Lord until he comes.</a:t>
            </a:r>
            <a:endParaRPr lang="en-US" dirty="0">
              <a:solidFill>
                <a:srgbClr val="E1E5BB"/>
              </a:solidFill>
              <a:effectLst>
                <a:outerShdw blurRad="50800" dist="38100" dir="2700000" algn="tl" rotWithShape="0">
                  <a:prstClr val="black">
                    <a:alpha val="40000"/>
                  </a:prstClr>
                </a:outerShdw>
              </a:effectLst>
              <a:latin typeface="Cambria" pitchFamily="18" charset="0"/>
            </a:endParaRPr>
          </a:p>
        </p:txBody>
      </p:sp>
      <p:pic>
        <p:nvPicPr>
          <p:cNvPr id="2050" name="Picture 2" descr="christ_cup_kiev"/>
          <p:cNvPicPr>
            <a:picLocks noChangeAspect="1" noChangeArrowheads="1"/>
          </p:cNvPicPr>
          <p:nvPr/>
        </p:nvPicPr>
        <p:blipFill>
          <a:blip r:embed="rId3" cstate="print"/>
          <a:srcRect/>
          <a:stretch>
            <a:fillRect/>
          </a:stretch>
        </p:blipFill>
        <p:spPr bwMode="auto">
          <a:xfrm>
            <a:off x="381000" y="381000"/>
            <a:ext cx="1905000" cy="2109279"/>
          </a:xfrm>
          <a:prstGeom prst="rect">
            <a:avLst/>
          </a:prstGeom>
          <a:noFill/>
          <a:ln w="9525" algn="in">
            <a:noFill/>
            <a:miter lim="800000"/>
            <a:headEnd/>
            <a:tailEnd/>
          </a:ln>
          <a:effectLst>
            <a:outerShdw blurRad="50800" dist="38100" dir="2700000" algn="tl" rotWithShape="0">
              <a:prstClr val="black">
                <a:alpha val="40000"/>
              </a:prstClr>
            </a:outerShdw>
          </a:effectLst>
          <a:scene3d>
            <a:camera prst="perspectiveFront"/>
            <a:lightRig rig="threePt" dir="t"/>
          </a:scene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1+#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10" presetClass="entr" presetSubtype="0" fill="hold" grpId="1"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4000"/>
                            </p:stCondLst>
                            <p:childTnLst>
                              <p:par>
                                <p:cTn id="17" presetID="10" presetClass="entr" presetSubtype="0" fill="hold" grpId="1"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par>
                          <p:cTn id="20" fill="hold">
                            <p:stCondLst>
                              <p:cond delay="6000"/>
                            </p:stCondLst>
                            <p:childTnLst>
                              <p:par>
                                <p:cTn id="21" presetID="10" presetClass="entr" presetSubtype="0" fill="hold" grpId="1"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par>
                          <p:cTn id="24" fill="hold">
                            <p:stCondLst>
                              <p:cond delay="8000"/>
                            </p:stCondLst>
                            <p:childTnLst>
                              <p:par>
                                <p:cTn id="25" presetID="10" presetClass="entr" presetSubtype="0" fill="hold" grpId="1"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par>
                          <p:cTn id="28" fill="hold">
                            <p:stCondLst>
                              <p:cond delay="10000"/>
                            </p:stCondLst>
                            <p:childTnLst>
                              <p:par>
                                <p:cTn id="29" presetID="10" presetClass="entr" presetSubtype="0" fill="hold" grpId="1"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par>
                          <p:cTn id="32" fill="hold">
                            <p:stCondLst>
                              <p:cond delay="12000"/>
                            </p:stCondLst>
                            <p:childTnLst>
                              <p:par>
                                <p:cTn id="33" presetID="10" presetClass="entr" presetSubtype="0" fill="hold" grpId="1"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childTnLst>
                          </p:cTn>
                        </p:par>
                        <p:par>
                          <p:cTn id="36" fill="hold">
                            <p:stCondLst>
                              <p:cond delay="14000"/>
                            </p:stCondLst>
                            <p:childTnLst>
                              <p:par>
                                <p:cTn id="37" presetID="10" presetClass="entr" presetSubtype="0" fill="hold" grpId="1"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childTnLst>
                                </p:cTn>
                              </p:par>
                            </p:childTnLst>
                          </p:cTn>
                        </p:par>
                        <p:par>
                          <p:cTn id="40" fill="hold">
                            <p:stCondLst>
                              <p:cond delay="16000"/>
                            </p:stCondLst>
                            <p:childTnLst>
                              <p:par>
                                <p:cTn id="41" presetID="10" presetClass="entr" presetSubtype="0" fill="hold" grpId="1"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childTnLst>
                          </p:cTn>
                        </p:par>
                        <p:par>
                          <p:cTn id="44" fill="hold">
                            <p:stCondLst>
                              <p:cond delay="18000"/>
                            </p:stCondLst>
                            <p:childTnLst>
                              <p:par>
                                <p:cTn id="45" presetID="10" presetClass="entr" presetSubtype="0" fill="hold" grpId="1"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par>
                          <p:cTn id="48" fill="hold">
                            <p:stCondLst>
                              <p:cond delay="20000"/>
                            </p:stCondLst>
                            <p:childTnLst>
                              <p:par>
                                <p:cTn id="49" presetID="10" presetClass="entr" presetSubtype="0" fill="hold" grpId="1"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2000"/>
                                        <p:tgtEl>
                                          <p:spTgt spid="3">
                                            <p:txEl>
                                              <p:pRg st="9" end="9"/>
                                            </p:txEl>
                                          </p:spTgt>
                                        </p:tgtEl>
                                      </p:cBhvr>
                                    </p:animEffect>
                                  </p:childTnLst>
                                </p:cTn>
                              </p:par>
                            </p:childTnLst>
                          </p:cTn>
                        </p:par>
                        <p:par>
                          <p:cTn id="52" fill="hold">
                            <p:stCondLst>
                              <p:cond delay="22000"/>
                            </p:stCondLst>
                            <p:childTnLst>
                              <p:par>
                                <p:cTn id="53" presetID="10" presetClass="entr" presetSubtype="0" fill="hold" grpId="1"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tretch>
            <a:fillRect/>
          </a:stretch>
        </p:blipFill>
        <p:spPr>
          <a:xfrm>
            <a:off x="1066800" y="1489106"/>
            <a:ext cx="3117459" cy="4302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4419600" y="2173575"/>
            <a:ext cx="4114800" cy="2169825"/>
          </a:xfrm>
          <a:prstGeom prst="rect">
            <a:avLst/>
          </a:prstGeom>
          <a:noFill/>
        </p:spPr>
        <p:txBody>
          <a:bodyPr wrap="square" rtlCol="0">
            <a:spAutoFit/>
          </a:bodyPr>
          <a:lstStyle/>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Understanding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of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Ministry</a:t>
            </a:r>
            <a:endParaRPr lang="en-US" sz="4500" dirty="0">
              <a:solidFill>
                <a:srgbClr val="E1E5BB"/>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Baptismal Call</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To serve others--“Reborn as sons of God, the baptized must participate in the apostolic and missionary activity of the People of God”  (</a:t>
            </a:r>
            <a:r>
              <a:rPr lang="en-US" i="1" dirty="0" smtClean="0">
                <a:solidFill>
                  <a:srgbClr val="E1E5BB"/>
                </a:solidFill>
                <a:effectLst>
                  <a:outerShdw blurRad="38100" dist="38100" dir="2700000" algn="tl">
                    <a:srgbClr val="000000">
                      <a:alpha val="43137"/>
                    </a:srgbClr>
                  </a:outerShdw>
                </a:effectLst>
              </a:rPr>
              <a:t>CCC</a:t>
            </a:r>
            <a:r>
              <a:rPr lang="en-US" dirty="0" smtClean="0">
                <a:solidFill>
                  <a:srgbClr val="E1E5BB"/>
                </a:solidFill>
                <a:effectLst>
                  <a:outerShdw blurRad="38100" dist="38100" dir="2700000" algn="tl">
                    <a:srgbClr val="000000">
                      <a:alpha val="43137"/>
                    </a:srgbClr>
                  </a:outerShdw>
                </a:effectLst>
              </a:rPr>
              <a:t> 1270).</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To participate in the liturgy—“The baptismal seal enables and commits Christians to serve God by a vital participation in the holy liturgy of the Church”  (</a:t>
            </a:r>
            <a:r>
              <a:rPr lang="en-US" i="1" dirty="0" smtClean="0">
                <a:solidFill>
                  <a:srgbClr val="E1E5BB"/>
                </a:solidFill>
                <a:effectLst>
                  <a:outerShdw blurRad="38100" dist="38100" dir="2700000" algn="tl">
                    <a:srgbClr val="000000">
                      <a:alpha val="43137"/>
                    </a:srgbClr>
                  </a:outerShdw>
                </a:effectLst>
              </a:rPr>
              <a:t>CCC</a:t>
            </a:r>
            <a:r>
              <a:rPr lang="en-US" dirty="0" smtClean="0">
                <a:solidFill>
                  <a:srgbClr val="E1E5BB"/>
                </a:solidFill>
                <a:effectLst>
                  <a:outerShdw blurRad="38100" dist="38100" dir="2700000" algn="tl">
                    <a:srgbClr val="000000">
                      <a:alpha val="43137"/>
                    </a:srgbClr>
                  </a:outerShdw>
                </a:effectLst>
              </a:rPr>
              <a:t> 1273).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Custom 3">
      <a:dk1>
        <a:srgbClr val="FFFF99"/>
      </a:dk1>
      <a:lt1>
        <a:srgbClr val="EEECE1"/>
      </a:lt1>
      <a:dk2>
        <a:srgbClr val="EEECE1"/>
      </a:dk2>
      <a:lt2>
        <a:srgbClr val="EEECE1"/>
      </a:lt2>
      <a:accent1>
        <a:srgbClr val="EEECE1"/>
      </a:accent1>
      <a:accent2>
        <a:srgbClr val="EEECE1"/>
      </a:accent2>
      <a:accent3>
        <a:srgbClr val="EEECE1"/>
      </a:accent3>
      <a:accent4>
        <a:srgbClr val="EEECE1"/>
      </a:accent4>
      <a:accent5>
        <a:srgbClr val="EEECE1"/>
      </a:accent5>
      <a:accent6>
        <a:srgbClr val="EEECE1"/>
      </a:accent6>
      <a:hlink>
        <a:srgbClr val="EEECE1"/>
      </a:hlink>
      <a:folHlink>
        <a:srgbClr val="EEECE1"/>
      </a:folHlink>
    </a:clrScheme>
    <a:fontScheme name="Custom 4">
      <a:majorFont>
        <a:latin typeface="Franklin Gothic Book"/>
        <a:ea typeface=""/>
        <a:cs typeface=""/>
      </a:majorFont>
      <a:minorFont>
        <a:latin typeface="Book Antiqu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4245</TotalTime>
  <Words>8183</Words>
  <Application>Microsoft Office PowerPoint</Application>
  <PresentationFormat>On-screen Show (4:3)</PresentationFormat>
  <Paragraphs>659</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Custom Design</vt:lpstr>
      <vt:lpstr>Slide 1</vt:lpstr>
      <vt:lpstr>Outline</vt:lpstr>
      <vt:lpstr>Outline</vt:lpstr>
      <vt:lpstr>Outline</vt:lpstr>
      <vt:lpstr>Materials Used</vt:lpstr>
      <vt:lpstr>Prayer</vt:lpstr>
      <vt:lpstr>I Corinthians 11:23-26</vt:lpstr>
      <vt:lpstr>Slide 8</vt:lpstr>
      <vt:lpstr>Ministry in the Church</vt:lpstr>
      <vt:lpstr>I Corinthians 12:4-7</vt:lpstr>
      <vt:lpstr>Ministry in the Church</vt:lpstr>
      <vt:lpstr>Ministry in the Church</vt:lpstr>
      <vt:lpstr>Ministry in the Church</vt:lpstr>
      <vt:lpstr>Ministry as Servant Leadership </vt:lpstr>
      <vt:lpstr>Ministry as Servant Leadership </vt:lpstr>
      <vt:lpstr>Beginning Your Ministry</vt:lpstr>
      <vt:lpstr>Discussion</vt:lpstr>
      <vt:lpstr>Slide 18</vt:lpstr>
      <vt:lpstr>Particular Functions of the Ministry </vt:lpstr>
      <vt:lpstr>The Priesthood of the Laity</vt:lpstr>
      <vt:lpstr>The Body of Christ</vt:lpstr>
      <vt:lpstr>The Body of Christ</vt:lpstr>
      <vt:lpstr>St. Augustine</vt:lpstr>
      <vt:lpstr>Discussion</vt:lpstr>
      <vt:lpstr>History of the Ministry</vt:lpstr>
      <vt:lpstr>History of the Ministry</vt:lpstr>
      <vt:lpstr>Early Description of Eucharist </vt:lpstr>
      <vt:lpstr>St. Tarcisius</vt:lpstr>
      <vt:lpstr>History of the Ministry</vt:lpstr>
      <vt:lpstr>History of the Ministry</vt:lpstr>
      <vt:lpstr>History of the Ministry</vt:lpstr>
      <vt:lpstr>History of the Ministry</vt:lpstr>
      <vt:lpstr>History of the Ministry</vt:lpstr>
      <vt:lpstr>History of the Ministry</vt:lpstr>
      <vt:lpstr>History of the Ministry</vt:lpstr>
      <vt:lpstr>History of the Ministry</vt:lpstr>
      <vt:lpstr>Deputed by the Bishop and Pastor</vt:lpstr>
      <vt:lpstr>Deputed by the Bishop and Pastor</vt:lpstr>
      <vt:lpstr>Discussion</vt:lpstr>
      <vt:lpstr>Slide 40</vt:lpstr>
      <vt:lpstr>Basic Requirements</vt:lpstr>
      <vt:lpstr>Living the Sacramental Life</vt:lpstr>
      <vt:lpstr>Living the Sacramental Life</vt:lpstr>
      <vt:lpstr>Real Presence</vt:lpstr>
      <vt:lpstr>Participation in the Liturgy</vt:lpstr>
      <vt:lpstr>Ongoing Prayer and Formation</vt:lpstr>
    </vt:vector>
  </TitlesOfParts>
  <Company>Diocese of Scranton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Baloga</dc:creator>
  <cp:lastModifiedBy>David Baloga</cp:lastModifiedBy>
  <cp:revision>315</cp:revision>
  <dcterms:created xsi:type="dcterms:W3CDTF">2014-08-11T15:55:58Z</dcterms:created>
  <dcterms:modified xsi:type="dcterms:W3CDTF">2016-10-20T16:36:39Z</dcterms:modified>
</cp:coreProperties>
</file>