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334" r:id="rId3"/>
    <p:sldId id="336" r:id="rId4"/>
    <p:sldId id="337" r:id="rId5"/>
    <p:sldId id="338" r:id="rId6"/>
    <p:sldId id="339" r:id="rId7"/>
    <p:sldId id="340" r:id="rId8"/>
    <p:sldId id="341" r:id="rId9"/>
    <p:sldId id="342" r:id="rId10"/>
    <p:sldId id="343" r:id="rId11"/>
    <p:sldId id="344" r:id="rId12"/>
    <p:sldId id="345" r:id="rId13"/>
    <p:sldId id="359" r:id="rId14"/>
    <p:sldId id="268" r:id="rId15"/>
    <p:sldId id="335" r:id="rId16"/>
    <p:sldId id="267" r:id="rId17"/>
    <p:sldId id="277" r:id="rId18"/>
    <p:sldId id="346" r:id="rId19"/>
    <p:sldId id="347" r:id="rId20"/>
    <p:sldId id="271" r:id="rId21"/>
    <p:sldId id="272" r:id="rId22"/>
    <p:sldId id="273" r:id="rId23"/>
    <p:sldId id="274" r:id="rId24"/>
    <p:sldId id="275" r:id="rId25"/>
    <p:sldId id="276" r:id="rId26"/>
    <p:sldId id="333" r:id="rId27"/>
    <p:sldId id="348" r:id="rId28"/>
    <p:sldId id="349" r:id="rId29"/>
    <p:sldId id="350" r:id="rId30"/>
    <p:sldId id="351" r:id="rId31"/>
    <p:sldId id="352" r:id="rId32"/>
    <p:sldId id="353" r:id="rId33"/>
    <p:sldId id="282" r:id="rId34"/>
    <p:sldId id="283" r:id="rId35"/>
    <p:sldId id="284" r:id="rId36"/>
    <p:sldId id="285" r:id="rId37"/>
    <p:sldId id="286" r:id="rId38"/>
    <p:sldId id="287" r:id="rId39"/>
    <p:sldId id="288" r:id="rId40"/>
    <p:sldId id="354" r:id="rId41"/>
    <p:sldId id="357" r:id="rId42"/>
    <p:sldId id="290" r:id="rId43"/>
    <p:sldId id="360" r:id="rId44"/>
    <p:sldId id="291" r:id="rId45"/>
    <p:sldId id="292" r:id="rId46"/>
    <p:sldId id="293" r:id="rId47"/>
    <p:sldId id="355" r:id="rId48"/>
    <p:sldId id="294" r:id="rId49"/>
    <p:sldId id="296" r:id="rId50"/>
    <p:sldId id="295" r:id="rId51"/>
    <p:sldId id="297" r:id="rId52"/>
    <p:sldId id="298" r:id="rId53"/>
    <p:sldId id="299" r:id="rId54"/>
    <p:sldId id="300" r:id="rId55"/>
    <p:sldId id="301" r:id="rId56"/>
    <p:sldId id="302" r:id="rId57"/>
    <p:sldId id="356" r:id="rId58"/>
    <p:sldId id="358"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EF9BA"/>
    <a:srgbClr val="FFFFFF"/>
    <a:srgbClr val="FFFF8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463" autoAdjust="0"/>
    <p:restoredTop sz="94227" autoAdjust="0"/>
  </p:normalViewPr>
  <p:slideViewPr>
    <p:cSldViewPr>
      <p:cViewPr>
        <p:scale>
          <a:sx n="70" d="100"/>
          <a:sy n="70" d="100"/>
        </p:scale>
        <p:origin x="-528" y="-7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12" d="100"/>
          <a:sy n="112" d="100"/>
        </p:scale>
        <p:origin x="-1224" y="104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E8D9F62-77A5-4347-A1E5-B9F21C365993}" type="datetimeFigureOut">
              <a:rPr lang="en-US" smtClean="0"/>
              <a:pPr/>
              <a:t>9/1/2015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638F3BB-6A37-4C6F-9659-815F1D885F69}" type="slidenum">
              <a:rPr lang="en-US" smtClean="0"/>
              <a:pPr/>
              <a:t>‹#›</a:t>
            </a:fld>
            <a:endParaRPr lang="en-US"/>
          </a:p>
        </p:txBody>
      </p:sp>
    </p:spTree>
    <p:extLst>
      <p:ext uri="{BB962C8B-B14F-4D97-AF65-F5344CB8AC3E}">
        <p14:creationId xmlns:p14="http://schemas.microsoft.com/office/powerpoint/2010/main" xmlns="" val="1185225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7E13920-CFE6-4615-BB2B-70D961787096}" type="datetimeFigureOut">
              <a:rPr lang="en-US" smtClean="0"/>
              <a:pPr/>
              <a:t>9/1/2015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8F2FE7-9136-4846-9B73-0EE6960CF429}" type="slidenum">
              <a:rPr lang="en-US" smtClean="0"/>
              <a:pPr/>
              <a:t>‹#›</a:t>
            </a:fld>
            <a:endParaRPr lang="en-US"/>
          </a:p>
        </p:txBody>
      </p:sp>
    </p:spTree>
    <p:extLst>
      <p:ext uri="{BB962C8B-B14F-4D97-AF65-F5344CB8AC3E}">
        <p14:creationId xmlns:p14="http://schemas.microsoft.com/office/powerpoint/2010/main" xmlns="" val="1703002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sz="900" b="1" dirty="0" smtClean="0">
              <a:latin typeface="Cambria" pitchFamily="18" charset="0"/>
            </a:endParaRPr>
          </a:p>
          <a:p>
            <a:r>
              <a:rPr lang="en-US" b="1" u="sng" dirty="0" smtClean="0">
                <a:latin typeface="Franklin Gothic Book" pitchFamily="34" charset="0"/>
              </a:rPr>
              <a:t>Materials needed:</a:t>
            </a:r>
          </a:p>
          <a:p>
            <a:endParaRPr lang="en-US" sz="800" dirty="0" smtClean="0">
              <a:latin typeface="Franklin Gothic Book" pitchFamily="34" charset="0"/>
            </a:endParaRPr>
          </a:p>
          <a:p>
            <a:pPr marL="122942" indent="-122942">
              <a:buFont typeface="Arial" pitchFamily="34" charset="0"/>
              <a:buChar char="•"/>
            </a:pPr>
            <a:r>
              <a:rPr lang="en-US" dirty="0" smtClean="0">
                <a:latin typeface="Franklin Gothic Book" pitchFamily="34" charset="0"/>
              </a:rPr>
              <a:t>Registration or Sign up sheet and pens</a:t>
            </a:r>
          </a:p>
          <a:p>
            <a:pPr marL="122942" indent="-122942">
              <a:buFont typeface="Arial" pitchFamily="34" charset="0"/>
              <a:buChar char="•"/>
            </a:pPr>
            <a:r>
              <a:rPr lang="en-US" dirty="0" smtClean="0">
                <a:latin typeface="Franklin Gothic Book" pitchFamily="34" charset="0"/>
              </a:rPr>
              <a:t>Microphone (if large crowd)</a:t>
            </a:r>
          </a:p>
          <a:p>
            <a:pPr marL="122942" indent="-122942">
              <a:buFont typeface="Arial" pitchFamily="34" charset="0"/>
              <a:buChar char="•"/>
            </a:pPr>
            <a:r>
              <a:rPr lang="en-US" dirty="0" smtClean="0">
                <a:latin typeface="Franklin Gothic Book" pitchFamily="34" charset="0"/>
              </a:rPr>
              <a:t>Computer, LCD Projector, Projection screen or bare wall</a:t>
            </a:r>
          </a:p>
          <a:p>
            <a:pPr marL="122942" indent="-122942">
              <a:buFont typeface="Arial" pitchFamily="34" charset="0"/>
              <a:buChar char="•"/>
            </a:pPr>
            <a:r>
              <a:rPr lang="en-US" dirty="0" smtClean="0">
                <a:latin typeface="Franklin Gothic Book" pitchFamily="34" charset="0"/>
              </a:rPr>
              <a:t>CD with The Ministry of Cantor Power Point Presentation</a:t>
            </a:r>
          </a:p>
          <a:p>
            <a:pPr marL="122942" indent="-122942">
              <a:buFont typeface="Arial" pitchFamily="34" charset="0"/>
              <a:buChar char="•"/>
            </a:pPr>
            <a:r>
              <a:rPr lang="en-US" dirty="0" smtClean="0">
                <a:latin typeface="Franklin Gothic Book" pitchFamily="34" charset="0"/>
              </a:rPr>
              <a:t>Sheets with Opening Prayer</a:t>
            </a:r>
          </a:p>
          <a:p>
            <a:pPr marL="122942" indent="-122942">
              <a:buFont typeface="Arial" pitchFamily="34" charset="0"/>
              <a:buChar char="•"/>
            </a:pPr>
            <a:r>
              <a:rPr lang="en-US" dirty="0" smtClean="0">
                <a:latin typeface="Franklin Gothic Book" pitchFamily="34" charset="0"/>
              </a:rPr>
              <a:t>Hymnals or worship aids</a:t>
            </a:r>
          </a:p>
          <a:p>
            <a:pPr marL="122942" indent="-122942">
              <a:buFont typeface="Arial" pitchFamily="34" charset="0"/>
              <a:buChar char="•"/>
            </a:pPr>
            <a:r>
              <a:rPr lang="en-US" i="1" dirty="0" smtClean="0">
                <a:latin typeface="Franklin Gothic Book" pitchFamily="34" charset="0"/>
              </a:rPr>
              <a:t>Definition of Terms </a:t>
            </a:r>
            <a:r>
              <a:rPr lang="en-US" dirty="0" smtClean="0">
                <a:latin typeface="Franklin Gothic Book" pitchFamily="34" charset="0"/>
              </a:rPr>
              <a:t>handout</a:t>
            </a:r>
          </a:p>
          <a:p>
            <a:pPr marL="122942" indent="-122942">
              <a:buFont typeface="Arial" pitchFamily="34" charset="0"/>
              <a:buChar char="•"/>
            </a:pPr>
            <a:r>
              <a:rPr lang="en-US" i="1" dirty="0" smtClean="0">
                <a:latin typeface="Franklin Gothic Book" pitchFamily="34" charset="0"/>
              </a:rPr>
              <a:t>Resources for Cantor </a:t>
            </a:r>
            <a:r>
              <a:rPr lang="en-US" dirty="0" smtClean="0">
                <a:latin typeface="Franklin Gothic Book" pitchFamily="34" charset="0"/>
              </a:rPr>
              <a:t>handout</a:t>
            </a:r>
          </a:p>
          <a:p>
            <a:pPr marL="122942" indent="-122942">
              <a:buFont typeface="Arial" pitchFamily="34" charset="0"/>
              <a:buChar char="•"/>
            </a:pPr>
            <a:r>
              <a:rPr lang="en-US" dirty="0" smtClean="0">
                <a:latin typeface="Franklin Gothic Book" pitchFamily="34" charset="0"/>
              </a:rPr>
              <a:t>Musician to accompany on organ/piano or lead singing a cappella </a:t>
            </a:r>
          </a:p>
          <a:p>
            <a:pPr marL="122942" indent="-122942">
              <a:buFont typeface="Arial" pitchFamily="34" charset="0"/>
              <a:buChar char="•"/>
            </a:pPr>
            <a:r>
              <a:rPr lang="en-US" dirty="0" smtClean="0">
                <a:latin typeface="Franklin Gothic Book" pitchFamily="34" charset="0"/>
              </a:rPr>
              <a:t>Simple refreshments for breaks (optional)</a:t>
            </a:r>
          </a:p>
          <a:p>
            <a:pPr marL="122942" indent="-122942">
              <a:buFont typeface="Arial" pitchFamily="34" charset="0"/>
              <a:buChar char="•"/>
            </a:pPr>
            <a:endParaRPr lang="en-US" dirty="0" smtClean="0">
              <a:latin typeface="Franklin Gothic Book" pitchFamily="34" charset="0"/>
            </a:endParaRPr>
          </a:p>
          <a:p>
            <a:pPr marL="122942" indent="-122942"/>
            <a:r>
              <a:rPr lang="en-US" b="1" u="sng" dirty="0" smtClean="0">
                <a:latin typeface="Franklin Gothic Book" pitchFamily="34" charset="0"/>
              </a:rPr>
              <a:t>Using this resource:</a:t>
            </a:r>
          </a:p>
          <a:p>
            <a:pPr marL="122942" indent="-122942"/>
            <a:endParaRPr lang="en-US" sz="800" b="1" u="sng" dirty="0" smtClean="0">
              <a:latin typeface="Franklin Gothic Book" pitchFamily="34" charset="0"/>
            </a:endParaRPr>
          </a:p>
          <a:p>
            <a:pPr marL="122942" indent="-122942">
              <a:buFont typeface="Arial" pitchFamily="34" charset="0"/>
              <a:buChar char="•"/>
            </a:pPr>
            <a:r>
              <a:rPr lang="en-US" dirty="0" smtClean="0">
                <a:latin typeface="Franklin Gothic Book" pitchFamily="34" charset="0"/>
              </a:rPr>
              <a:t>The instructor should follow the script closely.</a:t>
            </a:r>
          </a:p>
          <a:p>
            <a:pPr marL="122942" indent="-122942">
              <a:buFont typeface="Arial" pitchFamily="34" charset="0"/>
              <a:buChar char="•"/>
            </a:pPr>
            <a:r>
              <a:rPr lang="en-US" dirty="0" smtClean="0">
                <a:latin typeface="Franklin Gothic Book" pitchFamily="34" charset="0"/>
                <a:sym typeface="Wingdings"/>
              </a:rPr>
              <a:t> </a:t>
            </a:r>
            <a:r>
              <a:rPr lang="en-US" dirty="0" smtClean="0">
                <a:solidFill>
                  <a:srgbClr val="FF0000"/>
                </a:solidFill>
                <a:latin typeface="Franklin Gothic Book" pitchFamily="34" charset="0"/>
                <a:sym typeface="Wingdings"/>
              </a:rPr>
              <a:t>() </a:t>
            </a:r>
            <a:r>
              <a:rPr lang="en-US" dirty="0" smtClean="0">
                <a:latin typeface="Franklin Gothic Book" pitchFamily="34" charset="0"/>
                <a:sym typeface="Wingdings"/>
              </a:rPr>
              <a:t>in the script indicates a mouse click that advances the presentation to the next slide.  </a:t>
            </a:r>
            <a:r>
              <a:rPr lang="en-US" i="1" dirty="0" smtClean="0">
                <a:latin typeface="Franklin Gothic Book" pitchFamily="34" charset="0"/>
                <a:sym typeface="Wingdings"/>
              </a:rPr>
              <a:t>Please note that there is no need to wait for the slide to transition.  You may continue speaking since the Power Point was designed not to interrupt the flow of the presentation.  </a:t>
            </a:r>
          </a:p>
          <a:p>
            <a:pPr marL="122942" indent="-122942">
              <a:buFont typeface="Arial" pitchFamily="34" charset="0"/>
              <a:buChar char="•"/>
            </a:pPr>
            <a:r>
              <a:rPr lang="en-US" dirty="0" smtClean="0">
                <a:latin typeface="Franklin Gothic Book" pitchFamily="34" charset="0"/>
                <a:sym typeface="Wingdings"/>
              </a:rPr>
              <a:t>There are opportunities for prayer, group discussion, and handouts throughout this presentation.</a:t>
            </a:r>
            <a:endParaRPr lang="en-US" dirty="0" smtClean="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Finally,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one of his </a:t>
            </a:r>
            <a:r>
              <a:rPr lang="en-US" sz="1400" b="1" dirty="0" smtClean="0">
                <a:latin typeface="Franklin Gothic Book" pitchFamily="34" charset="0"/>
              </a:rPr>
              <a:t>goals for servant leaders who worship </a:t>
            </a:r>
            <a:r>
              <a:rPr lang="en-US" sz="1400" dirty="0" smtClean="0">
                <a:latin typeface="Franklin Gothic Book" pitchFamily="34" charset="0"/>
              </a:rPr>
              <a:t>is the promotion of </a:t>
            </a:r>
            <a:r>
              <a:rPr lang="en-US" sz="1400" b="1" dirty="0" smtClean="0">
                <a:latin typeface="Franklin Gothic Book" pitchFamily="34" charset="0"/>
              </a:rPr>
              <a:t>liturgical formation</a:t>
            </a:r>
            <a:r>
              <a:rPr lang="en-US" sz="1400" dirty="0" smtClean="0">
                <a:latin typeface="Franklin Gothic Book" pitchFamily="34" charset="0"/>
              </a:rPr>
              <a:t>.  This includes:</a:t>
            </a:r>
          </a:p>
          <a:p>
            <a:endParaRPr lang="en-US" sz="1400" dirty="0" smtClean="0">
              <a:latin typeface="Franklin Gothic Book" pitchFamily="34" charset="0"/>
            </a:endParaRPr>
          </a:p>
          <a:p>
            <a:pPr marL="583977" indent="-292797">
              <a:buFont typeface="Arial" pitchFamily="34" charset="0"/>
              <a:buChar char="•"/>
            </a:pPr>
            <a:r>
              <a:rPr lang="en-US" sz="1400" dirty="0" smtClean="0">
                <a:latin typeface="Franklin Gothic Book" pitchFamily="34" charset="0"/>
              </a:rPr>
              <a:t>catechesis</a:t>
            </a:r>
          </a:p>
          <a:p>
            <a:pPr marL="583977" indent="-292797">
              <a:buFont typeface="Arial" pitchFamily="34" charset="0"/>
              <a:buChar char="•"/>
            </a:pPr>
            <a:r>
              <a:rPr lang="en-US" sz="1400" dirty="0" smtClean="0">
                <a:latin typeface="Franklin Gothic Book" pitchFamily="34" charset="0"/>
              </a:rPr>
              <a:t>improved participation at Mass</a:t>
            </a:r>
          </a:p>
          <a:p>
            <a:pPr marL="583977" indent="-292797">
              <a:buFont typeface="Arial" pitchFamily="34" charset="0"/>
              <a:buChar char="•"/>
            </a:pPr>
            <a:r>
              <a:rPr lang="en-US" sz="1400" dirty="0" smtClean="0">
                <a:latin typeface="Franklin Gothic Book" pitchFamily="34" charset="0"/>
              </a:rPr>
              <a:t>inviting and properly training men and women in liturgical ministries, both spiritually and functionally, and</a:t>
            </a:r>
          </a:p>
          <a:p>
            <a:pPr marL="583977" indent="-292797">
              <a:buFont typeface="Arial" pitchFamily="34" charset="0"/>
              <a:buChar char="•"/>
            </a:pPr>
            <a:r>
              <a:rPr lang="en-US" sz="1400" dirty="0" smtClean="0">
                <a:latin typeface="Franklin Gothic Book" pitchFamily="34" charset="0"/>
              </a:rPr>
              <a:t>the improved use of music and art to enhance liturgical celebrations.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5438" y="696913"/>
            <a:ext cx="4132262" cy="3098800"/>
          </a:xfrm>
        </p:spPr>
      </p:sp>
      <p:sp>
        <p:nvSpPr>
          <p:cNvPr id="3" name="Notes Placeholder 2"/>
          <p:cNvSpPr>
            <a:spLocks noGrp="1"/>
          </p:cNvSpPr>
          <p:nvPr>
            <p:ph type="body" idx="1"/>
          </p:nvPr>
        </p:nvSpPr>
        <p:spPr>
          <a:xfrm>
            <a:off x="701040" y="3950970"/>
            <a:ext cx="5608320" cy="4648200"/>
          </a:xfrm>
        </p:spPr>
        <p:txBody>
          <a:bodyPr>
            <a:normAutofit fontScale="92500" lnSpcReduction="10000"/>
          </a:bodyPr>
          <a:lstStyle/>
          <a:p>
            <a:r>
              <a:rPr lang="en-US" sz="1400" dirty="0" smtClean="0">
                <a:latin typeface="Franklin Gothic Book" pitchFamily="34" charset="0"/>
              </a:rPr>
              <a:t>Before we can </a:t>
            </a:r>
            <a:r>
              <a:rPr lang="en-US" sz="1400" b="1" dirty="0" smtClean="0">
                <a:latin typeface="Franklin Gothic Book" pitchFamily="34" charset="0"/>
              </a:rPr>
              <a:t>begin a ministry </a:t>
            </a:r>
            <a:r>
              <a:rPr lang="en-US" sz="1400" dirty="0" smtClean="0">
                <a:latin typeface="Franklin Gothic Book" pitchFamily="34" charset="0"/>
              </a:rPr>
              <a:t>in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we must </a:t>
            </a:r>
            <a:r>
              <a:rPr lang="en-US" sz="1400" b="1" dirty="0" smtClean="0">
                <a:latin typeface="Franklin Gothic Book" pitchFamily="34" charset="0"/>
              </a:rPr>
              <a:t>examine</a:t>
            </a:r>
            <a:r>
              <a:rPr lang="en-US" sz="1400" dirty="0" smtClean="0">
                <a:latin typeface="Franklin Gothic Book" pitchFamily="34" charset="0"/>
              </a:rPr>
              <a:t> how our gifts can best be shared.  For example, not everyone is gifted at singing to serve as a cantor or song leader at Mass, and not everyone is gifted with public speaking to serve as a lector at Mass.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We must also take into consideration the </a:t>
            </a:r>
            <a:r>
              <a:rPr lang="en-US" sz="1400" b="1" dirty="0" smtClean="0">
                <a:latin typeface="Franklin Gothic Book" pitchFamily="34" charset="0"/>
              </a:rPr>
              <a:t>preparation and time required </a:t>
            </a:r>
            <a:r>
              <a:rPr lang="en-US" sz="1400" dirty="0" smtClean="0">
                <a:latin typeface="Franklin Gothic Book" pitchFamily="34" charset="0"/>
              </a:rPr>
              <a:t>for the ministry.  Some ministries require more preparation outside of Mass than others.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To be </a:t>
            </a:r>
            <a:r>
              <a:rPr lang="en-US" sz="1400" b="1" dirty="0" smtClean="0">
                <a:latin typeface="Franklin Gothic Book" pitchFamily="34" charset="0"/>
              </a:rPr>
              <a:t>properly formed </a:t>
            </a:r>
            <a:r>
              <a:rPr lang="en-US" sz="1400" dirty="0" smtClean="0">
                <a:latin typeface="Franklin Gothic Book" pitchFamily="34" charset="0"/>
              </a:rPr>
              <a:t>as a liturgical minister, it is necessary to attend theological and practical training such as this session.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It is also recommended that liturgical ministers are </a:t>
            </a:r>
            <a:r>
              <a:rPr lang="en-US" sz="1400" b="1" dirty="0" smtClean="0">
                <a:latin typeface="Franklin Gothic Book" pitchFamily="34" charset="0"/>
              </a:rPr>
              <a:t>commissioned or blessed</a:t>
            </a:r>
            <a:r>
              <a:rPr lang="en-US" sz="1400" dirty="0" smtClean="0">
                <a:latin typeface="Franklin Gothic Book" pitchFamily="34" charset="0"/>
              </a:rPr>
              <a:t> by the pastor for his or her liturgical ministry.</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We are encouraged to embrace forms of </a:t>
            </a:r>
            <a:r>
              <a:rPr lang="en-US" sz="1400" b="1" dirty="0" smtClean="0">
                <a:latin typeface="Franklin Gothic Book" pitchFamily="34" charset="0"/>
              </a:rPr>
              <a:t>personal prayer </a:t>
            </a:r>
            <a:r>
              <a:rPr lang="en-US" sz="1400" dirty="0" smtClean="0">
                <a:latin typeface="Franklin Gothic Book" pitchFamily="34" charset="0"/>
              </a:rPr>
              <a:t>that connect us to our particular area of service, such as an Extraordinary Minister of Communion participating in Eucharistic Adoration or a Cantor reflecting on the readings of the day when preparing to sing the Responsorial Psalm.</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Lastly, we are encouraged to receive </a:t>
            </a:r>
            <a:r>
              <a:rPr lang="en-US" sz="1400" b="1" dirty="0" smtClean="0">
                <a:latin typeface="Franklin Gothic Book" pitchFamily="34" charset="0"/>
              </a:rPr>
              <a:t>ongoing formation </a:t>
            </a:r>
            <a:r>
              <a:rPr lang="en-US" sz="1400" dirty="0" smtClean="0">
                <a:latin typeface="Franklin Gothic Book" pitchFamily="34" charset="0"/>
              </a:rPr>
              <a:t>in our ministry through our personal prayer, study and attendance at parish or diocesan periods of reflection.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sym typeface="Wingdings"/>
              </a:rPr>
              <a:t>Does anyone have any questions so far?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	</a:t>
            </a:r>
            <a:r>
              <a:rPr lang="en-US" sz="1400" i="1" dirty="0" smtClean="0">
                <a:solidFill>
                  <a:schemeClr val="bg2">
                    <a:lumMod val="50000"/>
                  </a:schemeClr>
                </a:solidFill>
                <a:latin typeface="Franklin Gothic Book" pitchFamily="34" charset="0"/>
                <a:sym typeface="Wingdings"/>
              </a:rPr>
              <a:t>After questions, continue on…</a:t>
            </a:r>
            <a:endParaRPr lang="en-US" sz="1400" dirty="0" smtClean="0">
              <a:solidFill>
                <a:schemeClr val="bg2">
                  <a:lumMod val="50000"/>
                </a:schemeClr>
              </a:solidFill>
              <a:latin typeface="Franklin Gothic Book" pitchFamily="34" charset="0"/>
              <a:sym typeface="Wingdings"/>
            </a:endParaRPr>
          </a:p>
          <a:p>
            <a:endParaRPr lang="en-US" sz="1400" dirty="0" smtClean="0">
              <a:solidFill>
                <a:srgbClr val="FF0000"/>
              </a:solidFill>
              <a:latin typeface="Franklin Gothic Book" pitchFamily="34" charset="0"/>
              <a:sym typeface="Wingdings"/>
            </a:endParaRPr>
          </a:p>
          <a:p>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A question for our reflection and discussion: </a:t>
            </a:r>
            <a:r>
              <a:rPr lang="en-US" sz="1400" dirty="0" smtClean="0">
                <a:solidFill>
                  <a:srgbClr val="FF0000"/>
                </a:solidFill>
                <a:latin typeface="Franklin Gothic Book" pitchFamily="34" charset="0"/>
                <a:sym typeface="Wingdings"/>
              </a:rPr>
              <a:t>()</a:t>
            </a:r>
            <a:endParaRPr lang="en-US" sz="1400" dirty="0" smtClean="0"/>
          </a:p>
          <a:p>
            <a:r>
              <a:rPr lang="en-US" sz="1400" dirty="0" smtClean="0">
                <a:latin typeface="Franklin Gothic Book" pitchFamily="34" charset="0"/>
              </a:rPr>
              <a:t>  </a:t>
            </a:r>
          </a:p>
          <a:p>
            <a:pPr marL="470740" indent="-236179">
              <a:buFont typeface="Arial" pitchFamily="34" charset="0"/>
              <a:buChar char="•"/>
            </a:pPr>
            <a:r>
              <a:rPr lang="en-US" sz="1400" dirty="0" smtClean="0">
                <a:latin typeface="Franklin Gothic Book" pitchFamily="34" charset="0"/>
              </a:rPr>
              <a:t>Why have you agreed to serve as an Cantor in your parish or community?</a:t>
            </a: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buFont typeface="Arial" pitchFamily="34" charset="0"/>
              <a:buChar char="•"/>
            </a:pPr>
            <a:endParaRPr lang="en-US" sz="1400" dirty="0" smtClean="0">
              <a:latin typeface="Franklin Gothic Book" pitchFamily="34" charset="0"/>
            </a:endParaRPr>
          </a:p>
          <a:p>
            <a:pPr marL="470740" indent="-236179"/>
            <a:r>
              <a:rPr lang="en-US" sz="1400" i="1" dirty="0" smtClean="0">
                <a:solidFill>
                  <a:schemeClr val="bg2">
                    <a:lumMod val="50000"/>
                  </a:schemeClr>
                </a:solidFill>
                <a:latin typeface="Franklin Gothic Book" pitchFamily="34" charset="0"/>
                <a:sym typeface="Wingdings"/>
              </a:rPr>
              <a:t>		After discussion, continue 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We turn now to look specifically at the role of the cantor.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1" dirty="0" smtClean="0">
                <a:latin typeface="Franklin Gothic Book" pitchFamily="34" charset="0"/>
              </a:rPr>
              <a:t>Sing to the Lord: Music in Divine Worship </a:t>
            </a:r>
            <a:r>
              <a:rPr lang="en-US" sz="1400" dirty="0" smtClean="0">
                <a:latin typeface="Franklin Gothic Book" pitchFamily="34" charset="0"/>
              </a:rPr>
              <a:t>is a Church document issued by the United States Conference of Catholic Bishops that addresses the </a:t>
            </a:r>
            <a:r>
              <a:rPr lang="en-US" sz="1400" b="1" dirty="0" smtClean="0">
                <a:latin typeface="Franklin Gothic Book" pitchFamily="34" charset="0"/>
              </a:rPr>
              <a:t>role of music in the liturgy</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It emphasizes the role of </a:t>
            </a:r>
            <a:r>
              <a:rPr lang="en-US" sz="1400" b="1" dirty="0" smtClean="0">
                <a:latin typeface="Franklin Gothic Book" pitchFamily="34" charset="0"/>
              </a:rPr>
              <a:t>singing</a:t>
            </a:r>
            <a:r>
              <a:rPr lang="en-US" sz="1400" dirty="0" smtClean="0">
                <a:latin typeface="Franklin Gothic Book" pitchFamily="34" charset="0"/>
              </a:rPr>
              <a:t> in the liturgy by stating that song has both an </a:t>
            </a:r>
            <a:r>
              <a:rPr lang="en-US" sz="1400" b="1" dirty="0" smtClean="0">
                <a:latin typeface="Franklin Gothic Book" pitchFamily="34" charset="0"/>
              </a:rPr>
              <a:t>individual</a:t>
            </a:r>
            <a:r>
              <a:rPr lang="en-US" sz="1400" dirty="0" smtClean="0">
                <a:latin typeface="Franklin Gothic Book" pitchFamily="34" charset="0"/>
              </a:rPr>
              <a:t> and </a:t>
            </a:r>
            <a:r>
              <a:rPr lang="en-US" sz="1400" b="1" dirty="0" smtClean="0">
                <a:latin typeface="Franklin Gothic Book" pitchFamily="34" charset="0"/>
              </a:rPr>
              <a:t>communal </a:t>
            </a:r>
            <a:r>
              <a:rPr lang="en-US" sz="1400" dirty="0" smtClean="0">
                <a:latin typeface="Franklin Gothic Book" pitchFamily="34" charset="0"/>
              </a:rPr>
              <a:t>dimension.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Singing is personal because it speaks to the emotional part of human beings</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and incorporates both the </a:t>
            </a:r>
            <a:r>
              <a:rPr lang="en-US" sz="1400" b="1" dirty="0" smtClean="0">
                <a:latin typeface="Franklin Gothic Book" pitchFamily="34" charset="0"/>
              </a:rPr>
              <a:t>left brain </a:t>
            </a:r>
            <a:r>
              <a:rPr lang="en-US" sz="1400" dirty="0" smtClean="0">
                <a:latin typeface="Franklin Gothic Book" pitchFamily="34" charset="0"/>
              </a:rPr>
              <a:t>to understand words and concepts communicated by the song,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and also the </a:t>
            </a:r>
            <a:r>
              <a:rPr lang="en-US" sz="1400" b="1" dirty="0" smtClean="0">
                <a:latin typeface="Franklin Gothic Book" pitchFamily="34" charset="0"/>
              </a:rPr>
              <a:t>right brain </a:t>
            </a:r>
            <a:r>
              <a:rPr lang="en-US" sz="1400" dirty="0" smtClean="0">
                <a:latin typeface="Franklin Gothic Book" pitchFamily="34" charset="0"/>
              </a:rPr>
              <a:t>in communicating feelings.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Singing in the liturgy is also communal because each member of the assembly (we hope!) joins his or her voice with others in offering God praise and thanksgiving through song. </a:t>
            </a:r>
          </a:p>
          <a:p>
            <a:endParaRPr lang="en-US" sz="1400" dirty="0" smtClean="0">
              <a:latin typeface="Franklin Gothic Book" pitchFamily="34" charset="0"/>
            </a:endParaRPr>
          </a:p>
          <a:p>
            <a:r>
              <a:rPr lang="en-US" sz="1400" dirty="0" smtClean="0">
                <a:latin typeface="Franklin Gothic Book" pitchFamily="34" charset="0"/>
              </a:rPr>
              <a:t>Through the sung participation in the liturgy, then,</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members of Christ’s Body unite their hearts and minds to each other in prayer</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and express the sacramental presence of God: “For where two or three are gathered together in my name, there am I in the midst of them” (Mt. 18:20).</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14</a:t>
            </a:fld>
            <a:endParaRPr lang="en-US"/>
          </a:p>
        </p:txBody>
      </p:sp>
    </p:spTree>
    <p:extLst>
      <p:ext uri="{BB962C8B-B14F-4D97-AF65-F5344CB8AC3E}">
        <p14:creationId xmlns:p14="http://schemas.microsoft.com/office/powerpoint/2010/main" xmlns="" val="105190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The </a:t>
            </a:r>
            <a:r>
              <a:rPr lang="en-US" sz="1400" b="1" i="1" dirty="0" smtClean="0">
                <a:latin typeface="Franklin Gothic Book"/>
                <a:cs typeface="Franklin Gothic Book"/>
              </a:rPr>
              <a:t>General Instruction of the Roman </a:t>
            </a:r>
            <a:r>
              <a:rPr lang="en-US" sz="1400" b="1" i="0" dirty="0" smtClean="0">
                <a:latin typeface="Franklin Gothic Book"/>
                <a:cs typeface="Franklin Gothic Book"/>
              </a:rPr>
              <a:t>Missal</a:t>
            </a:r>
            <a:r>
              <a:rPr lang="en-US" sz="1400" i="0" dirty="0" smtClean="0">
                <a:latin typeface="Franklin Gothic Book"/>
                <a:cs typeface="Franklin Gothic Book"/>
              </a:rPr>
              <a:t>,</a:t>
            </a:r>
            <a:r>
              <a:rPr lang="en-US" sz="1400" i="0" baseline="0" dirty="0" smtClean="0">
                <a:latin typeface="Franklin Gothic Book"/>
                <a:cs typeface="Franklin Gothic Book"/>
              </a:rPr>
              <a:t> which is the Church document that explains how the Mass is to be celebrated, </a:t>
            </a:r>
            <a:r>
              <a:rPr lang="en-US" sz="1400" i="0" dirty="0" smtClean="0">
                <a:latin typeface="Franklin Gothic Book"/>
                <a:cs typeface="Franklin Gothic Book"/>
              </a:rPr>
              <a:t>also</a:t>
            </a:r>
            <a:r>
              <a:rPr lang="en-US" sz="1400" dirty="0" smtClean="0">
                <a:latin typeface="Franklin Gothic Book"/>
                <a:cs typeface="Franklin Gothic Book"/>
              </a:rPr>
              <a:t> emphasizes the </a:t>
            </a:r>
            <a:r>
              <a:rPr lang="en-US" sz="1400" b="1" dirty="0" smtClean="0">
                <a:latin typeface="Franklin Gothic Book"/>
                <a:cs typeface="Franklin Gothic Book"/>
              </a:rPr>
              <a:t>significance of sung participation </a:t>
            </a:r>
            <a:r>
              <a:rPr lang="en-US" sz="1400" dirty="0" smtClean="0">
                <a:latin typeface="Franklin Gothic Book"/>
                <a:cs typeface="Franklin Gothic Book"/>
              </a:rPr>
              <a:t>of the faithful:</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“Great importance therefore should be attached to the use of singing in the celebration of the Mass, with due consideration for the culture of the people and abilities of each liturgical assembly.”</a:t>
            </a:r>
          </a:p>
          <a:p>
            <a:endParaRPr lang="en-US" sz="1400" dirty="0">
              <a:latin typeface="Franklin Gothic Book"/>
              <a:cs typeface="Franklin Gothic Book"/>
            </a:endParaRPr>
          </a:p>
          <a:p>
            <a:r>
              <a:rPr lang="en-US" sz="1400" dirty="0" smtClean="0">
                <a:latin typeface="Franklin Gothic Book"/>
                <a:cs typeface="Franklin Gothic Book"/>
              </a:rPr>
              <a:t>Thus, singing is not simply something extra “added” to the liturgy but an important component that helps draw more out of ourselves, unites our hearts and minds with other members of the Body of Christ, and engages us in the full, conscious and active participation of the liturgy that is demanded of us by our baptism.</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To quote St. Augustine, “He (or she) that sings, prays twice.”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15</a:t>
            </a:fld>
            <a:endParaRPr lang="en-US"/>
          </a:p>
        </p:txBody>
      </p:sp>
    </p:spTree>
    <p:extLst>
      <p:ext uri="{BB962C8B-B14F-4D97-AF65-F5344CB8AC3E}">
        <p14:creationId xmlns:p14="http://schemas.microsoft.com/office/powerpoint/2010/main" xmlns="" val="997002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sz="1400" dirty="0" smtClean="0">
                <a:latin typeface="Franklin Gothic Book" pitchFamily="34" charset="0"/>
              </a:rPr>
              <a:t>The </a:t>
            </a:r>
            <a:r>
              <a:rPr lang="en-US" sz="1400" i="1" dirty="0" smtClean="0">
                <a:latin typeface="Franklin Gothic Book" pitchFamily="34" charset="0"/>
              </a:rPr>
              <a:t>General Instruction of the Roman Missal </a:t>
            </a:r>
            <a:r>
              <a:rPr lang="en-US" sz="1400" dirty="0" smtClean="0">
                <a:latin typeface="Franklin Gothic Book" pitchFamily="34" charset="0"/>
              </a:rPr>
              <a:t>describes the role of the cantor at Mass: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endParaRPr>
          </a:p>
          <a:p>
            <a:pPr marL="0" lvl="1"/>
            <a:endParaRPr lang="en-US" sz="1400" dirty="0" smtClean="0">
              <a:latin typeface="Franklin Gothic Book" pitchFamily="34" charset="0"/>
            </a:endParaRPr>
          </a:p>
          <a:p>
            <a:pPr marL="0" lvl="1"/>
            <a:r>
              <a:rPr lang="en-US" sz="1400" dirty="0" smtClean="0">
                <a:latin typeface="Franklin Gothic Book" pitchFamily="34" charset="0"/>
              </a:rPr>
              <a:t>“It is fitting that there be a cantor or a choir director to lead and sustain the people’s singing.  When in fact there is no choir, it is up to the cantor to lead the various chants, with the people taking part.”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endParaRPr>
          </a:p>
          <a:p>
            <a:pPr marL="0" lvl="1"/>
            <a:endParaRPr lang="en-US" sz="1400" dirty="0" smtClean="0">
              <a:latin typeface="Franklin Gothic Book" pitchFamily="34" charset="0"/>
            </a:endParaRPr>
          </a:p>
          <a:p>
            <a:pPr marL="0" lvl="1"/>
            <a:r>
              <a:rPr lang="en-US" sz="1400" i="1" dirty="0" smtClean="0">
                <a:latin typeface="Franklin Gothic Book" pitchFamily="34" charset="0"/>
              </a:rPr>
              <a:t>Sing to the Lord: Music in Divine Worship</a:t>
            </a:r>
            <a:r>
              <a:rPr lang="en-US" sz="1400" dirty="0" smtClean="0">
                <a:latin typeface="Franklin Gothic Book" pitchFamily="34" charset="0"/>
              </a:rPr>
              <a:t> is more specific regarding the role of the cantor and highlights </a:t>
            </a:r>
            <a:r>
              <a:rPr lang="en-US" sz="1400" b="1" dirty="0" smtClean="0">
                <a:latin typeface="Franklin Gothic Book" pitchFamily="34" charset="0"/>
              </a:rPr>
              <a:t>three specific functions </a:t>
            </a:r>
            <a:r>
              <a:rPr lang="en-US" sz="1400" dirty="0" smtClean="0">
                <a:latin typeface="Franklin Gothic Book" pitchFamily="34" charset="0"/>
              </a:rPr>
              <a:t>of the ministry.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First, that the cantor is the singer and </a:t>
            </a:r>
            <a:r>
              <a:rPr lang="en-US" sz="1400" b="1" dirty="0" smtClean="0">
                <a:latin typeface="Franklin Gothic Book" pitchFamily="34" charset="0"/>
              </a:rPr>
              <a:t>leader of the congregational song</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Secondly, that </a:t>
            </a:r>
            <a:r>
              <a:rPr lang="en-US" sz="1400" b="1" dirty="0" smtClean="0">
                <a:latin typeface="Franklin Gothic Book" pitchFamily="34" charset="0"/>
              </a:rPr>
              <a:t>the cantor may sing in alteration or dialogue </a:t>
            </a:r>
            <a:r>
              <a:rPr lang="en-US" sz="1400" dirty="0" smtClean="0">
                <a:latin typeface="Franklin Gothic Book" pitchFamily="34" charset="0"/>
              </a:rPr>
              <a:t>with the assembly,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and third, that the cantor may </a:t>
            </a:r>
            <a:r>
              <a:rPr lang="en-US" sz="1400" b="1" dirty="0" smtClean="0">
                <a:latin typeface="Franklin Gothic Book" pitchFamily="34" charset="0"/>
              </a:rPr>
              <a:t>incorporate the role of the psalmist</a:t>
            </a:r>
            <a:r>
              <a:rPr lang="en-US" sz="1400" dirty="0" smtClean="0">
                <a:latin typeface="Franklin Gothic Book" pitchFamily="34" charset="0"/>
              </a:rPr>
              <a:t>, which was a specific liturgical role in early Christianity.  In taking the role of psalmist, the cantor sings the responsorial psalm at Mass.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normAutofit fontScale="92500"/>
          </a:bodyPr>
          <a:lstStyle/>
          <a:p>
            <a:r>
              <a:rPr lang="en-US" sz="1400" dirty="0" smtClean="0">
                <a:latin typeface="Franklin Gothic Book"/>
                <a:cs typeface="Franklin Gothic Book"/>
              </a:rPr>
              <a:t>The basic requirements of the cantor include the following:</a:t>
            </a:r>
            <a:r>
              <a:rPr lang="en-US" sz="1400" dirty="0" smtClean="0">
                <a:solidFill>
                  <a:srgbClr val="FF0000"/>
                </a:solidFill>
                <a:latin typeface="Franklin Gothic Book" pitchFamily="34" charset="0"/>
                <a:sym typeface="Wingdings"/>
              </a:rPr>
              <a:t> () </a:t>
            </a:r>
            <a:endParaRPr lang="en-US" sz="1400" dirty="0" smtClean="0">
              <a:latin typeface="Franklin Gothic Book"/>
              <a:cs typeface="Franklin Gothic Book"/>
            </a:endParaRPr>
          </a:p>
          <a:p>
            <a:endParaRPr lang="en-US" sz="1400" dirty="0" smtClean="0">
              <a:latin typeface="Franklin Gothic Book"/>
              <a:cs typeface="Franklin Gothic Book"/>
            </a:endParaRPr>
          </a:p>
          <a:p>
            <a:r>
              <a:rPr lang="en-US" sz="1400" dirty="0" smtClean="0">
                <a:latin typeface="Franklin Gothic Book"/>
                <a:cs typeface="Franklin Gothic Book"/>
              </a:rPr>
              <a:t>A </a:t>
            </a:r>
            <a:r>
              <a:rPr lang="en-US" sz="1400" b="1" dirty="0" smtClean="0">
                <a:latin typeface="Franklin Gothic Book"/>
                <a:cs typeface="Franklin Gothic Book"/>
              </a:rPr>
              <a:t>pleasant singing </a:t>
            </a:r>
            <a:r>
              <a:rPr lang="en-US" sz="1400" dirty="0" smtClean="0">
                <a:latin typeface="Franklin Gothic Book"/>
                <a:cs typeface="Franklin Gothic Book"/>
              </a:rPr>
              <a:t>voice with which the community can be comfortable.  This doesn’t imply that the cantor should be a professional singer or needs to have a stellar voice, just that cantor’s voice should be at least pleasant enough that the assembly is comfortable listening to and singing with. </a:t>
            </a:r>
            <a:r>
              <a:rPr lang="en-US" sz="1400" dirty="0" smtClean="0">
                <a:solidFill>
                  <a:srgbClr val="FF0000"/>
                </a:solidFill>
                <a:latin typeface="Franklin Gothic Book" pitchFamily="34" charset="0"/>
                <a:sym typeface="Wingdings"/>
              </a:rPr>
              <a:t>()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dirty="0" smtClean="0">
                <a:latin typeface="Franklin Gothic Book"/>
                <a:cs typeface="Franklin Gothic Book"/>
              </a:rPr>
              <a:t>The cantor must have the ability </a:t>
            </a:r>
            <a:r>
              <a:rPr lang="en-US" sz="1400" b="1" dirty="0" smtClean="0">
                <a:latin typeface="Franklin Gothic Book"/>
                <a:cs typeface="Franklin Gothic Book"/>
              </a:rPr>
              <a:t>to project and enunciate</a:t>
            </a:r>
            <a:r>
              <a:rPr lang="en-US" sz="1400" dirty="0" smtClean="0">
                <a:latin typeface="Franklin Gothic Book"/>
                <a:cs typeface="Franklin Gothic Book"/>
              </a:rPr>
              <a:t>.  Since one of the cantor’s responsibility is proclaiming the responsorial psalm through song, it is vital that he or she articulate every word of the text so that it is understood by the assembly.  Cantor are also asked to announce the hymns or to make other announcements at Mass, so this also requires the ability to project and enunciate.</a:t>
            </a:r>
            <a:r>
              <a:rPr lang="en-US" sz="1400" dirty="0" smtClean="0">
                <a:solidFill>
                  <a:srgbClr val="FF0000"/>
                </a:solidFill>
                <a:latin typeface="Franklin Gothic Book" pitchFamily="34" charset="0"/>
                <a:sym typeface="Wingdings"/>
              </a:rPr>
              <a:t> ()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dirty="0" smtClean="0">
                <a:latin typeface="Franklin Gothic Book"/>
                <a:cs typeface="Franklin Gothic Book"/>
              </a:rPr>
              <a:t>One of the most important qualities needed by the cantor is an overall </a:t>
            </a:r>
            <a:r>
              <a:rPr lang="en-US" sz="1400" b="1" dirty="0" smtClean="0">
                <a:latin typeface="Franklin Gothic Book"/>
                <a:cs typeface="Franklin Gothic Book"/>
              </a:rPr>
              <a:t>confidence</a:t>
            </a:r>
            <a:r>
              <a:rPr lang="en-US" sz="1400" dirty="0" smtClean="0">
                <a:latin typeface="Franklin Gothic Book"/>
                <a:cs typeface="Franklin Gothic Book"/>
              </a:rPr>
              <a:t> with singing and speaking in front of others.  If one of the cantor’s responsibilities is serving as the leader of song, he or she must have confidence in what he or she is doing in order to be a leader to the community of faithful. </a:t>
            </a:r>
            <a:r>
              <a:rPr lang="en-US" sz="1400" dirty="0" smtClean="0">
                <a:solidFill>
                  <a:srgbClr val="FF0000"/>
                </a:solidFill>
                <a:latin typeface="Franklin Gothic Book" pitchFamily="34" charset="0"/>
                <a:sym typeface="Wingdings"/>
              </a:rPr>
              <a:t>()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dirty="0" smtClean="0">
                <a:latin typeface="Franklin Gothic Book"/>
                <a:cs typeface="Franklin Gothic Book"/>
              </a:rPr>
              <a:t>Of course, the cantor’s confidence is best acquired by knowing the music.  This involves great </a:t>
            </a:r>
            <a:r>
              <a:rPr lang="en-US" sz="1400" b="1" dirty="0" smtClean="0">
                <a:latin typeface="Franklin Gothic Book"/>
                <a:cs typeface="Franklin Gothic Book"/>
              </a:rPr>
              <a:t>dedication to preparation </a:t>
            </a:r>
            <a:r>
              <a:rPr lang="en-US" sz="1400" dirty="0" smtClean="0">
                <a:latin typeface="Franklin Gothic Book"/>
                <a:cs typeface="Franklin Gothic Book"/>
              </a:rPr>
              <a:t>and learning the music. </a:t>
            </a:r>
            <a:r>
              <a:rPr lang="en-US" sz="1400" dirty="0" smtClean="0">
                <a:solidFill>
                  <a:srgbClr val="FF0000"/>
                </a:solidFill>
                <a:latin typeface="Franklin Gothic Book" pitchFamily="34" charset="0"/>
                <a:sym typeface="Wingdings"/>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17</a:t>
            </a:fld>
            <a:endParaRPr lang="en-US"/>
          </a:p>
        </p:txBody>
      </p:sp>
    </p:spTree>
    <p:extLst>
      <p:ext uri="{BB962C8B-B14F-4D97-AF65-F5344CB8AC3E}">
        <p14:creationId xmlns:p14="http://schemas.microsoft.com/office/powerpoint/2010/main" xmlns="" val="765913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Being a cantor also requires an </a:t>
            </a:r>
            <a:r>
              <a:rPr lang="en-US" sz="1400" b="1" dirty="0" smtClean="0">
                <a:latin typeface="Franklin Gothic Book"/>
                <a:cs typeface="Franklin Gothic Book"/>
              </a:rPr>
              <a:t>animated expression</a:t>
            </a:r>
            <a:r>
              <a:rPr lang="en-US" sz="1400" dirty="0" smtClean="0">
                <a:latin typeface="Franklin Gothic Book"/>
                <a:cs typeface="Franklin Gothic Book"/>
              </a:rPr>
              <a:t>.  As a leader of song, the cantors can only animate the assembly if they are animated themselves.  Having a pleasant facial expression and tone of voice when speaking does more to encourage sung participation than a cantor who is monotone and appears unhappy to be there.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a:t>
            </a:r>
          </a:p>
          <a:p>
            <a:endParaRPr lang="en-US" sz="1400" dirty="0">
              <a:latin typeface="Franklin Gothic Book"/>
              <a:cs typeface="Franklin Gothic Book"/>
            </a:endParaRPr>
          </a:p>
          <a:p>
            <a:r>
              <a:rPr lang="en-US" sz="1400" dirty="0" smtClean="0">
                <a:latin typeface="Franklin Gothic Book"/>
                <a:cs typeface="Franklin Gothic Book"/>
              </a:rPr>
              <a:t>Your expression as a cantor can be shaped by the how well you </a:t>
            </a:r>
            <a:r>
              <a:rPr lang="en-US" sz="1400" b="1" dirty="0" smtClean="0">
                <a:latin typeface="Franklin Gothic Book"/>
                <a:cs typeface="Franklin Gothic Book"/>
              </a:rPr>
              <a:t>prayerfully internalize the texts </a:t>
            </a:r>
            <a:r>
              <a:rPr lang="en-US" sz="1400" dirty="0" smtClean="0">
                <a:latin typeface="Franklin Gothic Book"/>
                <a:cs typeface="Franklin Gothic Book"/>
              </a:rPr>
              <a:t>you sing.  How does the music connect with the readings of the day or the season we are in liturgically?  Later we will talk about way you can reflect on and pray with the texts you sing at Mass. </a:t>
            </a:r>
            <a:r>
              <a:rPr lang="en-US" sz="1400" dirty="0" smtClean="0">
                <a:solidFill>
                  <a:srgbClr val="FF0000"/>
                </a:solidFill>
                <a:latin typeface="Franklin Gothic Book" pitchFamily="34" charset="0"/>
                <a:sym typeface="Wingdings"/>
              </a:rPr>
              <a:t>()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dirty="0" smtClean="0">
                <a:latin typeface="Franklin Gothic Book"/>
                <a:cs typeface="Franklin Gothic Book"/>
              </a:rPr>
              <a:t>All liturgical ministers should have an </a:t>
            </a:r>
            <a:r>
              <a:rPr lang="en-US" sz="1400" b="1" dirty="0" smtClean="0">
                <a:latin typeface="Franklin Gothic Book"/>
                <a:cs typeface="Franklin Gothic Book"/>
              </a:rPr>
              <a:t>innate sense of hospitality</a:t>
            </a:r>
            <a:r>
              <a:rPr lang="en-US" sz="1400" dirty="0" smtClean="0">
                <a:latin typeface="Franklin Gothic Book"/>
                <a:cs typeface="Franklin Gothic Book"/>
              </a:rPr>
              <a:t>.  Remember that as a cantor, you are serving the community in aiding their prayer to God, and hospitality helps build rapport with the community you serve.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18</a:t>
            </a:fld>
            <a:endParaRPr lang="en-US"/>
          </a:p>
        </p:txBody>
      </p:sp>
    </p:spTree>
    <p:extLst>
      <p:ext uri="{BB962C8B-B14F-4D97-AF65-F5344CB8AC3E}">
        <p14:creationId xmlns:p14="http://schemas.microsoft.com/office/powerpoint/2010/main" xmlns="" val="765913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Cantors should also be </a:t>
            </a:r>
            <a:r>
              <a:rPr lang="en-US" sz="1400" b="1" dirty="0" smtClean="0">
                <a:latin typeface="Franklin Gothic Book"/>
                <a:cs typeface="Franklin Gothic Book"/>
              </a:rPr>
              <a:t>fully initiated Catholics</a:t>
            </a:r>
            <a:r>
              <a:rPr lang="en-US" sz="1400" dirty="0" smtClean="0">
                <a:latin typeface="Franklin Gothic Book"/>
                <a:cs typeface="Franklin Gothic Book"/>
              </a:rPr>
              <a:t>, that means having received all three sacraments of Initiation—Baptism, Confirmation and Eucharist—and they should be in good standing and active members of the parish. </a:t>
            </a:r>
            <a:r>
              <a:rPr lang="en-US" sz="1400" dirty="0" smtClean="0">
                <a:solidFill>
                  <a:srgbClr val="FF0000"/>
                </a:solidFill>
                <a:latin typeface="Franklin Gothic Book" pitchFamily="34" charset="0"/>
                <a:sym typeface="Wingdings"/>
              </a:rPr>
              <a:t>()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dirty="0" smtClean="0">
                <a:latin typeface="Franklin Gothic Book"/>
                <a:cs typeface="Franklin Gothic Book"/>
              </a:rPr>
              <a:t>As a liturgical minister, cantors should be a model for the rest of the community, so </a:t>
            </a:r>
            <a:r>
              <a:rPr lang="en-US" sz="1400" b="1" dirty="0" smtClean="0">
                <a:latin typeface="Franklin Gothic Book"/>
                <a:cs typeface="Franklin Gothic Book"/>
              </a:rPr>
              <a:t>full participation in the liturgy </a:t>
            </a:r>
            <a:r>
              <a:rPr lang="en-US" sz="1400" dirty="0" smtClean="0">
                <a:latin typeface="Franklin Gothic Book"/>
                <a:cs typeface="Franklin Gothic Book"/>
              </a:rPr>
              <a:t>is required.  Even though the cantor is singing the hymns and acclamations, he or she also needs to be engaged in the responses, readings, homily and prayers of the Mass. </a:t>
            </a:r>
            <a:r>
              <a:rPr lang="en-US" sz="1400" dirty="0" smtClean="0">
                <a:solidFill>
                  <a:srgbClr val="FF0000"/>
                </a:solidFill>
                <a:latin typeface="Franklin Gothic Book" pitchFamily="34" charset="0"/>
                <a:sym typeface="Wingdings"/>
              </a:rPr>
              <a:t>() </a:t>
            </a:r>
            <a:endParaRPr lang="en-US" sz="1400" dirty="0" smtClean="0">
              <a:latin typeface="Franklin Gothic Book"/>
              <a:cs typeface="Franklin Gothic Book"/>
            </a:endParaRPr>
          </a:p>
          <a:p>
            <a:endParaRPr lang="en-US" sz="1400" dirty="0" smtClean="0">
              <a:latin typeface="Franklin Gothic Book"/>
              <a:cs typeface="Franklin Gothic Book"/>
            </a:endParaRPr>
          </a:p>
          <a:p>
            <a:r>
              <a:rPr lang="en-US" sz="1400" dirty="0" smtClean="0">
                <a:latin typeface="Franklin Gothic Book"/>
                <a:cs typeface="Franklin Gothic Book"/>
              </a:rPr>
              <a:t>Cantors should also pursue </a:t>
            </a:r>
            <a:r>
              <a:rPr lang="en-US" sz="1400" b="1" dirty="0" smtClean="0">
                <a:latin typeface="Franklin Gothic Book"/>
                <a:cs typeface="Franklin Gothic Book"/>
              </a:rPr>
              <a:t>ongoing prayer and formation </a:t>
            </a:r>
            <a:r>
              <a:rPr lang="en-US" sz="1400" dirty="0" smtClean="0">
                <a:latin typeface="Franklin Gothic Book"/>
                <a:cs typeface="Franklin Gothic Book"/>
              </a:rPr>
              <a:t>in their ministry whenever it is available at your parish or in your diocese. </a:t>
            </a:r>
            <a:r>
              <a:rPr lang="en-US" sz="1400" dirty="0" smtClean="0">
                <a:solidFill>
                  <a:srgbClr val="FF0000"/>
                </a:solidFill>
                <a:latin typeface="Franklin Gothic Book" pitchFamily="34" charset="0"/>
                <a:sym typeface="Wingdings"/>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19</a:t>
            </a:fld>
            <a:endParaRPr lang="en-US"/>
          </a:p>
        </p:txBody>
      </p:sp>
    </p:spTree>
    <p:extLst>
      <p:ext uri="{BB962C8B-B14F-4D97-AF65-F5344CB8AC3E}">
        <p14:creationId xmlns:p14="http://schemas.microsoft.com/office/powerpoint/2010/main" xmlns="" val="76591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300" dirty="0" smtClean="0">
                <a:latin typeface="Franklin Gothic Book" pitchFamily="34" charset="0"/>
              </a:rPr>
              <a:t>This formation for Cantors will follow a five part outline covering various topics important to this ministry.</a:t>
            </a:r>
            <a:r>
              <a:rPr lang="en-US" sz="1300" dirty="0" smtClean="0">
                <a:latin typeface="Franklin Gothic Book" pitchFamily="34" charset="0"/>
                <a:sym typeface="Wingdings"/>
              </a:rPr>
              <a:t> </a:t>
            </a:r>
            <a:r>
              <a:rPr lang="en-US" sz="1300" dirty="0" smtClean="0">
                <a:solidFill>
                  <a:srgbClr val="FF0000"/>
                </a:solidFill>
                <a:latin typeface="Franklin Gothic Book" pitchFamily="34" charset="0"/>
                <a:sym typeface="Wingdings"/>
              </a:rPr>
              <a:t>() </a:t>
            </a:r>
            <a:endParaRPr lang="en-US" sz="1300" dirty="0" smtClean="0">
              <a:latin typeface="Franklin Gothic Book" pitchFamily="34" charset="0"/>
              <a:sym typeface="Wingdings"/>
            </a:endParaRPr>
          </a:p>
          <a:p>
            <a:endParaRPr lang="en-US" sz="1300" dirty="0" smtClean="0">
              <a:solidFill>
                <a:srgbClr val="FF0000"/>
              </a:solidFill>
              <a:latin typeface="Franklin Gothic Book" pitchFamily="34" charset="0"/>
              <a:sym typeface="Wingdings"/>
            </a:endParaRPr>
          </a:p>
          <a:p>
            <a:r>
              <a:rPr lang="en-US" sz="1300" dirty="0" smtClean="0">
                <a:latin typeface="Franklin Gothic Book" pitchFamily="34" charset="0"/>
                <a:sym typeface="Wingdings"/>
              </a:rPr>
              <a:t>In section 1,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sym typeface="Wingdings"/>
              </a:rPr>
              <a:t> we will review a general understanding of </a:t>
            </a:r>
            <a:r>
              <a:rPr lang="en-US" sz="1300" b="1" i="1" dirty="0" smtClean="0">
                <a:latin typeface="Franklin Gothic Book" pitchFamily="34" charset="0"/>
                <a:sym typeface="Wingdings"/>
              </a:rPr>
              <a:t>ministry</a:t>
            </a:r>
            <a:r>
              <a:rPr lang="en-US" sz="1300" dirty="0" smtClean="0">
                <a:latin typeface="Franklin Gothic Book" pitchFamily="34" charset="0"/>
                <a:sym typeface="Wingdings"/>
              </a:rPr>
              <a:t> both in the universal Church and in our own diocese as articulated by Bishop </a:t>
            </a:r>
            <a:r>
              <a:rPr lang="en-US" sz="1300" dirty="0" err="1" smtClean="0">
                <a:latin typeface="Franklin Gothic Book" pitchFamily="34" charset="0"/>
                <a:sym typeface="Wingdings"/>
              </a:rPr>
              <a:t>Bambera’s</a:t>
            </a:r>
            <a:r>
              <a:rPr lang="en-US" sz="1300" dirty="0" smtClean="0">
                <a:latin typeface="Franklin Gothic Book" pitchFamily="34" charset="0"/>
                <a:sym typeface="Wingdings"/>
              </a:rPr>
              <a:t> Pastoral Vision, </a:t>
            </a:r>
            <a:r>
              <a:rPr lang="en-US" sz="1300" i="1" dirty="0" smtClean="0">
                <a:latin typeface="Franklin Gothic Book" pitchFamily="34" charset="0"/>
                <a:sym typeface="Wingdings"/>
              </a:rPr>
              <a:t>Wounded and Loved, </a:t>
            </a:r>
            <a:r>
              <a:rPr lang="en-US" sz="1300" i="1" dirty="0" err="1" smtClean="0">
                <a:latin typeface="Franklin Gothic Book" pitchFamily="34" charset="0"/>
                <a:sym typeface="Wingdings"/>
              </a:rPr>
              <a:t>Regathering</a:t>
            </a:r>
            <a:r>
              <a:rPr lang="en-US" sz="1300" i="1" dirty="0" smtClean="0">
                <a:latin typeface="Franklin Gothic Book" pitchFamily="34" charset="0"/>
                <a:sym typeface="Wingdings"/>
              </a:rPr>
              <a:t> the Scattered </a:t>
            </a:r>
            <a:r>
              <a:rPr lang="en-US" sz="1300" dirty="0" smtClean="0">
                <a:solidFill>
                  <a:srgbClr val="FF0000"/>
                </a:solidFill>
                <a:latin typeface="Franklin Gothic Book" pitchFamily="34" charset="0"/>
                <a:sym typeface="Wingdings"/>
              </a:rPr>
              <a:t>() </a:t>
            </a:r>
            <a:endParaRPr lang="en-US" sz="1300" dirty="0" smtClean="0">
              <a:latin typeface="Franklin Gothic Book" pitchFamily="34" charset="0"/>
              <a:sym typeface="Wingdings"/>
            </a:endParaRPr>
          </a:p>
          <a:p>
            <a:endParaRPr lang="en-US" sz="1300" dirty="0" smtClean="0">
              <a:latin typeface="Franklin Gothic Book" pitchFamily="34" charset="0"/>
              <a:sym typeface="Wingdings"/>
            </a:endParaRPr>
          </a:p>
          <a:p>
            <a:r>
              <a:rPr lang="en-US" sz="1300" dirty="0" smtClean="0">
                <a:latin typeface="Franklin Gothic Book" pitchFamily="34" charset="0"/>
                <a:sym typeface="Wingdings"/>
              </a:rPr>
              <a:t>In section 2, we will also examine the </a:t>
            </a:r>
            <a:r>
              <a:rPr lang="en-US" sz="1300" b="1" dirty="0" smtClean="0">
                <a:latin typeface="Franklin Gothic Book" pitchFamily="34" charset="0"/>
                <a:sym typeface="Wingdings"/>
              </a:rPr>
              <a:t>role</a:t>
            </a:r>
            <a:r>
              <a:rPr lang="en-US" sz="1300" dirty="0" smtClean="0">
                <a:latin typeface="Franklin Gothic Book" pitchFamily="34" charset="0"/>
                <a:sym typeface="Wingdings"/>
              </a:rPr>
              <a:t> of the Cantor,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sym typeface="Wingdings"/>
              </a:rPr>
              <a:t> answering the question, “Why do we sing at Mass?”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sym typeface="Wingdings"/>
              </a:rPr>
              <a:t> and highlighting the basic requirements of the ministry. </a:t>
            </a:r>
            <a:r>
              <a:rPr lang="en-US" sz="1300" dirty="0" smtClean="0">
                <a:solidFill>
                  <a:srgbClr val="FF0000"/>
                </a:solidFill>
                <a:latin typeface="Franklin Gothic Book" pitchFamily="34" charset="0"/>
                <a:sym typeface="Wingdings"/>
              </a:rPr>
              <a:t>()  </a:t>
            </a:r>
            <a:r>
              <a:rPr lang="en-US" sz="1300" dirty="0" smtClean="0">
                <a:latin typeface="Franklin Gothic Book" pitchFamily="34" charset="0"/>
                <a:sym typeface="Wingdings"/>
              </a:rPr>
              <a:t>Next, we will take a brief look at the history of this ministry in the Church,</a:t>
            </a:r>
            <a:r>
              <a:rPr lang="en-US" sz="1300" dirty="0" smtClean="0">
                <a:solidFill>
                  <a:srgbClr val="FF0000"/>
                </a:solidFill>
                <a:latin typeface="Franklin Gothic Book" pitchFamily="34" charset="0"/>
                <a:sym typeface="Wingdings"/>
              </a:rPr>
              <a:t> ()</a:t>
            </a:r>
            <a:r>
              <a:rPr lang="en-US" sz="1300" dirty="0" smtClean="0">
                <a:latin typeface="Franklin Gothic Book" pitchFamily="34" charset="0"/>
                <a:sym typeface="Wingdings"/>
              </a:rPr>
              <a:t>  followed by a discussion on the Sacred Liturgy,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sym typeface="Wingdings"/>
              </a:rPr>
              <a:t> looking specifically at the celebration of the Eucharist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sym typeface="Wingdings"/>
              </a:rPr>
              <a:t> and the music sung within the Mass. </a:t>
            </a:r>
            <a:r>
              <a:rPr lang="en-US" sz="1300" dirty="0" smtClean="0">
                <a:solidFill>
                  <a:srgbClr val="FF0000"/>
                </a:solidFill>
                <a:latin typeface="Franklin Gothic Book" pitchFamily="34" charset="0"/>
                <a:sym typeface="Wingdings"/>
              </a:rPr>
              <a:t>()</a:t>
            </a:r>
            <a:r>
              <a:rPr lang="en-US" sz="1300" dirty="0" smtClean="0">
                <a:latin typeface="Franklin Gothic Book" pitchFamily="34" charset="0"/>
                <a:sym typeface="Wingdings"/>
              </a:rPr>
              <a:t>  </a:t>
            </a:r>
          </a:p>
          <a:p>
            <a:endParaRPr lang="en-US" sz="1300" dirty="0" smtClean="0">
              <a:latin typeface="Franklin Gothic Book" pitchFamily="34" charset="0"/>
              <a:sym typeface="Wingdings"/>
            </a:endParaRPr>
          </a:p>
          <a:p>
            <a:r>
              <a:rPr lang="en-US" sz="1300" dirty="0" smtClean="0">
                <a:latin typeface="Franklin Gothic Book" pitchFamily="34" charset="0"/>
                <a:sym typeface="Wingdings"/>
              </a:rPr>
              <a:t>In section 4, we will then examine the procedures and principles for serving as a cantor at Mass, </a:t>
            </a:r>
            <a:r>
              <a:rPr lang="en-US" sz="1300" dirty="0" smtClean="0">
                <a:solidFill>
                  <a:srgbClr val="FF0000"/>
                </a:solidFill>
                <a:latin typeface="Franklin Gothic Book" pitchFamily="34" charset="0"/>
                <a:sym typeface="Wingdings"/>
              </a:rPr>
              <a:t>() </a:t>
            </a:r>
            <a:r>
              <a:rPr lang="en-US" sz="1300" dirty="0" smtClean="0">
                <a:latin typeface="Franklin Gothic Book" pitchFamily="34" charset="0"/>
                <a:sym typeface="Wingdings"/>
              </a:rPr>
              <a:t>and this formation should conclude in your parish working with your organist, accompanist or Director of Music for the practicum component of this formation process. </a:t>
            </a:r>
            <a:r>
              <a:rPr lang="en-US" sz="1300" dirty="0" smtClean="0">
                <a:solidFill>
                  <a:srgbClr val="FF0000"/>
                </a:solidFill>
                <a:latin typeface="Franklin Gothic Book" pitchFamily="34" charset="0"/>
                <a:sym typeface="Wingdings"/>
              </a:rPr>
              <a:t>() </a:t>
            </a:r>
            <a:endParaRPr lang="en-US" sz="13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Franklin Gothic Book" pitchFamily="34" charset="0"/>
                <a:sym typeface="Wingdings"/>
              </a:rPr>
              <a:t>Does anyone have any questions so far?   	</a:t>
            </a:r>
          </a:p>
          <a:p>
            <a:endParaRPr lang="en-US" sz="1400" dirty="0">
              <a:latin typeface="Franklin Gothic Book" pitchFamily="34" charset="0"/>
              <a:sym typeface="Wingdings"/>
            </a:endParaRPr>
          </a:p>
          <a:p>
            <a:r>
              <a:rPr lang="en-US" sz="1400" dirty="0">
                <a:latin typeface="Franklin Gothic Book" pitchFamily="34" charset="0"/>
                <a:sym typeface="Wingdings"/>
              </a:rPr>
              <a:t>	</a:t>
            </a:r>
            <a:r>
              <a:rPr lang="en-US" sz="1400" i="1" dirty="0">
                <a:solidFill>
                  <a:schemeClr val="bg2">
                    <a:lumMod val="50000"/>
                  </a:schemeClr>
                </a:solidFill>
                <a:latin typeface="Franklin Gothic Book" pitchFamily="34" charset="0"/>
                <a:sym typeface="Wingdings"/>
              </a:rPr>
              <a:t>After questions, continue on…</a:t>
            </a:r>
            <a:endParaRPr lang="en-US" sz="1400" dirty="0">
              <a:solidFill>
                <a:schemeClr val="bg2">
                  <a:lumMod val="50000"/>
                </a:schemeClr>
              </a:solidFill>
              <a:latin typeface="Franklin Gothic Book" pitchFamily="34" charset="0"/>
              <a:sym typeface="Wingdings"/>
            </a:endParaRPr>
          </a:p>
          <a:p>
            <a:endParaRPr lang="en-US" sz="1400" dirty="0">
              <a:solidFill>
                <a:srgbClr val="FF0000"/>
              </a:solidFill>
              <a:latin typeface="Franklin Gothic Book" pitchFamily="34" charset="0"/>
              <a:sym typeface="Wingdings"/>
            </a:endParaRPr>
          </a:p>
          <a:p>
            <a:endParaRPr lang="en-US" sz="1400" dirty="0">
              <a:latin typeface="Franklin Gothic Book" pitchFamily="34" charset="0"/>
            </a:endParaRPr>
          </a:p>
          <a:p>
            <a:endParaRPr lang="en-US" sz="1400" dirty="0">
              <a:latin typeface="Franklin Gothic Book" pitchFamily="34" charset="0"/>
            </a:endParaRPr>
          </a:p>
          <a:p>
            <a:r>
              <a:rPr lang="en-US" sz="1400" dirty="0">
                <a:latin typeface="Franklin Gothic Book" pitchFamily="34" charset="0"/>
              </a:rPr>
              <a:t>A question for our reflection and discussion: </a:t>
            </a:r>
            <a:r>
              <a:rPr lang="en-US" sz="1400" dirty="0">
                <a:solidFill>
                  <a:srgbClr val="FF0000"/>
                </a:solidFill>
                <a:latin typeface="Franklin Gothic Book" pitchFamily="34" charset="0"/>
                <a:sym typeface="Wingdings"/>
              </a:rPr>
              <a:t>()</a:t>
            </a:r>
            <a:endParaRPr lang="en-US" sz="1400" dirty="0"/>
          </a:p>
          <a:p>
            <a:r>
              <a:rPr lang="en-US" sz="1400" dirty="0">
                <a:latin typeface="Franklin Gothic Book" pitchFamily="34" charset="0"/>
              </a:rPr>
              <a:t>  </a:t>
            </a:r>
          </a:p>
          <a:p>
            <a:pPr marL="470740" indent="-236179">
              <a:buFont typeface="Arial" pitchFamily="34" charset="0"/>
              <a:buChar char="•"/>
            </a:pPr>
            <a:r>
              <a:rPr lang="en-US" sz="1400" dirty="0" smtClean="0">
                <a:latin typeface="Franklin Gothic Book" pitchFamily="34" charset="0"/>
              </a:rPr>
              <a:t>Has music ever</a:t>
            </a:r>
            <a:r>
              <a:rPr lang="en-US" sz="1400" baseline="0" dirty="0" smtClean="0">
                <a:latin typeface="Franklin Gothic Book" pitchFamily="34" charset="0"/>
              </a:rPr>
              <a:t> moved you to prayer?</a:t>
            </a:r>
            <a:endParaRPr lang="en-US" sz="1400" dirty="0">
              <a:latin typeface="Franklin Gothic Book" pitchFamily="34" charset="0"/>
            </a:endParaRPr>
          </a:p>
          <a:p>
            <a:pPr marL="470740" indent="-236179">
              <a:buFont typeface="Arial" pitchFamily="34" charset="0"/>
              <a:buChar char="•"/>
            </a:pPr>
            <a:endParaRPr lang="en-US" sz="1400" dirty="0">
              <a:latin typeface="Franklin Gothic Book" pitchFamily="34" charset="0"/>
            </a:endParaRPr>
          </a:p>
          <a:p>
            <a:pPr marL="470740" indent="-236179">
              <a:buFont typeface="Arial" pitchFamily="34" charset="0"/>
              <a:buChar char="•"/>
            </a:pPr>
            <a:endParaRPr lang="en-US" sz="1400" dirty="0">
              <a:latin typeface="Franklin Gothic Book" pitchFamily="34" charset="0"/>
            </a:endParaRPr>
          </a:p>
          <a:p>
            <a:pPr marL="470740" indent="-236179"/>
            <a:r>
              <a:rPr lang="en-US" sz="1400" i="1" dirty="0">
                <a:solidFill>
                  <a:schemeClr val="bg2">
                    <a:lumMod val="50000"/>
                  </a:schemeClr>
                </a:solidFill>
                <a:latin typeface="Franklin Gothic Book" pitchFamily="34" charset="0"/>
                <a:sym typeface="Wingdings"/>
              </a:rPr>
              <a:t>		After discussion, continue on…</a:t>
            </a:r>
            <a:r>
              <a:rPr lang="en-US" sz="1400" dirty="0">
                <a:latin typeface="Franklin Gothic Book" pitchFamily="34" charset="0"/>
              </a:rPr>
              <a:t>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a:p>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20</a:t>
            </a:fld>
            <a:endParaRPr lang="en-US"/>
          </a:p>
        </p:txBody>
      </p:sp>
    </p:spTree>
    <p:extLst>
      <p:ext uri="{BB962C8B-B14F-4D97-AF65-F5344CB8AC3E}">
        <p14:creationId xmlns:p14="http://schemas.microsoft.com/office/powerpoint/2010/main" xmlns="" val="1839223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Next, we turn to the history of the ministry of cantor. </a:t>
            </a:r>
            <a:r>
              <a:rPr lang="en-US" sz="1400" dirty="0" smtClean="0">
                <a:solidFill>
                  <a:srgbClr val="FF0000"/>
                </a:solidFill>
                <a:latin typeface="Franklin Gothic Book" pitchFamily="34" charset="0"/>
                <a:sym typeface="Wingdings"/>
              </a:rPr>
              <a:t>()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dirty="0" smtClean="0">
                <a:latin typeface="Franklin Gothic Book"/>
                <a:cs typeface="Franklin Gothic Book"/>
              </a:rPr>
              <a:t>We begin in the Old </a:t>
            </a:r>
            <a:r>
              <a:rPr lang="en-US" sz="1400" dirty="0" err="1" smtClean="0">
                <a:latin typeface="Franklin Gothic Book"/>
                <a:cs typeface="Franklin Gothic Book"/>
              </a:rPr>
              <a:t>Testment</a:t>
            </a:r>
            <a:r>
              <a:rPr lang="en-US" sz="1400" dirty="0">
                <a:latin typeface="Franklin Gothic Book"/>
                <a:cs typeface="Franklin Gothic Book"/>
              </a:rPr>
              <a:t> </a:t>
            </a:r>
            <a:r>
              <a:rPr lang="en-US" sz="1400" dirty="0" smtClean="0">
                <a:latin typeface="Franklin Gothic Book"/>
                <a:cs typeface="Franklin Gothic Book"/>
              </a:rPr>
              <a:t>with the “</a:t>
            </a:r>
            <a:r>
              <a:rPr lang="en-US" sz="1400" b="1" dirty="0" smtClean="0">
                <a:latin typeface="Franklin Gothic Book"/>
                <a:cs typeface="Franklin Gothic Book"/>
              </a:rPr>
              <a:t>Song of Moses</a:t>
            </a:r>
            <a:r>
              <a:rPr lang="en-US" sz="1400" dirty="0" smtClean="0">
                <a:latin typeface="Franklin Gothic Book"/>
                <a:cs typeface="Franklin Gothic Book"/>
              </a:rPr>
              <a:t>”  found in the book of Exodus. [Consider reading the text from Exodus 15:20-21]</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Scripture scholars believe this is </a:t>
            </a:r>
            <a:r>
              <a:rPr lang="en-US" sz="1400" b="1" dirty="0" smtClean="0">
                <a:latin typeface="Franklin Gothic Book"/>
                <a:cs typeface="Franklin Gothic Book"/>
              </a:rPr>
              <a:t>one of the first and oldest compositions</a:t>
            </a:r>
            <a:r>
              <a:rPr lang="en-US" sz="1400" dirty="0" smtClean="0">
                <a:latin typeface="Franklin Gothic Book"/>
                <a:cs typeface="Franklin Gothic Book"/>
              </a:rPr>
              <a:t> in the bible and that this song was the hymn sung as the Israelites marched on from the escape out of Egypt and the parting of the Red Sea.  Witnessing the miraculous salvation of God and the freedom from slavery and death, the Israelites could not help but sing praise to God.  In singing their joy to God while marching on to the Promised Land,</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one could only </a:t>
            </a:r>
            <a:r>
              <a:rPr lang="en-US" sz="1400" b="1" dirty="0" smtClean="0">
                <a:latin typeface="Franklin Gothic Book"/>
                <a:cs typeface="Franklin Gothic Book"/>
              </a:rPr>
              <a:t>assume that they had a song leader</a:t>
            </a:r>
            <a:r>
              <a:rPr lang="en-US" sz="1400" dirty="0" smtClean="0">
                <a:latin typeface="Franklin Gothic Book"/>
                <a:cs typeface="Franklin Gothic Book"/>
              </a:rPr>
              <a:t>.  This would be the earliest implicit evidence of a cantor.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21</a:t>
            </a:fld>
            <a:endParaRPr lang="en-US"/>
          </a:p>
        </p:txBody>
      </p:sp>
    </p:spTree>
    <p:extLst>
      <p:ext uri="{BB962C8B-B14F-4D97-AF65-F5344CB8AC3E}">
        <p14:creationId xmlns:p14="http://schemas.microsoft.com/office/powerpoint/2010/main" xmlns="" val="2007513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The </a:t>
            </a:r>
            <a:r>
              <a:rPr lang="en-US" sz="1400" b="1" dirty="0" smtClean="0">
                <a:latin typeface="Franklin Gothic Book"/>
                <a:cs typeface="Franklin Gothic Book"/>
              </a:rPr>
              <a:t>psalms</a:t>
            </a:r>
            <a:r>
              <a:rPr lang="en-US" sz="1400" dirty="0" smtClean="0">
                <a:latin typeface="Franklin Gothic Book"/>
                <a:cs typeface="Franklin Gothic Book"/>
              </a:rPr>
              <a:t> found in the bible could be considered the first cantor hymnal.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While a psalm is a type of song, the term “psalm” actually comes from the Greek term </a:t>
            </a:r>
            <a:r>
              <a:rPr lang="en-US" sz="1400" i="1" dirty="0" err="1" smtClean="0">
                <a:latin typeface="Franklin Gothic Book"/>
                <a:cs typeface="Franklin Gothic Book"/>
              </a:rPr>
              <a:t>psalmoi</a:t>
            </a:r>
            <a:r>
              <a:rPr lang="en-US" sz="1400" dirty="0" smtClean="0">
                <a:latin typeface="Franklin Gothic Book"/>
                <a:cs typeface="Franklin Gothic Book"/>
              </a:rPr>
              <a:t> meaning “</a:t>
            </a:r>
            <a:r>
              <a:rPr lang="en-US" sz="1400" b="1" dirty="0" smtClean="0">
                <a:latin typeface="Franklin Gothic Book"/>
                <a:cs typeface="Franklin Gothic Book"/>
              </a:rPr>
              <a:t>instrumental music</a:t>
            </a:r>
            <a:r>
              <a:rPr lang="en-US" sz="1400" dirty="0" smtClean="0">
                <a:latin typeface="Franklin Gothic Book"/>
                <a:cs typeface="Franklin Gothic Book"/>
              </a:rPr>
              <a:t>.”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a:t>
            </a:r>
          </a:p>
          <a:p>
            <a:endParaRPr lang="en-US" sz="1400" dirty="0">
              <a:latin typeface="Franklin Gothic Book"/>
              <a:cs typeface="Franklin Gothic Book"/>
            </a:endParaRPr>
          </a:p>
          <a:p>
            <a:r>
              <a:rPr lang="en-US" sz="1400" dirty="0" smtClean="0">
                <a:latin typeface="Franklin Gothic Book"/>
                <a:cs typeface="Franklin Gothic Book"/>
              </a:rPr>
              <a:t>The collection of psalms in the bible is arranged like that of a modern hymnal</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in that each psalm is assigned a number totaling </a:t>
            </a:r>
            <a:r>
              <a:rPr lang="en-US" sz="1400" b="1" dirty="0" smtClean="0">
                <a:latin typeface="Franklin Gothic Book"/>
                <a:cs typeface="Franklin Gothic Book"/>
              </a:rPr>
              <a:t>150</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and they express </a:t>
            </a:r>
            <a:r>
              <a:rPr lang="en-US" sz="1400" b="1" dirty="0" smtClean="0">
                <a:latin typeface="Franklin Gothic Book"/>
                <a:cs typeface="Franklin Gothic Book"/>
              </a:rPr>
              <a:t>various emotions</a:t>
            </a:r>
            <a:r>
              <a:rPr lang="en-US" sz="1400" dirty="0" smtClean="0">
                <a:latin typeface="Franklin Gothic Book"/>
                <a:cs typeface="Franklin Gothic Book"/>
              </a:rPr>
              <a:t>, have different structures and serve different purposes in their use.</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Although the psalms are attributed to </a:t>
            </a:r>
            <a:r>
              <a:rPr lang="en-US" sz="1400" b="1" dirty="0" smtClean="0">
                <a:latin typeface="Franklin Gothic Book"/>
                <a:cs typeface="Franklin Gothic Book"/>
              </a:rPr>
              <a:t>King David</a:t>
            </a:r>
            <a:r>
              <a:rPr lang="en-US" sz="1400" dirty="0" smtClean="0">
                <a:latin typeface="Franklin Gothic Book"/>
                <a:cs typeface="Franklin Gothic Book"/>
              </a:rPr>
              <a:t>, they were probably composed by a number of authors over the course of a few centuries. </a:t>
            </a:r>
            <a:r>
              <a:rPr lang="en-US" sz="1400" dirty="0" smtClean="0">
                <a:solidFill>
                  <a:srgbClr val="FF0000"/>
                </a:solidFill>
                <a:latin typeface="Franklin Gothic Book" pitchFamily="34" charset="0"/>
                <a:sym typeface="Wingdings"/>
              </a:rPr>
              <a:t>()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dirty="0" smtClean="0">
                <a:latin typeface="Franklin Gothic Book"/>
                <a:cs typeface="Franklin Gothic Book"/>
              </a:rPr>
              <a:t>While the popular belief is that the psalms were used extensively in Jewish worship at the time of Jesus, early Christians actually began to make use of the psalms more, </a:t>
            </a:r>
            <a:r>
              <a:rPr lang="en-US" sz="1400" b="1" dirty="0" smtClean="0">
                <a:latin typeface="Franklin Gothic Book"/>
                <a:cs typeface="Franklin Gothic Book"/>
              </a:rPr>
              <a:t>reinterpreting them in the light of Jesus </a:t>
            </a:r>
            <a:r>
              <a:rPr lang="en-US" sz="1400" dirty="0" smtClean="0">
                <a:latin typeface="Franklin Gothic Book"/>
                <a:cs typeface="Franklin Gothic Book"/>
              </a:rPr>
              <a:t>as the promised Messiah. </a:t>
            </a:r>
            <a:r>
              <a:rPr lang="en-US" sz="1400" dirty="0" smtClean="0">
                <a:solidFill>
                  <a:srgbClr val="FF0000"/>
                </a:solidFill>
                <a:latin typeface="Franklin Gothic Book" pitchFamily="34" charset="0"/>
                <a:sym typeface="Wingdings"/>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22</a:t>
            </a:fld>
            <a:endParaRPr lang="en-US"/>
          </a:p>
        </p:txBody>
      </p:sp>
    </p:spTree>
    <p:extLst>
      <p:ext uri="{BB962C8B-B14F-4D97-AF65-F5344CB8AC3E}">
        <p14:creationId xmlns:p14="http://schemas.microsoft.com/office/powerpoint/2010/main" xmlns="" val="3579491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latin typeface="Franklin Gothic Book"/>
                <a:cs typeface="Franklin Gothic Book"/>
              </a:rPr>
              <a:t>In early days of the Church, we find that worship was similar to the practice in Jewish synagogues.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Worship did not involve “singing” as we know it today, but rather a </a:t>
            </a:r>
            <a:r>
              <a:rPr lang="en-US" sz="1400" b="1" dirty="0" smtClean="0">
                <a:latin typeface="Franklin Gothic Book"/>
                <a:cs typeface="Franklin Gothic Book"/>
              </a:rPr>
              <a:t>“heightened” form of speech </a:t>
            </a:r>
            <a:r>
              <a:rPr lang="en-US" sz="1400" dirty="0" smtClean="0">
                <a:latin typeface="Franklin Gothic Book"/>
                <a:cs typeface="Franklin Gothic Book"/>
              </a:rPr>
              <a:t>with some musicality to it, just short of chanting.</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a:t>
            </a:r>
          </a:p>
          <a:p>
            <a:r>
              <a:rPr lang="en-US" sz="1400" dirty="0" smtClean="0">
                <a:latin typeface="Franklin Gothic Book"/>
                <a:cs typeface="Franklin Gothic Book"/>
              </a:rPr>
              <a:t> </a:t>
            </a:r>
          </a:p>
          <a:p>
            <a:r>
              <a:rPr lang="en-US" sz="1400" dirty="0" smtClean="0">
                <a:latin typeface="Franklin Gothic Book"/>
                <a:cs typeface="Franklin Gothic Book"/>
              </a:rPr>
              <a:t>In the fourth century, the role of the “</a:t>
            </a:r>
            <a:r>
              <a:rPr lang="en-US" sz="1400" b="1" dirty="0" smtClean="0">
                <a:latin typeface="Franklin Gothic Book"/>
                <a:cs typeface="Franklin Gothic Book"/>
              </a:rPr>
              <a:t>psalmist</a:t>
            </a:r>
            <a:r>
              <a:rPr lang="en-US" sz="1400" dirty="0" smtClean="0">
                <a:latin typeface="Franklin Gothic Book"/>
                <a:cs typeface="Franklin Gothic Book"/>
              </a:rPr>
              <a:t>” begins to emerge in the Church’s liturgy, in which the psalmist performs the psalm differently, with more musicality than the other readings.</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a:t>
            </a:r>
          </a:p>
          <a:p>
            <a:endParaRPr lang="en-US" sz="1400" dirty="0" smtClean="0">
              <a:latin typeface="Franklin Gothic Book"/>
              <a:cs typeface="Franklin Gothic Book"/>
            </a:endParaRPr>
          </a:p>
          <a:p>
            <a:r>
              <a:rPr lang="en-US" sz="1400" dirty="0" smtClean="0">
                <a:latin typeface="Franklin Gothic Book"/>
                <a:cs typeface="Franklin Gothic Book"/>
              </a:rPr>
              <a:t>Following the legalization of Christianity by Constantine in 313, a series of books were developed containing the various Latin chants for the Mass. </a:t>
            </a:r>
            <a:r>
              <a:rPr lang="en-US" sz="1400" dirty="0" smtClean="0">
                <a:solidFill>
                  <a:srgbClr val="FF0000"/>
                </a:solidFill>
                <a:latin typeface="Franklin Gothic Book" pitchFamily="34" charset="0"/>
                <a:sym typeface="Wingdings"/>
              </a:rPr>
              <a:t>() </a:t>
            </a:r>
          </a:p>
          <a:p>
            <a:endParaRPr lang="en-US" sz="1400" dirty="0" smtClean="0">
              <a:solidFill>
                <a:srgbClr val="FF0000"/>
              </a:solidFill>
              <a:latin typeface="Franklin Gothic Book" pitchFamily="34" charset="0"/>
              <a:cs typeface="Franklin Gothic Book"/>
              <a:sym typeface="Wingdings"/>
            </a:endParaRPr>
          </a:p>
          <a:p>
            <a:r>
              <a:rPr lang="en-US" sz="1400" dirty="0" smtClean="0">
                <a:latin typeface="Franklin Gothic Book"/>
                <a:cs typeface="Franklin Gothic Book"/>
              </a:rPr>
              <a:t>In the eighth century,</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these </a:t>
            </a:r>
            <a:r>
              <a:rPr lang="en-US" sz="1400" b="1" dirty="0" smtClean="0">
                <a:latin typeface="Franklin Gothic Book"/>
                <a:cs typeface="Franklin Gothic Book"/>
              </a:rPr>
              <a:t>books of chant </a:t>
            </a:r>
            <a:r>
              <a:rPr lang="en-US" sz="1400" dirty="0" smtClean="0">
                <a:latin typeface="Franklin Gothic Book"/>
                <a:cs typeface="Franklin Gothic Book"/>
              </a:rPr>
              <a:t>were combined into other books of prayers and readings for the Mass into full missals.  Since these missals contained all of the texts of the Mass,</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priests would gradually take on the responsibility of </a:t>
            </a:r>
            <a:r>
              <a:rPr lang="en-US" sz="1400" b="1" dirty="0" smtClean="0">
                <a:latin typeface="Franklin Gothic Book"/>
                <a:cs typeface="Franklin Gothic Book"/>
              </a:rPr>
              <a:t>read all the parts of the Mass</a:t>
            </a:r>
            <a:r>
              <a:rPr lang="en-US" sz="1400" dirty="0" smtClean="0">
                <a:latin typeface="Franklin Gothic Book"/>
                <a:cs typeface="Franklin Gothic Book"/>
              </a:rPr>
              <a:t>, including the chanted texts.</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It was also during this period that </a:t>
            </a:r>
            <a:r>
              <a:rPr lang="en-US" sz="1400" b="1" dirty="0" smtClean="0">
                <a:latin typeface="Franklin Gothic Book"/>
                <a:cs typeface="Franklin Gothic Book"/>
              </a:rPr>
              <a:t>Gregorian chant and </a:t>
            </a:r>
            <a:r>
              <a:rPr lang="en-US" sz="1400" b="1" dirty="0" err="1" smtClean="0">
                <a:latin typeface="Franklin Gothic Book"/>
                <a:cs typeface="Franklin Gothic Book"/>
              </a:rPr>
              <a:t>polyphany</a:t>
            </a:r>
            <a:r>
              <a:rPr lang="en-US" sz="1400" dirty="0" smtClean="0">
                <a:latin typeface="Franklin Gothic Book"/>
                <a:cs typeface="Franklin Gothic Book"/>
              </a:rPr>
              <a:t>, which is the layering of multiple chants lines on top of each other, would develop.</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23</a:t>
            </a:fld>
            <a:endParaRPr lang="en-US"/>
          </a:p>
        </p:txBody>
      </p:sp>
    </p:spTree>
    <p:extLst>
      <p:ext uri="{BB962C8B-B14F-4D97-AF65-F5344CB8AC3E}">
        <p14:creationId xmlns:p14="http://schemas.microsoft.com/office/powerpoint/2010/main" xmlns="" val="957684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In the sixteenth century, </a:t>
            </a:r>
            <a:r>
              <a:rPr lang="en-US" sz="1400" b="1" dirty="0" smtClean="0">
                <a:latin typeface="Franklin Gothic Book"/>
                <a:cs typeface="Franklin Gothic Book"/>
              </a:rPr>
              <a:t>Protestant reformers </a:t>
            </a:r>
            <a:r>
              <a:rPr lang="en-US" sz="1400" dirty="0" smtClean="0">
                <a:latin typeface="Franklin Gothic Book"/>
                <a:cs typeface="Franklin Gothic Book"/>
              </a:rPr>
              <a:t>began to develop their own style of music with vernacular hymnody meant to be </a:t>
            </a:r>
            <a:r>
              <a:rPr lang="en-US" sz="1400" dirty="0" err="1" smtClean="0">
                <a:latin typeface="Franklin Gothic Book"/>
                <a:cs typeface="Franklin Gothic Book"/>
              </a:rPr>
              <a:t>singable</a:t>
            </a:r>
            <a:r>
              <a:rPr lang="en-US" sz="1400" dirty="0" smtClean="0">
                <a:latin typeface="Franklin Gothic Book"/>
                <a:cs typeface="Franklin Gothic Book"/>
              </a:rPr>
              <a:t> by the congregation and more enduring. </a:t>
            </a:r>
            <a:r>
              <a:rPr lang="en-US" sz="1400" dirty="0" smtClean="0">
                <a:solidFill>
                  <a:srgbClr val="FF0000"/>
                </a:solidFill>
                <a:latin typeface="Franklin Gothic Book" pitchFamily="34" charset="0"/>
                <a:sym typeface="Wingdings"/>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24</a:t>
            </a:fld>
            <a:endParaRPr lang="en-US"/>
          </a:p>
        </p:txBody>
      </p:sp>
    </p:spTree>
    <p:extLst>
      <p:ext uri="{BB962C8B-B14F-4D97-AF65-F5344CB8AC3E}">
        <p14:creationId xmlns:p14="http://schemas.microsoft.com/office/powerpoint/2010/main" xmlns="" val="369793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In the twentieth century,</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the </a:t>
            </a:r>
            <a:r>
              <a:rPr lang="en-US" sz="1400" b="1" dirty="0" smtClean="0">
                <a:latin typeface="Franklin Gothic Book"/>
                <a:cs typeface="Franklin Gothic Book"/>
              </a:rPr>
              <a:t>Second Vatican Council </a:t>
            </a:r>
            <a:r>
              <a:rPr lang="en-US" sz="1400" dirty="0" smtClean="0">
                <a:latin typeface="Franklin Gothic Book"/>
                <a:cs typeface="Franklin Gothic Book"/>
              </a:rPr>
              <a:t>brought many reforms to the Church.</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The first document from the Council was the </a:t>
            </a:r>
            <a:r>
              <a:rPr lang="en-US" sz="1400" b="1" i="1" dirty="0" smtClean="0">
                <a:latin typeface="Franklin Gothic Book"/>
                <a:cs typeface="Franklin Gothic Book"/>
              </a:rPr>
              <a:t>Constitution on the Sacred Liturgy </a:t>
            </a:r>
            <a:r>
              <a:rPr lang="en-US" sz="1400" dirty="0" smtClean="0">
                <a:latin typeface="Franklin Gothic Book"/>
                <a:cs typeface="Franklin Gothic Book"/>
              </a:rPr>
              <a:t>which included several objectives.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The first and foremost being the </a:t>
            </a:r>
            <a:r>
              <a:rPr lang="en-US" sz="1400" b="1" dirty="0" smtClean="0">
                <a:latin typeface="Franklin Gothic Book"/>
                <a:cs typeface="Franklin Gothic Book"/>
              </a:rPr>
              <a:t>full, conscious and active participation </a:t>
            </a:r>
            <a:r>
              <a:rPr lang="en-US" sz="1400" dirty="0" smtClean="0">
                <a:latin typeface="Franklin Gothic Book"/>
                <a:cs typeface="Franklin Gothic Book"/>
              </a:rPr>
              <a:t>of the faithful in the liturgy.</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This council also permitted use of the </a:t>
            </a:r>
            <a:r>
              <a:rPr lang="en-US" sz="1400" b="1" dirty="0" smtClean="0">
                <a:latin typeface="Franklin Gothic Book"/>
                <a:cs typeface="Franklin Gothic Book"/>
              </a:rPr>
              <a:t>vernacular</a:t>
            </a:r>
            <a:r>
              <a:rPr lang="en-US" sz="1400" dirty="0" smtClean="0">
                <a:latin typeface="Franklin Gothic Book"/>
                <a:cs typeface="Franklin Gothic Book"/>
              </a:rPr>
              <a:t>, or mother tongue, for the celebration of liturgy.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It expanded the use of </a:t>
            </a:r>
            <a:r>
              <a:rPr lang="en-US" sz="1400" b="1" dirty="0" smtClean="0">
                <a:latin typeface="Franklin Gothic Book"/>
                <a:cs typeface="Franklin Gothic Book"/>
              </a:rPr>
              <a:t>Scripture at Mass</a:t>
            </a:r>
            <a:r>
              <a:rPr lang="en-US" sz="1400" dirty="0" smtClean="0">
                <a:latin typeface="Franklin Gothic Book"/>
                <a:cs typeface="Franklin Gothic Book"/>
              </a:rPr>
              <a:t> throughout the year.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It also placed a strong emphasis on the </a:t>
            </a:r>
            <a:r>
              <a:rPr lang="en-US" sz="1400" b="1" dirty="0" smtClean="0">
                <a:latin typeface="Franklin Gothic Book"/>
                <a:cs typeface="Franklin Gothic Book"/>
              </a:rPr>
              <a:t>sung participation of the faithful</a:t>
            </a:r>
            <a:r>
              <a:rPr lang="en-US" sz="1400" dirty="0" smtClean="0">
                <a:latin typeface="Franklin Gothic Book"/>
                <a:cs typeface="Franklin Gothic Book"/>
              </a:rPr>
              <a:t>: </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“Bishops and other pastors of souls must be at pains to ensure that whenever a liturgical service is to be celebrated with song, the whole assembly of the faithful is enabled…to contribute the active participation that rightly belongs to it” (</a:t>
            </a:r>
            <a:r>
              <a:rPr lang="en-US" sz="1400" i="1" dirty="0" smtClean="0">
                <a:latin typeface="Franklin Gothic Book"/>
                <a:cs typeface="Franklin Gothic Book"/>
              </a:rPr>
              <a:t>CSL</a:t>
            </a:r>
            <a:r>
              <a:rPr lang="en-US" sz="1400" dirty="0" smtClean="0">
                <a:latin typeface="Franklin Gothic Book"/>
                <a:cs typeface="Franklin Gothic Book"/>
              </a:rPr>
              <a:t> 14). </a:t>
            </a:r>
            <a:r>
              <a:rPr lang="en-US" sz="1400" dirty="0" smtClean="0">
                <a:solidFill>
                  <a:srgbClr val="FF0000"/>
                </a:solidFill>
                <a:latin typeface="Franklin Gothic Book" pitchFamily="34" charset="0"/>
                <a:sym typeface="Wingdings"/>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25</a:t>
            </a:fld>
            <a:endParaRPr lang="en-US"/>
          </a:p>
        </p:txBody>
      </p:sp>
    </p:spTree>
    <p:extLst>
      <p:ext uri="{BB962C8B-B14F-4D97-AF65-F5344CB8AC3E}">
        <p14:creationId xmlns:p14="http://schemas.microsoft.com/office/powerpoint/2010/main" xmlns="" val="1341186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Franklin Gothic Book" pitchFamily="34" charset="0"/>
                <a:sym typeface="Wingdings"/>
              </a:rPr>
              <a:t>Does anyone have any questions so far?   	</a:t>
            </a:r>
          </a:p>
          <a:p>
            <a:endParaRPr lang="en-US" sz="1400" dirty="0">
              <a:latin typeface="Franklin Gothic Book" pitchFamily="34" charset="0"/>
              <a:sym typeface="Wingdings"/>
            </a:endParaRPr>
          </a:p>
          <a:p>
            <a:r>
              <a:rPr lang="en-US" sz="1400" dirty="0">
                <a:latin typeface="Franklin Gothic Book" pitchFamily="34" charset="0"/>
                <a:sym typeface="Wingdings"/>
              </a:rPr>
              <a:t>	</a:t>
            </a:r>
            <a:r>
              <a:rPr lang="en-US" sz="1400" i="1" dirty="0">
                <a:solidFill>
                  <a:schemeClr val="bg2">
                    <a:lumMod val="50000"/>
                  </a:schemeClr>
                </a:solidFill>
                <a:latin typeface="Franklin Gothic Book" pitchFamily="34" charset="0"/>
                <a:sym typeface="Wingdings"/>
              </a:rPr>
              <a:t>After questions, continue on…</a:t>
            </a:r>
            <a:endParaRPr lang="en-US" sz="1400" dirty="0">
              <a:solidFill>
                <a:schemeClr val="bg2">
                  <a:lumMod val="50000"/>
                </a:schemeClr>
              </a:solidFill>
              <a:latin typeface="Franklin Gothic Book" pitchFamily="34" charset="0"/>
              <a:sym typeface="Wingdings"/>
            </a:endParaRPr>
          </a:p>
          <a:p>
            <a:endParaRPr lang="en-US" sz="1400" dirty="0">
              <a:solidFill>
                <a:srgbClr val="FF0000"/>
              </a:solidFill>
              <a:latin typeface="Franklin Gothic Book" pitchFamily="34" charset="0"/>
              <a:sym typeface="Wingdings"/>
            </a:endParaRPr>
          </a:p>
          <a:p>
            <a:endParaRPr lang="en-US" sz="1400" dirty="0">
              <a:latin typeface="Franklin Gothic Book" pitchFamily="34" charset="0"/>
            </a:endParaRPr>
          </a:p>
          <a:p>
            <a:endParaRPr lang="en-US" sz="1400" dirty="0">
              <a:latin typeface="Franklin Gothic Book" pitchFamily="34" charset="0"/>
            </a:endParaRPr>
          </a:p>
          <a:p>
            <a:r>
              <a:rPr lang="en-US" sz="1400" dirty="0">
                <a:latin typeface="Franklin Gothic Book" pitchFamily="34" charset="0"/>
              </a:rPr>
              <a:t>A question for our reflection and discussion: </a:t>
            </a:r>
            <a:r>
              <a:rPr lang="en-US" sz="1400" dirty="0">
                <a:solidFill>
                  <a:srgbClr val="FF0000"/>
                </a:solidFill>
                <a:latin typeface="Franklin Gothic Book" pitchFamily="34" charset="0"/>
                <a:sym typeface="Wingdings"/>
              </a:rPr>
              <a:t>()</a:t>
            </a:r>
            <a:endParaRPr lang="en-US" sz="1400" dirty="0"/>
          </a:p>
          <a:p>
            <a:r>
              <a:rPr lang="en-US" sz="1400" dirty="0">
                <a:latin typeface="Franklin Gothic Book" pitchFamily="34" charset="0"/>
              </a:rPr>
              <a:t>  </a:t>
            </a:r>
          </a:p>
          <a:p>
            <a:pPr marL="470740" indent="-236179">
              <a:buFont typeface="Arial" pitchFamily="34" charset="0"/>
              <a:buChar char="•"/>
            </a:pPr>
            <a:r>
              <a:rPr lang="en-US" sz="1400" dirty="0" smtClean="0">
                <a:latin typeface="Franklin Gothic Book" pitchFamily="34" charset="0"/>
              </a:rPr>
              <a:t>How has singing made a difference in your life?</a:t>
            </a:r>
            <a:endParaRPr lang="en-US" sz="1400" dirty="0">
              <a:latin typeface="Franklin Gothic Book" pitchFamily="34" charset="0"/>
            </a:endParaRPr>
          </a:p>
          <a:p>
            <a:pPr marL="470740" indent="-236179">
              <a:buFont typeface="Arial" pitchFamily="34" charset="0"/>
              <a:buChar char="•"/>
            </a:pPr>
            <a:endParaRPr lang="en-US" sz="1400" dirty="0">
              <a:latin typeface="Franklin Gothic Book" pitchFamily="34" charset="0"/>
            </a:endParaRPr>
          </a:p>
          <a:p>
            <a:pPr marL="470740" indent="-236179">
              <a:buFont typeface="Arial" pitchFamily="34" charset="0"/>
              <a:buChar char="•"/>
            </a:pPr>
            <a:endParaRPr lang="en-US" sz="1400" dirty="0">
              <a:latin typeface="Franklin Gothic Book" pitchFamily="34" charset="0"/>
            </a:endParaRPr>
          </a:p>
          <a:p>
            <a:pPr marL="470740" indent="-236179"/>
            <a:r>
              <a:rPr lang="en-US" sz="1400" i="1" dirty="0">
                <a:solidFill>
                  <a:schemeClr val="bg2">
                    <a:lumMod val="50000"/>
                  </a:schemeClr>
                </a:solidFill>
                <a:latin typeface="Franklin Gothic Book" pitchFamily="34" charset="0"/>
                <a:sym typeface="Wingdings"/>
              </a:rPr>
              <a:t>		After discussion, continue on…</a:t>
            </a:r>
            <a:r>
              <a:rPr lang="en-US" sz="1400" dirty="0">
                <a:latin typeface="Franklin Gothic Book" pitchFamily="34" charset="0"/>
              </a:rPr>
              <a:t>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26</a:t>
            </a:fld>
            <a:endParaRPr lang="en-US"/>
          </a:p>
        </p:txBody>
      </p:sp>
    </p:spTree>
    <p:extLst>
      <p:ext uri="{BB962C8B-B14F-4D97-AF65-F5344CB8AC3E}">
        <p14:creationId xmlns:p14="http://schemas.microsoft.com/office/powerpoint/2010/main" xmlns="" val="526814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We begin by taking a look at the importance of the sacred liturgy in the Catholic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86213" cy="4183380"/>
          </a:xfrm>
        </p:spPr>
        <p:txBody>
          <a:bodyPr>
            <a:normAutofit/>
          </a:bodyPr>
          <a:lstStyle/>
          <a:p>
            <a:r>
              <a:rPr lang="en-US" sz="1400" dirty="0" smtClean="0">
                <a:latin typeface="Franklin Gothic Book" pitchFamily="34" charset="0"/>
              </a:rPr>
              <a:t>The </a:t>
            </a:r>
            <a:r>
              <a:rPr lang="en-US" sz="1400" b="1" dirty="0" smtClean="0">
                <a:latin typeface="Franklin Gothic Book" pitchFamily="34" charset="0"/>
              </a:rPr>
              <a:t>Catechism</a:t>
            </a:r>
            <a:r>
              <a:rPr lang="en-US" sz="1400" dirty="0" smtClean="0">
                <a:latin typeface="Franklin Gothic Book" pitchFamily="34" charset="0"/>
              </a:rPr>
              <a:t> of the Catholic Church defines liturgy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as “the </a:t>
            </a:r>
            <a:r>
              <a:rPr lang="en-US" sz="1400" b="1" dirty="0" smtClean="0">
                <a:latin typeface="Franklin Gothic Book" pitchFamily="34" charset="0"/>
              </a:rPr>
              <a:t>participation of the People of God in ‘the work of God.’</a:t>
            </a:r>
            <a:r>
              <a:rPr lang="en-US" sz="1400" dirty="0" smtClean="0">
                <a:latin typeface="Franklin Gothic Book" pitchFamily="34" charset="0"/>
              </a:rPr>
              <a:t>  Through the liturgy, Christ, our redeemer and high priest, continues the work of our redemption in, with, and through his Church” (CCC 1069).  </a:t>
            </a:r>
          </a:p>
          <a:p>
            <a:endParaRPr lang="en-US" sz="1400" dirty="0" smtClean="0">
              <a:latin typeface="Franklin Gothic Book" pitchFamily="34" charset="0"/>
            </a:endParaRPr>
          </a:p>
          <a:p>
            <a:r>
              <a:rPr lang="en-US" sz="1400" dirty="0" smtClean="0">
                <a:latin typeface="Franklin Gothic Book" pitchFamily="34" charset="0"/>
              </a:rPr>
              <a:t>The word “liturgy” may seem like an uncommon word.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It actually is based on the Greek word, </a:t>
            </a:r>
            <a:r>
              <a:rPr lang="en-US" sz="1400" b="1" i="1" dirty="0" err="1" smtClean="0">
                <a:latin typeface="Franklin Gothic Book" pitchFamily="34" charset="0"/>
              </a:rPr>
              <a:t>leitourgia</a:t>
            </a:r>
            <a:r>
              <a:rPr lang="en-US" sz="1400" dirty="0" smtClean="0">
                <a:latin typeface="Franklin Gothic Book" pitchFamily="34" charset="0"/>
              </a:rPr>
              <a:t>, meaning </a:t>
            </a:r>
            <a:r>
              <a:rPr lang="en-US" sz="1400" b="1" dirty="0" smtClean="0">
                <a:latin typeface="Franklin Gothic Book" pitchFamily="34" charset="0"/>
              </a:rPr>
              <a:t>“work done on behalf of the people” or a public service</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More accurately in the Catholic Tradition, liturgy is understood properly as the </a:t>
            </a:r>
            <a:r>
              <a:rPr lang="en-US" sz="1400" b="1" dirty="0" smtClean="0">
                <a:latin typeface="Franklin Gothic Book" pitchFamily="34" charset="0"/>
              </a:rPr>
              <a:t>“work of God” accomplished through Christ </a:t>
            </a:r>
            <a:r>
              <a:rPr lang="en-US" sz="1400" dirty="0" smtClean="0">
                <a:latin typeface="Franklin Gothic Book" pitchFamily="34" charset="0"/>
              </a:rPr>
              <a:t>in which the faithful participate through the silent, spoken and sung prayer. </a:t>
            </a:r>
            <a:r>
              <a:rPr lang="en-US" sz="1400" dirty="0" smtClean="0">
                <a:solidFill>
                  <a:srgbClr val="FF0000"/>
                </a:solidFill>
                <a:latin typeface="Franklin Gothic Book" pitchFamily="34" charset="0"/>
                <a:sym typeface="Wingdings"/>
              </a:rPr>
              <a:t>()</a:t>
            </a:r>
            <a:endParaRPr lang="en-US" sz="1400" i="1" dirty="0" smtClean="0">
              <a:solidFill>
                <a:schemeClr val="accent6">
                  <a:lumMod val="50000"/>
                </a:schemeClr>
              </a:solidFill>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86213" cy="4183380"/>
          </a:xfrm>
        </p:spPr>
        <p:txBody>
          <a:bodyPr>
            <a:normAutofit/>
          </a:bodyPr>
          <a:lstStyle/>
          <a:p>
            <a:r>
              <a:rPr lang="en-US" sz="1400" dirty="0" smtClean="0">
                <a:latin typeface="Franklin Gothic Book" pitchFamily="34" charset="0"/>
              </a:rPr>
              <a:t>The word “liturgy”</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is a general term for the </a:t>
            </a:r>
            <a:r>
              <a:rPr lang="en-US" sz="1400" b="1" dirty="0" smtClean="0">
                <a:latin typeface="Franklin Gothic Book" pitchFamily="34" charset="0"/>
              </a:rPr>
              <a:t>official public worship </a:t>
            </a:r>
            <a:r>
              <a:rPr lang="en-US" sz="1400" dirty="0" smtClean="0">
                <a:latin typeface="Franklin Gothic Book" pitchFamily="34" charset="0"/>
              </a:rPr>
              <a:t>of the Church,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and according to the Second Vatican Council document, </a:t>
            </a:r>
            <a:r>
              <a:rPr lang="en-US" sz="1400" i="1" dirty="0" smtClean="0">
                <a:latin typeface="Franklin Gothic Book" pitchFamily="34" charset="0"/>
              </a:rPr>
              <a:t>Constitution on the Sacred Liturgy</a:t>
            </a:r>
            <a:r>
              <a:rPr lang="en-US" sz="1400" dirty="0" smtClean="0">
                <a:latin typeface="Franklin Gothic Book" pitchFamily="34" charset="0"/>
              </a:rPr>
              <a:t>, liturgy is the </a:t>
            </a:r>
            <a:r>
              <a:rPr lang="en-US" sz="1400" b="1" dirty="0" smtClean="0">
                <a:latin typeface="Franklin Gothic Book" pitchFamily="34" charset="0"/>
              </a:rPr>
              <a:t>sourc</a:t>
            </a:r>
            <a:r>
              <a:rPr lang="en-US" sz="1400" dirty="0" smtClean="0">
                <a:latin typeface="Franklin Gothic Book" pitchFamily="34" charset="0"/>
              </a:rPr>
              <a:t>e from which and the </a:t>
            </a:r>
            <a:r>
              <a:rPr lang="en-US" sz="1400" b="1" dirty="0" smtClean="0">
                <a:latin typeface="Franklin Gothic Book" pitchFamily="34" charset="0"/>
              </a:rPr>
              <a:t>summit</a:t>
            </a:r>
            <a:r>
              <a:rPr lang="en-US" sz="1400" dirty="0" smtClean="0">
                <a:latin typeface="Franklin Gothic Book" pitchFamily="34" charset="0"/>
              </a:rPr>
              <a:t> to which all activity in the Church flows.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There are </a:t>
            </a:r>
            <a:r>
              <a:rPr lang="en-US" sz="1400" b="1" dirty="0" smtClean="0">
                <a:latin typeface="Franklin Gothic Book" pitchFamily="34" charset="0"/>
              </a:rPr>
              <a:t>various forms</a:t>
            </a:r>
            <a:r>
              <a:rPr lang="en-US" sz="1400" dirty="0" smtClean="0">
                <a:latin typeface="Franklin Gothic Book" pitchFamily="34" charset="0"/>
              </a:rPr>
              <a:t> of liturgy in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first, and foremost is </a:t>
            </a:r>
            <a:r>
              <a:rPr lang="en-US" sz="1400" b="1" dirty="0" smtClean="0">
                <a:latin typeface="Franklin Gothic Book" pitchFamily="34" charset="0"/>
              </a:rPr>
              <a:t>Eucharist</a:t>
            </a:r>
            <a:r>
              <a:rPr lang="en-US" sz="1400" dirty="0" smtClean="0">
                <a:latin typeface="Franklin Gothic Book" pitchFamily="34" charset="0"/>
              </a:rPr>
              <a:t>, or the Mass.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All celebration of the </a:t>
            </a:r>
            <a:r>
              <a:rPr lang="en-US" sz="1400" b="1" dirty="0" smtClean="0">
                <a:latin typeface="Franklin Gothic Book" pitchFamily="34" charset="0"/>
              </a:rPr>
              <a:t>sacraments</a:t>
            </a:r>
            <a:r>
              <a:rPr lang="en-US" sz="1400" dirty="0" smtClean="0">
                <a:latin typeface="Franklin Gothic Book" pitchFamily="34" charset="0"/>
              </a:rPr>
              <a:t> would be examples of liturgy.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The Church marks time during the day through the praying of the </a:t>
            </a:r>
            <a:r>
              <a:rPr lang="en-US" sz="1400" b="1" dirty="0" smtClean="0">
                <a:latin typeface="Franklin Gothic Book" pitchFamily="34" charset="0"/>
              </a:rPr>
              <a:t>Liturgy of the Hours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And ritual in the Church that takes place within a </a:t>
            </a:r>
            <a:r>
              <a:rPr lang="en-US" sz="1400" b="1" dirty="0" smtClean="0">
                <a:latin typeface="Franklin Gothic Book" pitchFamily="34" charset="0"/>
              </a:rPr>
              <a:t>celebration of the Word of God</a:t>
            </a:r>
            <a:r>
              <a:rPr lang="en-US" sz="1400" dirty="0" smtClean="0">
                <a:latin typeface="Franklin Gothic Book" pitchFamily="34" charset="0"/>
              </a:rPr>
              <a:t> would be considered liturgy (Ash Wednesday, Rite of Election etc.)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We begin this formation session by taking a closer look at the importance of ministry in the Catholic Church.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60850"/>
            <a:ext cx="5608320" cy="4493260"/>
          </a:xfrm>
        </p:spPr>
        <p:txBody>
          <a:bodyPr>
            <a:normAutofit lnSpcReduction="10000"/>
          </a:bodyPr>
          <a:lstStyle/>
          <a:p>
            <a:r>
              <a:rPr lang="en-US" sz="1400" dirty="0" smtClean="0">
                <a:latin typeface="Franklin Gothic Book" pitchFamily="34" charset="0"/>
              </a:rPr>
              <a:t>The Sacred Liturgy is vital to the </a:t>
            </a:r>
            <a:r>
              <a:rPr lang="en-US" sz="1400" b="1" dirty="0" smtClean="0">
                <a:latin typeface="Franklin Gothic Book" pitchFamily="34" charset="0"/>
              </a:rPr>
              <a:t>life and mission of the Church</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for in it, the work of our </a:t>
            </a:r>
            <a:r>
              <a:rPr lang="en-US" sz="1400" b="1" dirty="0" smtClean="0">
                <a:latin typeface="Franklin Gothic Book" pitchFamily="34" charset="0"/>
              </a:rPr>
              <a:t>redemption is accomplished </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and the faithful express and </a:t>
            </a:r>
            <a:r>
              <a:rPr lang="en-US" sz="1400" b="1" dirty="0" smtClean="0">
                <a:latin typeface="Franklin Gothic Book" pitchFamily="34" charset="0"/>
              </a:rPr>
              <a:t>manifest to others </a:t>
            </a:r>
            <a:r>
              <a:rPr lang="en-US" sz="1400" dirty="0" smtClean="0">
                <a:latin typeface="Franklin Gothic Book" pitchFamily="34" charset="0"/>
              </a:rPr>
              <a:t>the mystery of Christ and the real nature of the Church.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We believe that </a:t>
            </a:r>
            <a:r>
              <a:rPr lang="en-US" sz="1400" b="1" dirty="0" smtClean="0">
                <a:latin typeface="Franklin Gothic Book" pitchFamily="34" charset="0"/>
              </a:rPr>
              <a:t>Christ is continuously present </a:t>
            </a:r>
            <a:r>
              <a:rPr lang="en-US" sz="1400" dirty="0" smtClean="0">
                <a:latin typeface="Franklin Gothic Book" pitchFamily="34" charset="0"/>
              </a:rPr>
              <a:t>to us through the sacred liturgy, and the </a:t>
            </a:r>
            <a:r>
              <a:rPr lang="en-US" sz="1400" i="1" dirty="0" smtClean="0">
                <a:latin typeface="Franklin Gothic Book" pitchFamily="34" charset="0"/>
              </a:rPr>
              <a:t>Constitution on the Sacred Liturgy </a:t>
            </a:r>
            <a:r>
              <a:rPr lang="en-US" sz="1400" dirty="0" smtClean="0">
                <a:latin typeface="Franklin Gothic Book" pitchFamily="34" charset="0"/>
              </a:rPr>
              <a:t>outlines the five ways that Christ is present: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b="1" dirty="0" smtClean="0">
                <a:latin typeface="Franklin Gothic Book" pitchFamily="34" charset="0"/>
              </a:rPr>
              <a:t>First</a:t>
            </a:r>
            <a:r>
              <a:rPr lang="en-US" sz="1400" dirty="0" smtClean="0">
                <a:latin typeface="Franklin Gothic Book" pitchFamily="34" charset="0"/>
              </a:rPr>
              <a:t> and foremost, in the </a:t>
            </a:r>
            <a:r>
              <a:rPr lang="en-US" sz="1400" b="1" dirty="0" smtClean="0">
                <a:latin typeface="Franklin Gothic Book" pitchFamily="34" charset="0"/>
              </a:rPr>
              <a:t>Eucharistic elements </a:t>
            </a:r>
            <a:r>
              <a:rPr lang="en-US" sz="1400" dirty="0" smtClean="0">
                <a:latin typeface="Franklin Gothic Book" pitchFamily="34" charset="0"/>
              </a:rPr>
              <a:t>of the consecrated bread and wine at Mass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r>
              <a:rPr lang="en-US" sz="1400" b="1" dirty="0" smtClean="0">
                <a:latin typeface="Franklin Gothic Book" pitchFamily="34" charset="0"/>
              </a:rPr>
              <a:t>Secondly</a:t>
            </a:r>
            <a:r>
              <a:rPr lang="en-US" sz="1400" dirty="0" smtClean="0">
                <a:latin typeface="Franklin Gothic Book" pitchFamily="34" charset="0"/>
              </a:rPr>
              <a:t>, in the person of the </a:t>
            </a:r>
            <a:r>
              <a:rPr lang="en-US" sz="1400" b="1" dirty="0" smtClean="0">
                <a:latin typeface="Franklin Gothic Book" pitchFamily="34" charset="0"/>
              </a:rPr>
              <a:t>minister </a:t>
            </a:r>
            <a:r>
              <a:rPr lang="en-US" sz="1400" dirty="0" smtClean="0">
                <a:solidFill>
                  <a:srgbClr val="FF0000"/>
                </a:solidFill>
                <a:latin typeface="Franklin Gothic Book" pitchFamily="34" charset="0"/>
                <a:sym typeface="Wingdings"/>
              </a:rPr>
              <a:t>()</a:t>
            </a:r>
            <a:endParaRPr lang="en-US" sz="1400" b="1" dirty="0" smtClean="0">
              <a:latin typeface="Franklin Gothic Book" pitchFamily="34" charset="0"/>
            </a:endParaRPr>
          </a:p>
          <a:p>
            <a:endParaRPr lang="en-US" sz="1400" dirty="0" smtClean="0">
              <a:latin typeface="Franklin Gothic Book" pitchFamily="34" charset="0"/>
            </a:endParaRPr>
          </a:p>
          <a:p>
            <a:r>
              <a:rPr lang="en-US" sz="1400" b="1" dirty="0" smtClean="0">
                <a:latin typeface="Franklin Gothic Book" pitchFamily="34" charset="0"/>
              </a:rPr>
              <a:t>Third</a:t>
            </a:r>
            <a:r>
              <a:rPr lang="en-US" sz="1400" dirty="0" smtClean="0">
                <a:latin typeface="Franklin Gothic Book" pitchFamily="34" charset="0"/>
              </a:rPr>
              <a:t>, in the celebration of the </a:t>
            </a:r>
            <a:r>
              <a:rPr lang="en-US" sz="1400" b="1" dirty="0" smtClean="0">
                <a:latin typeface="Franklin Gothic Book" pitchFamily="34" charset="0"/>
              </a:rPr>
              <a:t>Sacraments </a:t>
            </a:r>
            <a:r>
              <a:rPr lang="en-US" sz="1400" dirty="0" smtClean="0">
                <a:solidFill>
                  <a:srgbClr val="FF0000"/>
                </a:solidFill>
                <a:latin typeface="Franklin Gothic Book" pitchFamily="34" charset="0"/>
                <a:sym typeface="Wingdings"/>
              </a:rPr>
              <a:t>()</a:t>
            </a:r>
            <a:endParaRPr lang="en-US" sz="1400" b="1" dirty="0" smtClean="0">
              <a:latin typeface="Franklin Gothic Book" pitchFamily="34" charset="0"/>
            </a:endParaRPr>
          </a:p>
          <a:p>
            <a:endParaRPr lang="en-US" sz="1400" dirty="0" smtClean="0">
              <a:latin typeface="Franklin Gothic Book" pitchFamily="34" charset="0"/>
            </a:endParaRPr>
          </a:p>
          <a:p>
            <a:r>
              <a:rPr lang="en-US" sz="1400" b="1" dirty="0" smtClean="0">
                <a:latin typeface="Franklin Gothic Book" pitchFamily="34" charset="0"/>
              </a:rPr>
              <a:t>Fourth</a:t>
            </a:r>
            <a:r>
              <a:rPr lang="en-US" sz="1400" dirty="0" smtClean="0">
                <a:latin typeface="Franklin Gothic Book" pitchFamily="34" charset="0"/>
              </a:rPr>
              <a:t>, in the Scripture </a:t>
            </a:r>
            <a:r>
              <a:rPr lang="en-US" sz="1400" b="1" dirty="0" smtClean="0">
                <a:latin typeface="Franklin Gothic Book" pitchFamily="34" charset="0"/>
              </a:rPr>
              <a:t>readings proclaimed </a:t>
            </a:r>
            <a:r>
              <a:rPr lang="en-US" sz="1400" dirty="0" smtClean="0">
                <a:solidFill>
                  <a:srgbClr val="FF0000"/>
                </a:solidFill>
                <a:latin typeface="Franklin Gothic Book" pitchFamily="34" charset="0"/>
                <a:sym typeface="Wingdings"/>
              </a:rPr>
              <a:t>()</a:t>
            </a:r>
            <a:endParaRPr lang="en-US" sz="1400" b="1" dirty="0" smtClean="0">
              <a:latin typeface="Franklin Gothic Book" pitchFamily="34" charset="0"/>
            </a:endParaRPr>
          </a:p>
          <a:p>
            <a:endParaRPr lang="en-US" sz="1400" dirty="0" smtClean="0">
              <a:latin typeface="Franklin Gothic Book" pitchFamily="34" charset="0"/>
            </a:endParaRPr>
          </a:p>
          <a:p>
            <a:r>
              <a:rPr lang="en-US" sz="1400" dirty="0" smtClean="0">
                <a:latin typeface="Franklin Gothic Book" pitchFamily="34" charset="0"/>
              </a:rPr>
              <a:t>Finally, in the </a:t>
            </a:r>
            <a:r>
              <a:rPr lang="en-US" sz="1400" b="1" dirty="0" smtClean="0">
                <a:latin typeface="Franklin Gothic Book" pitchFamily="34" charset="0"/>
              </a:rPr>
              <a:t>Church gathered</a:t>
            </a:r>
            <a:r>
              <a:rPr lang="en-US" sz="1400" dirty="0" smtClean="0">
                <a:latin typeface="Franklin Gothic Book" pitchFamily="34" charset="0"/>
              </a:rPr>
              <a:t>, for Jesus tells us in Matthew’s gospel, “For where two or three are gathered together in my name, there am I in the midst of them.”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latin typeface="Franklin Gothic Book" pitchFamily="34" charset="0"/>
              </a:rPr>
              <a:t>The celebration of the Mass, also known as </a:t>
            </a:r>
            <a:r>
              <a:rPr lang="en-US" sz="1400" b="1" dirty="0" smtClean="0">
                <a:latin typeface="Franklin Gothic Book" pitchFamily="34" charset="0"/>
              </a:rPr>
              <a:t>Eucharist</a:t>
            </a:r>
            <a:r>
              <a:rPr lang="en-US" sz="1400" dirty="0" smtClean="0">
                <a:latin typeface="Franklin Gothic Book" pitchFamily="34" charset="0"/>
              </a:rPr>
              <a:t>, is the most important liturgy that the Church offers.  The Catechism of the Catholic Church tells us that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“The Eucharist, the sacrament of our salvation accomplished by Christ on the cross, is also a sacrifice of praise and thanksgiving for the work of creation.  In the Eucharistic sacrifice the whole of creation loved by God is presented to the Father through the death and resurrection of Christ” (1359).  </a:t>
            </a:r>
          </a:p>
          <a:p>
            <a:endParaRPr lang="en-US" sz="1400" dirty="0">
              <a:latin typeface="Franklin Gothic Book" pitchFamily="34" charset="0"/>
            </a:endParaRPr>
          </a:p>
          <a:p>
            <a:r>
              <a:rPr lang="en-US" sz="1400" dirty="0" smtClean="0">
                <a:latin typeface="Franklin Gothic Book" pitchFamily="34" charset="0"/>
              </a:rPr>
              <a:t>There is much contained in this definition, but it could be summed up in the following points about what happens in the Eucharist:</a:t>
            </a:r>
            <a:r>
              <a:rPr lang="en-US" sz="1400" dirty="0" smtClean="0">
                <a:solidFill>
                  <a:srgbClr val="FF0000"/>
                </a:solidFill>
                <a:latin typeface="Franklin Gothic Book" pitchFamily="34" charset="0"/>
                <a:sym typeface="Wingdings"/>
              </a:rPr>
              <a:t> () </a:t>
            </a:r>
            <a:endParaRPr lang="en-US" sz="1400" dirty="0" smtClean="0">
              <a:latin typeface="Franklin Gothic Book" pitchFamily="34" charset="0"/>
            </a:endParaRPr>
          </a:p>
          <a:p>
            <a:pPr marL="342900" indent="-342900">
              <a:buAutoNum type="arabicPeriod"/>
            </a:pPr>
            <a:r>
              <a:rPr lang="en-US" sz="1400" dirty="0" smtClean="0">
                <a:latin typeface="Franklin Gothic Book" pitchFamily="34" charset="0"/>
              </a:rPr>
              <a:t>The </a:t>
            </a:r>
            <a:r>
              <a:rPr lang="en-US" sz="1400" b="1" dirty="0" smtClean="0">
                <a:latin typeface="Franklin Gothic Book" pitchFamily="34" charset="0"/>
              </a:rPr>
              <a:t>sacrifice of Christ </a:t>
            </a:r>
            <a:r>
              <a:rPr lang="en-US" sz="1400" dirty="0" smtClean="0">
                <a:latin typeface="Franklin Gothic Book" pitchFamily="34" charset="0"/>
              </a:rPr>
              <a:t>on the cross is </a:t>
            </a:r>
            <a:r>
              <a:rPr lang="en-US" sz="1400" b="1" dirty="0" smtClean="0">
                <a:latin typeface="Franklin Gothic Book" pitchFamily="34" charset="0"/>
              </a:rPr>
              <a:t>perpetuated</a:t>
            </a:r>
            <a:r>
              <a:rPr lang="en-US" sz="1400" dirty="0" smtClean="0">
                <a:latin typeface="Franklin Gothic Book" pitchFamily="34" charset="0"/>
              </a:rPr>
              <a:t> and remembered  until he comes again (</a:t>
            </a:r>
            <a:r>
              <a:rPr lang="en-US" sz="1400" i="1" dirty="0" smtClean="0">
                <a:latin typeface="Franklin Gothic Book" pitchFamily="34" charset="0"/>
              </a:rPr>
              <a:t>“When we eat this bread and drink this cup, we proclaim your death, O Lord, until you come again.”</a:t>
            </a:r>
            <a:r>
              <a:rPr lang="en-US" sz="1400" dirty="0" smtClean="0">
                <a:latin typeface="Franklin Gothic Book" pitchFamily="34" charset="0"/>
              </a:rPr>
              <a:t>)</a:t>
            </a:r>
            <a:r>
              <a:rPr lang="en-US" sz="1400" dirty="0" smtClean="0">
                <a:solidFill>
                  <a:srgbClr val="FF0000"/>
                </a:solidFill>
                <a:latin typeface="Franklin Gothic Book" pitchFamily="34" charset="0"/>
                <a:sym typeface="Wingdings"/>
              </a:rPr>
              <a:t> () </a:t>
            </a:r>
            <a:endParaRPr lang="en-US" sz="1400" dirty="0" smtClean="0">
              <a:latin typeface="Franklin Gothic Book" pitchFamily="34" charset="0"/>
            </a:endParaRPr>
          </a:p>
          <a:p>
            <a:pPr marL="342900" indent="-342900">
              <a:buAutoNum type="arabicPeriod"/>
            </a:pPr>
            <a:r>
              <a:rPr lang="en-US" sz="1400" dirty="0" smtClean="0">
                <a:latin typeface="Franklin Gothic Book" pitchFamily="34" charset="0"/>
              </a:rPr>
              <a:t>We join the </a:t>
            </a:r>
            <a:r>
              <a:rPr lang="en-US" sz="1400" b="1" dirty="0" smtClean="0">
                <a:latin typeface="Franklin Gothic Book" pitchFamily="34" charset="0"/>
              </a:rPr>
              <a:t>sacrifice of ourselves </a:t>
            </a:r>
            <a:r>
              <a:rPr lang="en-US" sz="1400" dirty="0" smtClean="0">
                <a:latin typeface="Franklin Gothic Book" pitchFamily="34" charset="0"/>
              </a:rPr>
              <a:t>(our struggles, our hopes, our joys etc) to Christ’s sacrifice out of praise and thanksgiving to God.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endParaRPr>
          </a:p>
          <a:p>
            <a:pPr marL="342900" indent="-342900">
              <a:buAutoNum type="arabicPeriod"/>
            </a:pPr>
            <a:r>
              <a:rPr lang="en-US" sz="1400" dirty="0" smtClean="0">
                <a:latin typeface="Franklin Gothic Book" pitchFamily="34" charset="0"/>
              </a:rPr>
              <a:t>The </a:t>
            </a:r>
            <a:r>
              <a:rPr lang="en-US" sz="1400" b="1" dirty="0" smtClean="0">
                <a:latin typeface="Franklin Gothic Book" pitchFamily="34" charset="0"/>
              </a:rPr>
              <a:t>whole of creation</a:t>
            </a:r>
            <a:r>
              <a:rPr lang="en-US" sz="1400" dirty="0" smtClean="0">
                <a:latin typeface="Franklin Gothic Book" pitchFamily="34" charset="0"/>
              </a:rPr>
              <a:t>, redeemed and renewed through Christ is also offered to the Father.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endParaRPr>
          </a:p>
          <a:p>
            <a:endParaRPr lang="en-US" sz="1400" dirty="0">
              <a:latin typeface="Franklin Gothic Book" pitchFamily="34" charset="0"/>
            </a:endParaRPr>
          </a:p>
          <a:p>
            <a:r>
              <a:rPr lang="en-US" sz="1400" dirty="0" smtClean="0">
                <a:latin typeface="Franklin Gothic Book" pitchFamily="34" charset="0"/>
              </a:rPr>
              <a:t>In a sense, the Eucharist much bigger than just the parish community, but is offered for the life of the whole world.  </a:t>
            </a:r>
          </a:p>
          <a:p>
            <a:pPr marL="342900" indent="-342900">
              <a:buAutoNum type="arabicPeriod"/>
            </a:pPr>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31</a:t>
            </a:fld>
            <a:endParaRPr lang="en-US"/>
          </a:p>
        </p:txBody>
      </p:sp>
    </p:spTree>
    <p:extLst>
      <p:ext uri="{BB962C8B-B14F-4D97-AF65-F5344CB8AC3E}">
        <p14:creationId xmlns:p14="http://schemas.microsoft.com/office/powerpoint/2010/main" xmlns="" val="3399861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Franklin Gothic Book" pitchFamily="34" charset="0"/>
              </a:rPr>
              <a:t>The Eucharist also gives us </a:t>
            </a:r>
            <a:r>
              <a:rPr lang="en-US" sz="1400" b="1" dirty="0">
                <a:latin typeface="Franklin Gothic Book" pitchFamily="34" charset="0"/>
              </a:rPr>
              <a:t>a taste of our future glory </a:t>
            </a:r>
            <a:r>
              <a:rPr lang="en-US" sz="1400" dirty="0">
                <a:latin typeface="Franklin Gothic Book" pitchFamily="34" charset="0"/>
              </a:rPr>
              <a:t>in heaven: </a:t>
            </a:r>
            <a:r>
              <a:rPr lang="en-US" sz="1400" dirty="0">
                <a:solidFill>
                  <a:srgbClr val="FF0000"/>
                </a:solidFill>
                <a:latin typeface="Franklin Gothic Book" pitchFamily="34" charset="0"/>
                <a:sym typeface="Wingdings"/>
              </a:rPr>
              <a:t>()</a:t>
            </a:r>
            <a:r>
              <a:rPr lang="en-US" sz="1400" dirty="0">
                <a:latin typeface="Franklin Gothic Book" pitchFamily="34" charset="0"/>
              </a:rPr>
              <a:t> “In the earthly liturgy, we take part in a foretaste of that heavenly liturgy celebrated in the holy city of Jerusalem toward which we journey as pilgrims…” (</a:t>
            </a:r>
            <a:r>
              <a:rPr lang="en-US" sz="1400" i="1" dirty="0">
                <a:latin typeface="Franklin Gothic Book" pitchFamily="34" charset="0"/>
              </a:rPr>
              <a:t>CSL</a:t>
            </a:r>
            <a:r>
              <a:rPr lang="en-US" sz="1400" dirty="0">
                <a:latin typeface="Franklin Gothic Book" pitchFamily="34" charset="0"/>
              </a:rPr>
              <a:t> 8</a:t>
            </a:r>
            <a:r>
              <a:rPr lang="en-US" sz="1400" dirty="0" smtClean="0">
                <a:latin typeface="Franklin Gothic Book" pitchFamily="34" charset="0"/>
              </a:rPr>
              <a:t>)</a:t>
            </a:r>
            <a:r>
              <a:rPr lang="en-US" sz="1400" dirty="0" smtClean="0">
                <a:latin typeface="Franklin Gothic Book" pitchFamily="34" charset="0"/>
                <a:sym typeface="Wingdings"/>
              </a:rPr>
              <a:t>  </a:t>
            </a:r>
            <a:r>
              <a:rPr lang="en-US" sz="1400" dirty="0">
                <a:latin typeface="Franklin Gothic Book" pitchFamily="34" charset="0"/>
                <a:sym typeface="Wingdings"/>
              </a:rPr>
              <a:t>While on earth, we join our voices with all of the angels, saints, and the faithful in heaven as they offer never-ending praise to God in heaven. </a:t>
            </a:r>
            <a:r>
              <a:rPr lang="en-US" sz="1400" dirty="0" smtClean="0">
                <a:solidFill>
                  <a:srgbClr val="FF0000"/>
                </a:solidFill>
                <a:latin typeface="Franklin Gothic Book" pitchFamily="34" charset="0"/>
                <a:sym typeface="Wingdings"/>
              </a:rPr>
              <a:t>() </a:t>
            </a:r>
            <a:endParaRPr lang="en-US" sz="1400" dirty="0">
              <a:latin typeface="Franklin Gothic Book" pitchFamily="34" charset="0"/>
            </a:endParaRPr>
          </a:p>
          <a:p>
            <a:pPr marL="342900" indent="-342900">
              <a:buAutoNum type="arabicPeriod"/>
            </a:pPr>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32</a:t>
            </a:fld>
            <a:endParaRPr lang="en-US"/>
          </a:p>
        </p:txBody>
      </p:sp>
    </p:spTree>
    <p:extLst>
      <p:ext uri="{BB962C8B-B14F-4D97-AF65-F5344CB8AC3E}">
        <p14:creationId xmlns:p14="http://schemas.microsoft.com/office/powerpoint/2010/main" xmlns="" val="3399861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fontScale="92500" lnSpcReduction="10000"/>
          </a:bodyPr>
          <a:lstStyle/>
          <a:p>
            <a:r>
              <a:rPr lang="en-US" sz="1400" dirty="0" smtClean="0">
                <a:latin typeface="Franklin Gothic Book"/>
                <a:cs typeface="Franklin Gothic Book"/>
              </a:rPr>
              <a:t>Next, we will look at the specific parts of the Mass that are sung and explain their function within the Mass. </a:t>
            </a:r>
            <a:r>
              <a:rPr lang="en-US" sz="1400" dirty="0" smtClean="0">
                <a:solidFill>
                  <a:srgbClr val="FF0000"/>
                </a:solidFill>
                <a:latin typeface="Franklin Gothic Book" pitchFamily="34" charset="0"/>
                <a:sym typeface="Wingdings"/>
              </a:rPr>
              <a:t>() </a:t>
            </a:r>
            <a:endParaRPr lang="en-US" sz="1400" dirty="0" smtClean="0">
              <a:latin typeface="Franklin Gothic Book"/>
              <a:cs typeface="Franklin Gothic Book"/>
            </a:endParaRPr>
          </a:p>
          <a:p>
            <a:endParaRPr lang="en-US" sz="1400" dirty="0">
              <a:latin typeface="Franklin Gothic Book"/>
              <a:cs typeface="Franklin Gothic Book"/>
            </a:endParaRPr>
          </a:p>
          <a:p>
            <a:pPr>
              <a:spcBef>
                <a:spcPts val="600"/>
              </a:spcBef>
              <a:spcAft>
                <a:spcPts val="600"/>
              </a:spcAft>
            </a:pPr>
            <a:r>
              <a:rPr lang="en-US" sz="1400" dirty="0">
                <a:latin typeface="Franklin Gothic Book" pitchFamily="34" charset="0"/>
              </a:rPr>
              <a:t>The first part of Mass is called the </a:t>
            </a:r>
            <a:r>
              <a:rPr lang="en-US" sz="1400" b="1" dirty="0">
                <a:latin typeface="Franklin Gothic Book" pitchFamily="34" charset="0"/>
              </a:rPr>
              <a:t>Introductory Rite</a:t>
            </a:r>
            <a:r>
              <a:rPr lang="en-US" sz="1400" dirty="0">
                <a:latin typeface="Franklin Gothic Book" pitchFamily="34" charset="0"/>
              </a:rPr>
              <a:t>, which “introduces” and prepares us for the sacred mysteries we are about celebrate. </a:t>
            </a:r>
            <a:r>
              <a:rPr lang="en-US" sz="1400" dirty="0">
                <a:solidFill>
                  <a:srgbClr val="FF0000"/>
                </a:solidFill>
                <a:latin typeface="Franklin Gothic Book" pitchFamily="34" charset="0"/>
                <a:sym typeface="Wingdings"/>
              </a:rPr>
              <a:t>()  </a:t>
            </a:r>
            <a:r>
              <a:rPr lang="en-US" sz="1400" dirty="0">
                <a:latin typeface="Franklin Gothic Book" pitchFamily="34" charset="0"/>
              </a:rPr>
              <a:t>It consists of the </a:t>
            </a:r>
            <a:r>
              <a:rPr lang="en-US" sz="1400" b="1" dirty="0">
                <a:latin typeface="Franklin Gothic Book" pitchFamily="34" charset="0"/>
              </a:rPr>
              <a:t>Entrance Chant</a:t>
            </a:r>
            <a:r>
              <a:rPr lang="en-US" sz="1400" dirty="0">
                <a:latin typeface="Franklin Gothic Book" pitchFamily="34" charset="0"/>
              </a:rPr>
              <a:t>, or song, whose “…purpose is to open the celebration, foster the unity of those who have gathered, and introduce their thoughts to the mystery of the liturgy time or festivity, and accompany the procession of the Priest and ministers” (</a:t>
            </a:r>
            <a:r>
              <a:rPr lang="en-US" sz="1400" i="1" dirty="0">
                <a:latin typeface="Franklin Gothic Book" pitchFamily="34" charset="0"/>
              </a:rPr>
              <a:t>GIRM</a:t>
            </a:r>
            <a:r>
              <a:rPr lang="en-US" sz="1400" dirty="0">
                <a:latin typeface="Franklin Gothic Book" pitchFamily="34" charset="0"/>
              </a:rPr>
              <a:t> 47). </a:t>
            </a:r>
            <a:r>
              <a:rPr lang="en-US" sz="1400" dirty="0">
                <a:solidFill>
                  <a:srgbClr val="FF0000"/>
                </a:solidFill>
                <a:latin typeface="Franklin Gothic Book" pitchFamily="34" charset="0"/>
                <a:sym typeface="Wingdings"/>
              </a:rPr>
              <a:t>()</a:t>
            </a:r>
            <a:endParaRPr lang="en-US" sz="1400" dirty="0">
              <a:latin typeface="Franklin Gothic Book" pitchFamily="34" charset="0"/>
            </a:endParaRPr>
          </a:p>
          <a:p>
            <a:pPr>
              <a:spcBef>
                <a:spcPts val="600"/>
              </a:spcBef>
              <a:spcAft>
                <a:spcPts val="600"/>
              </a:spcAft>
            </a:pPr>
            <a:r>
              <a:rPr lang="en-US" sz="1400" dirty="0" smtClean="0">
                <a:latin typeface="Franklin Gothic Book" pitchFamily="34" charset="0"/>
              </a:rPr>
              <a:t>Immediately following the Sign of the Cross and Greeting </a:t>
            </a:r>
            <a:r>
              <a:rPr lang="en-US" sz="1400" dirty="0">
                <a:latin typeface="Franklin Gothic Book" pitchFamily="34" charset="0"/>
              </a:rPr>
              <a:t>is the </a:t>
            </a:r>
            <a:r>
              <a:rPr lang="en-US" sz="1400" b="1" dirty="0">
                <a:latin typeface="Franklin Gothic Book" pitchFamily="34" charset="0"/>
              </a:rPr>
              <a:t>Penitential Act </a:t>
            </a:r>
            <a:r>
              <a:rPr lang="en-US" sz="1400" dirty="0">
                <a:latin typeface="Franklin Gothic Book" pitchFamily="34" charset="0"/>
              </a:rPr>
              <a:t>in which the faithful are invited to call to mind their sins, and ask the Lord for mercy.  There is always an option on Sundays for the priest use the </a:t>
            </a:r>
            <a:r>
              <a:rPr lang="en-US" sz="1400" b="1" dirty="0">
                <a:latin typeface="Franklin Gothic Book" pitchFamily="34" charset="0"/>
              </a:rPr>
              <a:t>Sprinkling Rite </a:t>
            </a:r>
            <a:r>
              <a:rPr lang="en-US" sz="1400" dirty="0">
                <a:latin typeface="Franklin Gothic Book" pitchFamily="34" charset="0"/>
              </a:rPr>
              <a:t>as a reminder of our Baptism in place of the Penitential Act. </a:t>
            </a:r>
            <a:r>
              <a:rPr lang="en-US" sz="1400" dirty="0">
                <a:solidFill>
                  <a:srgbClr val="FF0000"/>
                </a:solidFill>
                <a:latin typeface="Franklin Gothic Book" pitchFamily="34" charset="0"/>
                <a:sym typeface="Wingdings"/>
              </a:rPr>
              <a:t>()  </a:t>
            </a:r>
            <a:r>
              <a:rPr lang="en-US" sz="1400" dirty="0">
                <a:latin typeface="Franklin Gothic Book" pitchFamily="34" charset="0"/>
              </a:rPr>
              <a:t>Unless it was already part of the Penitential Act, the </a:t>
            </a:r>
            <a:r>
              <a:rPr lang="en-US" sz="1400" b="1" dirty="0">
                <a:latin typeface="Franklin Gothic Book" pitchFamily="34" charset="0"/>
              </a:rPr>
              <a:t>Kyrie </a:t>
            </a:r>
            <a:r>
              <a:rPr lang="en-US" sz="1400" dirty="0">
                <a:latin typeface="Franklin Gothic Book" pitchFamily="34" charset="0"/>
              </a:rPr>
              <a:t>(Greek for “Lord”), or Lord, Have Mercy is sung or said, </a:t>
            </a:r>
            <a:r>
              <a:rPr lang="en-US" sz="1400" dirty="0" smtClean="0">
                <a:latin typeface="Franklin Gothic Book" pitchFamily="34" charset="0"/>
              </a:rPr>
              <a:t>with the cantor singing the tropes acclaiming </a:t>
            </a:r>
            <a:r>
              <a:rPr lang="en-US" sz="1400" dirty="0">
                <a:latin typeface="Franklin Gothic Book" pitchFamily="34" charset="0"/>
              </a:rPr>
              <a:t>the Lord and imploring his mercy.</a:t>
            </a:r>
            <a:r>
              <a:rPr lang="en-US" sz="1400" dirty="0">
                <a:solidFill>
                  <a:srgbClr val="FF0000"/>
                </a:solidFill>
                <a:latin typeface="Franklin Gothic Book" pitchFamily="34" charset="0"/>
                <a:sym typeface="Wingdings"/>
              </a:rPr>
              <a:t> ()</a:t>
            </a:r>
            <a:endParaRPr lang="en-US" sz="1400" dirty="0">
              <a:latin typeface="Franklin Gothic Book" pitchFamily="34" charset="0"/>
            </a:endParaRPr>
          </a:p>
          <a:p>
            <a:pPr>
              <a:spcBef>
                <a:spcPts val="600"/>
              </a:spcBef>
              <a:spcAft>
                <a:spcPts val="600"/>
              </a:spcAft>
            </a:pPr>
            <a:r>
              <a:rPr lang="en-US" sz="1400" dirty="0">
                <a:latin typeface="Franklin Gothic Book" pitchFamily="34" charset="0"/>
              </a:rPr>
              <a:t>Then the </a:t>
            </a:r>
            <a:r>
              <a:rPr lang="en-US" sz="1400" b="1" dirty="0">
                <a:latin typeface="Franklin Gothic Book" pitchFamily="34" charset="0"/>
              </a:rPr>
              <a:t>Gloria</a:t>
            </a:r>
            <a:r>
              <a:rPr lang="en-US" sz="1400" dirty="0">
                <a:latin typeface="Franklin Gothic Book" pitchFamily="34" charset="0"/>
              </a:rPr>
              <a:t>, or Glory to God, which is an ancient hymn in which the Church, gathered in the Holy Spirit, glorifies  and entreats the Father and the Son.  </a:t>
            </a:r>
            <a:r>
              <a:rPr lang="en-US" sz="1400" dirty="0" smtClean="0">
                <a:latin typeface="Franklin Gothic Book" pitchFamily="34" charset="0"/>
              </a:rPr>
              <a:t>Ideally, this </a:t>
            </a:r>
            <a:r>
              <a:rPr lang="en-US" sz="1400" dirty="0">
                <a:latin typeface="Franklin Gothic Book" pitchFamily="34" charset="0"/>
              </a:rPr>
              <a:t>great hymn </a:t>
            </a:r>
            <a:r>
              <a:rPr lang="en-US" sz="1400" dirty="0" smtClean="0">
                <a:latin typeface="Franklin Gothic Book" pitchFamily="34" charset="0"/>
              </a:rPr>
              <a:t>should be </a:t>
            </a:r>
            <a:r>
              <a:rPr lang="en-US" sz="1400" dirty="0">
                <a:latin typeface="Franklin Gothic Book" pitchFamily="34" charset="0"/>
              </a:rPr>
              <a:t>sung on Sundays, solemnities and feasts of the Church except on the Sundays of Advent and </a:t>
            </a:r>
            <a:r>
              <a:rPr lang="en-US" sz="1400" dirty="0" smtClean="0">
                <a:latin typeface="Franklin Gothic Book" pitchFamily="34" charset="0"/>
              </a:rPr>
              <a:t>Lent, although it may be recited as well. </a:t>
            </a:r>
            <a:r>
              <a:rPr lang="en-US" sz="1400" dirty="0" smtClean="0">
                <a:solidFill>
                  <a:srgbClr val="FF0000"/>
                </a:solidFill>
                <a:latin typeface="Franklin Gothic Book" pitchFamily="34" charset="0"/>
                <a:sym typeface="Wingdings"/>
              </a:rPr>
              <a:t> </a:t>
            </a:r>
            <a:r>
              <a:rPr lang="en-US" sz="1400" dirty="0">
                <a:solidFill>
                  <a:srgbClr val="FF0000"/>
                </a:solidFill>
                <a:latin typeface="Franklin Gothic Book" pitchFamily="34" charset="0"/>
                <a:sym typeface="Wingdings"/>
              </a:rPr>
              <a:t>()</a:t>
            </a:r>
            <a:r>
              <a:rPr lang="en-US" sz="1400" dirty="0">
                <a:latin typeface="Franklin Gothic Book" pitchFamily="34" charset="0"/>
              </a:rPr>
              <a:t>  </a:t>
            </a:r>
          </a:p>
          <a:p>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33</a:t>
            </a:fld>
            <a:endParaRPr lang="en-US"/>
          </a:p>
        </p:txBody>
      </p:sp>
    </p:spTree>
    <p:extLst>
      <p:ext uri="{BB962C8B-B14F-4D97-AF65-F5344CB8AC3E}">
        <p14:creationId xmlns:p14="http://schemas.microsoft.com/office/powerpoint/2010/main" xmlns="" val="3609415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spcAft>
                <a:spcPts val="600"/>
              </a:spcAft>
            </a:pPr>
            <a:r>
              <a:rPr lang="en-US" sz="1400" dirty="0" smtClean="0">
                <a:latin typeface="Franklin Gothic Book" pitchFamily="34" charset="0"/>
              </a:rPr>
              <a:t>The next part of the Mass is the</a:t>
            </a:r>
            <a:r>
              <a:rPr lang="en-US" sz="1400" b="1" dirty="0" smtClean="0">
                <a:latin typeface="Franklin Gothic Book" pitchFamily="34" charset="0"/>
              </a:rPr>
              <a:t> </a:t>
            </a:r>
            <a:r>
              <a:rPr lang="en-US" sz="1400" b="1" dirty="0">
                <a:latin typeface="Franklin Gothic Book" pitchFamily="34" charset="0"/>
              </a:rPr>
              <a:t>Liturgy of the </a:t>
            </a:r>
            <a:r>
              <a:rPr lang="en-US" sz="1400" b="1" dirty="0" smtClean="0">
                <a:latin typeface="Franklin Gothic Book" pitchFamily="34" charset="0"/>
              </a:rPr>
              <a:t>Word</a:t>
            </a:r>
            <a:r>
              <a:rPr lang="en-US" sz="1400" dirty="0" smtClean="0">
                <a:latin typeface="Franklin Gothic Book" pitchFamily="34" charset="0"/>
              </a:rPr>
              <a:t>, </a:t>
            </a:r>
            <a:r>
              <a:rPr lang="en-US" sz="1400" dirty="0">
                <a:latin typeface="Franklin Gothic Book" pitchFamily="34" charset="0"/>
              </a:rPr>
              <a:t>where God speaks to his people and opens our hearts and minds to the mystery of our salvation in Christ. </a:t>
            </a:r>
            <a:r>
              <a:rPr lang="en-US" sz="1400" dirty="0">
                <a:solidFill>
                  <a:srgbClr val="FF0000"/>
                </a:solidFill>
                <a:latin typeface="Franklin Gothic Book" pitchFamily="34" charset="0"/>
                <a:sym typeface="Wingdings"/>
              </a:rPr>
              <a:t>(</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a:p>
            <a:pPr>
              <a:spcBef>
                <a:spcPts val="600"/>
              </a:spcBef>
              <a:spcAft>
                <a:spcPts val="600"/>
              </a:spcAft>
            </a:pPr>
            <a:r>
              <a:rPr lang="en-US" sz="1400" dirty="0">
                <a:latin typeface="Franklin Gothic Book" pitchFamily="34" charset="0"/>
              </a:rPr>
              <a:t>The </a:t>
            </a:r>
            <a:r>
              <a:rPr lang="en-US" sz="1400" b="1" dirty="0">
                <a:latin typeface="Franklin Gothic Book" pitchFamily="34" charset="0"/>
              </a:rPr>
              <a:t>Responsorial Psalm </a:t>
            </a:r>
            <a:r>
              <a:rPr lang="en-US" sz="1400" dirty="0" smtClean="0">
                <a:latin typeface="Franklin Gothic Book" pitchFamily="34" charset="0"/>
              </a:rPr>
              <a:t>is selected</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to foster </a:t>
            </a:r>
            <a:r>
              <a:rPr lang="en-US" sz="1400" b="1" dirty="0" smtClean="0">
                <a:latin typeface="Franklin Gothic Book" pitchFamily="34" charset="0"/>
              </a:rPr>
              <a:t>reflection upon the First Reading</a:t>
            </a:r>
            <a:r>
              <a:rPr lang="en-US" sz="1400" dirty="0" smtClean="0">
                <a:latin typeface="Franklin Gothic Book" pitchFamily="34" charset="0"/>
              </a:rPr>
              <a:t> at Mass.</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According to </a:t>
            </a:r>
            <a:r>
              <a:rPr lang="en-US" sz="1400" i="1" dirty="0" smtClean="0">
                <a:latin typeface="Franklin Gothic Book" pitchFamily="34" charset="0"/>
              </a:rPr>
              <a:t>Sing to the Lord</a:t>
            </a:r>
            <a:r>
              <a:rPr lang="en-US" sz="1400" dirty="0" smtClean="0">
                <a:latin typeface="Franklin Gothic Book" pitchFamily="34" charset="0"/>
              </a:rPr>
              <a:t>, “Because the Psalm is properly a form of sung prayer, every means available in each individual culture is to be employed in fostering the Psalm at Mass…” (</a:t>
            </a:r>
            <a:r>
              <a:rPr lang="en-US" sz="1400" i="1" dirty="0" smtClean="0">
                <a:latin typeface="Franklin Gothic Book" pitchFamily="34" charset="0"/>
              </a:rPr>
              <a:t>STL </a:t>
            </a:r>
            <a:r>
              <a:rPr lang="en-US" sz="1400" dirty="0" smtClean="0">
                <a:latin typeface="Franklin Gothic Book" pitchFamily="34" charset="0"/>
              </a:rPr>
              <a:t>158).</a:t>
            </a:r>
            <a:r>
              <a:rPr lang="en-US" sz="1400" dirty="0" smtClean="0">
                <a:solidFill>
                  <a:srgbClr val="FF0000"/>
                </a:solidFill>
                <a:latin typeface="Franklin Gothic Book" pitchFamily="34" charset="0"/>
                <a:sym typeface="Wingdings"/>
              </a:rPr>
              <a:t> () </a:t>
            </a:r>
            <a:endParaRPr lang="en-US" sz="1400" dirty="0" smtClean="0">
              <a:latin typeface="Franklin Gothic Book" pitchFamily="34" charset="0"/>
            </a:endParaRPr>
          </a:p>
          <a:p>
            <a:pPr>
              <a:spcBef>
                <a:spcPts val="600"/>
              </a:spcBef>
              <a:spcAft>
                <a:spcPts val="600"/>
              </a:spcAft>
            </a:pPr>
            <a:r>
              <a:rPr lang="en-US" sz="1400" dirty="0" smtClean="0">
                <a:latin typeface="Franklin Gothic Book" pitchFamily="34" charset="0"/>
              </a:rPr>
              <a:t>Since the Responsorial Psalms is part of the Liturgy of the Word and part of Scripture that is proclaimed at Mass just like the First Reading, Second Reading and Gospel, the psalm should be </a:t>
            </a:r>
            <a:r>
              <a:rPr lang="en-US" sz="1400" b="1" dirty="0" smtClean="0">
                <a:latin typeface="Franklin Gothic Book" pitchFamily="34" charset="0"/>
              </a:rPr>
              <a:t>sung from the ambo</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a:solidFill>
                  <a:srgbClr val="FF0000"/>
                </a:solidFill>
                <a:latin typeface="Franklin Gothic Book" pitchFamily="34" charset="0"/>
                <a:sym typeface="Wingdings"/>
              </a:rPr>
              <a:t>)</a:t>
            </a:r>
            <a:r>
              <a:rPr lang="en-US" sz="1400" dirty="0">
                <a:latin typeface="Franklin Gothic Book" pitchFamily="34" charset="0"/>
              </a:rPr>
              <a:t> </a:t>
            </a:r>
          </a:p>
        </p:txBody>
      </p:sp>
      <p:sp>
        <p:nvSpPr>
          <p:cNvPr id="4" name="Slide Number Placeholder 3"/>
          <p:cNvSpPr>
            <a:spLocks noGrp="1"/>
          </p:cNvSpPr>
          <p:nvPr>
            <p:ph type="sldNum" sz="quarter" idx="10"/>
          </p:nvPr>
        </p:nvSpPr>
        <p:spPr/>
        <p:txBody>
          <a:bodyPr/>
          <a:lstStyle/>
          <a:p>
            <a:fld id="{348F2FE7-9136-4846-9B73-0EE6960CF429}" type="slidenum">
              <a:rPr lang="en-US" smtClean="0"/>
              <a:pPr/>
              <a:t>34</a:t>
            </a:fld>
            <a:endParaRPr lang="en-US"/>
          </a:p>
        </p:txBody>
      </p:sp>
    </p:spTree>
    <p:extLst>
      <p:ext uri="{BB962C8B-B14F-4D97-AF65-F5344CB8AC3E}">
        <p14:creationId xmlns:p14="http://schemas.microsoft.com/office/powerpoint/2010/main" xmlns="" val="3030310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347210"/>
          </a:xfrm>
        </p:spPr>
        <p:txBody>
          <a:bodyPr>
            <a:normAutofit lnSpcReduction="10000"/>
          </a:bodyPr>
          <a:lstStyle/>
          <a:p>
            <a:r>
              <a:rPr lang="en-US" sz="1400" dirty="0" smtClean="0">
                <a:latin typeface="Franklin Gothic Book" pitchFamily="34" charset="0"/>
              </a:rPr>
              <a:t>The Liturgy of the Word reaches its high point with </a:t>
            </a:r>
            <a:r>
              <a:rPr lang="en-US" sz="1400" b="1" dirty="0" smtClean="0">
                <a:latin typeface="Franklin Gothic Book" pitchFamily="34" charset="0"/>
              </a:rPr>
              <a:t>reading </a:t>
            </a:r>
            <a:r>
              <a:rPr lang="en-US" sz="1400" b="1" dirty="0">
                <a:latin typeface="Franklin Gothic Book" pitchFamily="34" charset="0"/>
              </a:rPr>
              <a:t>of the Gospel</a:t>
            </a:r>
            <a:r>
              <a:rPr lang="en-US" sz="1400" dirty="0">
                <a:latin typeface="Franklin Gothic Book" pitchFamily="34" charset="0"/>
              </a:rPr>
              <a:t>. </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In </a:t>
            </a:r>
            <a:r>
              <a:rPr lang="en-US" sz="1400" dirty="0">
                <a:latin typeface="Franklin Gothic Book" pitchFamily="34" charset="0"/>
              </a:rPr>
              <a:t>the liturgy we treat this moment with great respect and honor when everyone stands, the Book of the Gospels is carried in procession and the </a:t>
            </a:r>
            <a:r>
              <a:rPr lang="en-US" sz="1400" b="1" dirty="0">
                <a:latin typeface="Franklin Gothic Book" pitchFamily="34" charset="0"/>
              </a:rPr>
              <a:t>Alleluia</a:t>
            </a:r>
            <a:r>
              <a:rPr lang="en-US" sz="1400" dirty="0">
                <a:latin typeface="Franklin Gothic Book" pitchFamily="34" charset="0"/>
              </a:rPr>
              <a:t> acclamation is </a:t>
            </a:r>
            <a:r>
              <a:rPr lang="en-US" sz="1400" dirty="0" smtClean="0">
                <a:latin typeface="Franklin Gothic Book" pitchFamily="34" charset="0"/>
              </a:rPr>
              <a:t>sung.  This </a:t>
            </a:r>
            <a:r>
              <a:rPr lang="en-US" sz="1400" dirty="0">
                <a:latin typeface="Franklin Gothic Book" pitchFamily="34" charset="0"/>
              </a:rPr>
              <a:t>Hebrew word means “praise God” and is usually associated with Easter</a:t>
            </a:r>
            <a:r>
              <a:rPr lang="en-US" sz="1400" dirty="0" smtClean="0">
                <a:latin typeface="Franklin Gothic Book" pitchFamily="34" charset="0"/>
              </a:rPr>
              <a:t>.  The cantor usually sings the verse, which is usually a line from the gospel reading we are about to hear or a scriptural verse that pertains to the feast or season.</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r>
              <a:rPr lang="en-US" sz="1400" dirty="0">
                <a:latin typeface="Franklin Gothic Book" pitchFamily="34" charset="0"/>
              </a:rPr>
              <a:t>W</a:t>
            </a:r>
            <a:r>
              <a:rPr lang="en-US" sz="1400" dirty="0" smtClean="0">
                <a:latin typeface="Franklin Gothic Book" pitchFamily="34" charset="0"/>
              </a:rPr>
              <a:t>e </a:t>
            </a:r>
            <a:r>
              <a:rPr lang="en-US" sz="1400" b="1" dirty="0">
                <a:latin typeface="Franklin Gothic Book" pitchFamily="34" charset="0"/>
              </a:rPr>
              <a:t>refrain from </a:t>
            </a:r>
            <a:r>
              <a:rPr lang="en-US" sz="1400" b="1" dirty="0" smtClean="0">
                <a:latin typeface="Franklin Gothic Book" pitchFamily="34" charset="0"/>
              </a:rPr>
              <a:t>the “Alleluia” </a:t>
            </a:r>
            <a:r>
              <a:rPr lang="en-US" sz="1400" b="1" dirty="0">
                <a:latin typeface="Franklin Gothic Book" pitchFamily="34" charset="0"/>
              </a:rPr>
              <a:t>during Lent </a:t>
            </a:r>
            <a:r>
              <a:rPr lang="en-US" sz="1400" dirty="0">
                <a:latin typeface="Franklin Gothic Book" pitchFamily="34" charset="0"/>
              </a:rPr>
              <a:t>in anticipation of Easter joy, and substitute an alternate acclamation</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The acclamation may be repeated to accompany the duration of the gospel book procession.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If the Alleluia or gospel acclamation cannot be sung, it is to be omitted altogether.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endParaRPr>
          </a:p>
          <a:p>
            <a:endParaRPr lang="en-US" sz="1400" dirty="0">
              <a:latin typeface="Franklin Gothic Book" pitchFamily="34" charset="0"/>
            </a:endParaRPr>
          </a:p>
          <a:p>
            <a:r>
              <a:rPr lang="en-US" sz="1400" dirty="0">
                <a:latin typeface="Franklin Gothic Book" pitchFamily="34" charset="0"/>
                <a:sym typeface="Wingdings"/>
              </a:rPr>
              <a:t>Finally, we respond to the Word of God proclaimed and the faith we have professed by offering the </a:t>
            </a:r>
            <a:r>
              <a:rPr lang="en-US" sz="1400" b="1" dirty="0">
                <a:latin typeface="Franklin Gothic Book" pitchFamily="34" charset="0"/>
                <a:sym typeface="Wingdings"/>
              </a:rPr>
              <a:t>Universal Prayer</a:t>
            </a:r>
            <a:r>
              <a:rPr lang="en-US" sz="1400" dirty="0">
                <a:latin typeface="Franklin Gothic Book" pitchFamily="34" charset="0"/>
                <a:sym typeface="Wingdings"/>
              </a:rPr>
              <a:t>.  Also known as the Prayer of the Faithful, these intercessions express our concern for the entire Catholic Church, the needs of the world, our nation, the poor, our community, the sick and for those who have </a:t>
            </a:r>
            <a:r>
              <a:rPr lang="en-US" sz="1400" dirty="0" smtClean="0">
                <a:latin typeface="Franklin Gothic Book" pitchFamily="34" charset="0"/>
                <a:sym typeface="Wingdings"/>
              </a:rPr>
              <a:t>died.  Some parishes will have the assembly sing the response to each intercession, have the cantor chant each intercession with a sung response by the assembly, or simply have the cantor speak the intercessions instead of the deacon or lector. </a:t>
            </a:r>
            <a:r>
              <a:rPr lang="en-US" sz="1400" dirty="0" smtClean="0">
                <a:solidFill>
                  <a:srgbClr val="FF0000"/>
                </a:solidFill>
                <a:latin typeface="Franklin Gothic Book" pitchFamily="34" charset="0"/>
                <a:sym typeface="Wingdings"/>
              </a:rPr>
              <a:t>() </a:t>
            </a:r>
            <a:endParaRPr lang="en-US" sz="1400" dirty="0">
              <a:latin typeface="Franklin Gothic Book" pitchFamily="34" charset="0"/>
            </a:endParaRPr>
          </a:p>
          <a:p>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35</a:t>
            </a:fld>
            <a:endParaRPr lang="en-US"/>
          </a:p>
        </p:txBody>
      </p:sp>
    </p:spTree>
    <p:extLst>
      <p:ext uri="{BB962C8B-B14F-4D97-AF65-F5344CB8AC3E}">
        <p14:creationId xmlns:p14="http://schemas.microsoft.com/office/powerpoint/2010/main" xmlns="" val="4166218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23410"/>
          </a:xfrm>
        </p:spPr>
        <p:txBody>
          <a:bodyPr>
            <a:noAutofit/>
          </a:bodyPr>
          <a:lstStyle/>
          <a:p>
            <a:r>
              <a:rPr lang="en-US" sz="1400" dirty="0">
                <a:latin typeface="Franklin Gothic Book" pitchFamily="34" charset="0"/>
              </a:rPr>
              <a:t>Mass then transitions into the second part, </a:t>
            </a:r>
            <a:r>
              <a:rPr lang="en-US" sz="1400" dirty="0">
                <a:solidFill>
                  <a:srgbClr val="FF0000"/>
                </a:solidFill>
                <a:latin typeface="Franklin Gothic Book" pitchFamily="34" charset="0"/>
                <a:sym typeface="Wingdings"/>
              </a:rPr>
              <a:t>()</a:t>
            </a:r>
            <a:r>
              <a:rPr lang="en-US" sz="1400" dirty="0">
                <a:latin typeface="Franklin Gothic Book" pitchFamily="34" charset="0"/>
              </a:rPr>
              <a:t> known as the </a:t>
            </a:r>
            <a:r>
              <a:rPr lang="en-US" sz="1400" b="1" dirty="0">
                <a:latin typeface="Franklin Gothic Book" pitchFamily="34" charset="0"/>
              </a:rPr>
              <a:t>Liturgy of the Eucharist</a:t>
            </a:r>
            <a:r>
              <a:rPr lang="en-US" sz="1400" dirty="0">
                <a:latin typeface="Franklin Gothic Book" pitchFamily="34" charset="0"/>
              </a:rPr>
              <a:t>. </a:t>
            </a:r>
            <a:r>
              <a:rPr lang="en-US" sz="1400" dirty="0">
                <a:solidFill>
                  <a:srgbClr val="FF0000"/>
                </a:solidFill>
                <a:latin typeface="Franklin Gothic Book" pitchFamily="34" charset="0"/>
                <a:sym typeface="Wingdings"/>
              </a:rPr>
              <a:t>()</a:t>
            </a:r>
            <a:r>
              <a:rPr lang="en-US" sz="1400" dirty="0">
                <a:latin typeface="Franklin Gothic Book" pitchFamily="34" charset="0"/>
              </a:rPr>
              <a:t> During this transition called the </a:t>
            </a:r>
            <a:r>
              <a:rPr lang="en-US" sz="1400" b="1" dirty="0">
                <a:latin typeface="Franklin Gothic Book" pitchFamily="34" charset="0"/>
              </a:rPr>
              <a:t>Preparation of the Gifts</a:t>
            </a:r>
            <a:r>
              <a:rPr lang="en-US" sz="1400" dirty="0">
                <a:latin typeface="Franklin Gothic Book" pitchFamily="34" charset="0"/>
              </a:rPr>
              <a:t>, the altar is prepared and the offerings of the faithful are  collected.  </a:t>
            </a:r>
            <a:r>
              <a:rPr lang="en-US" sz="1400" dirty="0" smtClean="0">
                <a:latin typeface="Franklin Gothic Book" pitchFamily="34" charset="0"/>
              </a:rPr>
              <a:t>This is an opportunity for music, but not necessarily congregational singing.  You parish music director may schedule an instrumental or choral selection during the Preparation of the Gifts. </a:t>
            </a:r>
          </a:p>
          <a:p>
            <a:endParaRPr lang="en-US" sz="1400" dirty="0">
              <a:latin typeface="Franklin Gothic Book" pitchFamily="34" charset="0"/>
            </a:endParaRPr>
          </a:p>
          <a:p>
            <a:r>
              <a:rPr lang="en-US" sz="1400" dirty="0">
                <a:latin typeface="Franklin Gothic Book" pitchFamily="34" charset="0"/>
              </a:rPr>
              <a:t>Next, we move into the center and high point of the entire Mass: </a:t>
            </a:r>
            <a:r>
              <a:rPr lang="en-US" sz="1400" dirty="0">
                <a:solidFill>
                  <a:srgbClr val="FF0000"/>
                </a:solidFill>
                <a:latin typeface="Franklin Gothic Book" pitchFamily="34" charset="0"/>
                <a:sym typeface="Wingdings"/>
              </a:rPr>
              <a:t>()</a:t>
            </a:r>
            <a:r>
              <a:rPr lang="en-US" sz="1400" dirty="0">
                <a:latin typeface="Franklin Gothic Book" pitchFamily="34" charset="0"/>
              </a:rPr>
              <a:t> </a:t>
            </a:r>
            <a:r>
              <a:rPr lang="en-US" sz="1400" b="1" dirty="0">
                <a:latin typeface="Franklin Gothic Book" pitchFamily="34" charset="0"/>
              </a:rPr>
              <a:t>The Eucharistic Prayer</a:t>
            </a:r>
            <a:r>
              <a:rPr lang="en-US" sz="1400" dirty="0">
                <a:latin typeface="Franklin Gothic Book" pitchFamily="34" charset="0"/>
              </a:rPr>
              <a:t>.  This great prayer begins with the priest inviting us to lift up our hearts to the Lord </a:t>
            </a:r>
            <a:r>
              <a:rPr lang="en-US" sz="1400" dirty="0" smtClean="0">
                <a:latin typeface="Franklin Gothic Book" pitchFamily="34" charset="0"/>
              </a:rPr>
              <a:t>in praise and </a:t>
            </a:r>
            <a:r>
              <a:rPr lang="en-US" sz="1400" dirty="0">
                <a:latin typeface="Franklin Gothic Book" pitchFamily="34" charset="0"/>
              </a:rPr>
              <a:t>thanksgiving. </a:t>
            </a:r>
            <a:r>
              <a:rPr lang="en-US" sz="1400" dirty="0" smtClean="0">
                <a:latin typeface="Franklin Gothic Book" pitchFamily="34" charset="0"/>
              </a:rPr>
              <a:t>  Throughout the prayer, there are various acclamations sung by the assembly.  </a:t>
            </a:r>
            <a:r>
              <a:rPr lang="en-US" sz="1400" i="1" dirty="0" smtClean="0">
                <a:latin typeface="Franklin Gothic Book" pitchFamily="34" charset="0"/>
              </a:rPr>
              <a:t>Sing to the Lord</a:t>
            </a:r>
            <a:r>
              <a:rPr lang="en-US" sz="1400" dirty="0" smtClean="0">
                <a:latin typeface="Franklin Gothic Book" pitchFamily="34" charset="0"/>
              </a:rPr>
              <a:t> instructs,</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“In order to make clear the ritual unity of the Eucharistic Prayer, it is recommended that there be a stylistic unity to the musical elements of the prayer, especially the Sanctus, the Memorial Acclamation and the Great Amen.” </a:t>
            </a:r>
          </a:p>
          <a:p>
            <a:endParaRPr lang="en-US" sz="1400" dirty="0" smtClean="0">
              <a:latin typeface="Franklin Gothic Book" pitchFamily="34" charset="0"/>
            </a:endParaRPr>
          </a:p>
          <a:p>
            <a:r>
              <a:rPr lang="en-US" sz="1400" dirty="0" smtClean="0">
                <a:latin typeface="Franklin Gothic Book" pitchFamily="34" charset="0"/>
              </a:rPr>
              <a:t>For this reason, many parishes will use </a:t>
            </a:r>
            <a:r>
              <a:rPr lang="en-US" sz="1400" b="1" dirty="0" smtClean="0">
                <a:latin typeface="Franklin Gothic Book" pitchFamily="34" charset="0"/>
              </a:rPr>
              <a:t>acclamations</a:t>
            </a:r>
            <a:r>
              <a:rPr lang="en-US" sz="1400" dirty="0" smtClean="0">
                <a:latin typeface="Franklin Gothic Book" pitchFamily="34" charset="0"/>
              </a:rPr>
              <a:t> that come from the some collection, such as </a:t>
            </a:r>
            <a:r>
              <a:rPr lang="en-US" sz="1400" i="1" dirty="0" smtClean="0">
                <a:latin typeface="Franklin Gothic Book" pitchFamily="34" charset="0"/>
              </a:rPr>
              <a:t>Mass of Creation</a:t>
            </a:r>
            <a:r>
              <a:rPr lang="en-US" sz="1400" dirty="0" smtClean="0">
                <a:latin typeface="Franklin Gothic Book" pitchFamily="34" charset="0"/>
              </a:rPr>
              <a:t>, </a:t>
            </a:r>
            <a:r>
              <a:rPr lang="en-US" sz="1400" i="1" dirty="0" smtClean="0">
                <a:latin typeface="Franklin Gothic Book" pitchFamily="34" charset="0"/>
              </a:rPr>
              <a:t>Mass of Christ the Savior</a:t>
            </a:r>
            <a:r>
              <a:rPr lang="en-US" sz="1400" dirty="0" smtClean="0">
                <a:latin typeface="Franklin Gothic Book" pitchFamily="34" charset="0"/>
              </a:rPr>
              <a:t>, </a:t>
            </a:r>
            <a:r>
              <a:rPr lang="en-US" sz="1400" i="1" dirty="0" smtClean="0">
                <a:latin typeface="Franklin Gothic Book" pitchFamily="34" charset="0"/>
              </a:rPr>
              <a:t>Mass of Renewal</a:t>
            </a:r>
            <a:r>
              <a:rPr lang="en-US" sz="1400" dirty="0" smtClean="0">
                <a:latin typeface="Franklin Gothic Book" pitchFamily="34" charset="0"/>
              </a:rPr>
              <a:t> etc.  These </a:t>
            </a:r>
            <a:r>
              <a:rPr lang="en-US" sz="1400" i="1" dirty="0" smtClean="0">
                <a:latin typeface="Franklin Gothic Book" pitchFamily="34" charset="0"/>
              </a:rPr>
              <a:t>mass settings</a:t>
            </a:r>
            <a:r>
              <a:rPr lang="en-US" sz="1400" dirty="0" smtClean="0">
                <a:latin typeface="Franklin Gothic Book" pitchFamily="34" charset="0"/>
              </a:rPr>
              <a:t> include all the Eucharistic acclamations and are usually written by the same composer and feature similar musical style or theme throughout.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endParaRPr lang="en-US" sz="1400" dirty="0"/>
          </a:p>
        </p:txBody>
      </p:sp>
      <p:sp>
        <p:nvSpPr>
          <p:cNvPr id="4" name="Slide Number Placeholder 3"/>
          <p:cNvSpPr>
            <a:spLocks noGrp="1"/>
          </p:cNvSpPr>
          <p:nvPr>
            <p:ph type="sldNum" sz="quarter" idx="10"/>
          </p:nvPr>
        </p:nvSpPr>
        <p:spPr/>
        <p:txBody>
          <a:bodyPr/>
          <a:lstStyle/>
          <a:p>
            <a:fld id="{348F2FE7-9136-4846-9B73-0EE6960CF429}" type="slidenum">
              <a:rPr lang="en-US" smtClean="0"/>
              <a:pPr/>
              <a:t>36</a:t>
            </a:fld>
            <a:endParaRPr lang="en-US" dirty="0"/>
          </a:p>
        </p:txBody>
      </p:sp>
    </p:spTree>
    <p:extLst>
      <p:ext uri="{BB962C8B-B14F-4D97-AF65-F5344CB8AC3E}">
        <p14:creationId xmlns:p14="http://schemas.microsoft.com/office/powerpoint/2010/main" xmlns="" val="3188119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There are three Eucharistic Acclamations, the Sanctus, or the </a:t>
            </a:r>
            <a:r>
              <a:rPr lang="en-US" sz="1400" i="1" dirty="0" smtClean="0">
                <a:latin typeface="Franklin Gothic Book"/>
                <a:cs typeface="Franklin Gothic Book"/>
              </a:rPr>
              <a:t>Holy, Holy, Holy</a:t>
            </a:r>
            <a:r>
              <a:rPr lang="en-US" sz="1400" dirty="0" smtClean="0">
                <a:latin typeface="Franklin Gothic Book"/>
                <a:cs typeface="Franklin Gothic Book"/>
              </a:rPr>
              <a:t>; the </a:t>
            </a:r>
            <a:r>
              <a:rPr lang="en-US" sz="1400" i="1" dirty="0" smtClean="0">
                <a:latin typeface="Franklin Gothic Book"/>
                <a:cs typeface="Franklin Gothic Book"/>
              </a:rPr>
              <a:t>Memorial Acclamation</a:t>
            </a:r>
            <a:r>
              <a:rPr lang="en-US" sz="1400" dirty="0" smtClean="0">
                <a:latin typeface="Franklin Gothic Book"/>
                <a:cs typeface="Franklin Gothic Book"/>
              </a:rPr>
              <a:t>; and the </a:t>
            </a:r>
            <a:r>
              <a:rPr lang="en-US" sz="1400" i="1" dirty="0" smtClean="0">
                <a:latin typeface="Franklin Gothic Book"/>
                <a:cs typeface="Franklin Gothic Book"/>
              </a:rPr>
              <a:t>Amen</a:t>
            </a:r>
            <a:r>
              <a:rPr lang="en-US" sz="1400" dirty="0" smtClean="0">
                <a:latin typeface="Franklin Gothic Book"/>
                <a:cs typeface="Franklin Gothic Book"/>
              </a:rPr>
              <a:t>.</a:t>
            </a:r>
            <a:r>
              <a:rPr lang="en-US" sz="1400" dirty="0" smtClean="0">
                <a:solidFill>
                  <a:srgbClr val="FF0000"/>
                </a:solidFill>
                <a:latin typeface="Franklin Gothic Book" pitchFamily="34" charset="0"/>
                <a:sym typeface="Wingdings"/>
              </a:rPr>
              <a:t> ()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dirty="0" smtClean="0">
                <a:latin typeface="Franklin Gothic Book"/>
                <a:cs typeface="Franklin Gothic Book"/>
              </a:rPr>
              <a:t>The </a:t>
            </a:r>
            <a:r>
              <a:rPr lang="en-US" sz="1400" b="1" i="1" dirty="0" smtClean="0">
                <a:latin typeface="Franklin Gothic Book"/>
                <a:cs typeface="Franklin Gothic Book"/>
              </a:rPr>
              <a:t>Sanctus</a:t>
            </a:r>
            <a:r>
              <a:rPr lang="en-US" sz="1400" i="1" dirty="0" smtClean="0">
                <a:latin typeface="Franklin Gothic Book"/>
                <a:cs typeface="Franklin Gothic Book"/>
              </a:rPr>
              <a:t> </a:t>
            </a:r>
            <a:r>
              <a:rPr lang="en-US" sz="1400" dirty="0" smtClean="0">
                <a:latin typeface="Franklin Gothic Book"/>
                <a:cs typeface="Franklin Gothic Book"/>
              </a:rPr>
              <a:t>is ancient hymn first recorded in the book of the prophet Isaiah and also found in the book of Revelation describing the vision of the Lord in his glory in heaven.  As the Eucharistic Prayer begins, we, faithful here on earth, join our voices with all those in heaven in praising God using this ancient hymn.  </a:t>
            </a:r>
            <a:r>
              <a:rPr lang="en-US" sz="1400" i="1" dirty="0" smtClean="0">
                <a:latin typeface="Franklin Gothic Book"/>
                <a:cs typeface="Franklin Gothic Book"/>
              </a:rPr>
              <a:t>Sing to the Lord</a:t>
            </a:r>
            <a:r>
              <a:rPr lang="en-US" sz="1400" dirty="0" smtClean="0">
                <a:latin typeface="Franklin Gothic Book"/>
                <a:cs typeface="Franklin Gothic Book"/>
              </a:rPr>
              <a:t> describes the </a:t>
            </a:r>
            <a:r>
              <a:rPr lang="en-US" sz="1400" i="1" dirty="0" smtClean="0">
                <a:latin typeface="Franklin Gothic Book"/>
                <a:cs typeface="Franklin Gothic Book"/>
              </a:rPr>
              <a:t>Holy, Holy, Holy</a:t>
            </a:r>
            <a:r>
              <a:rPr lang="en-US" sz="1400" dirty="0" smtClean="0">
                <a:latin typeface="Franklin Gothic Book"/>
                <a:cs typeface="Franklin Gothic Book"/>
              </a:rPr>
              <a:t> as “the great cosmic acclamation of praise.”</a:t>
            </a:r>
            <a:r>
              <a:rPr lang="en-US" sz="1400" dirty="0" smtClean="0">
                <a:solidFill>
                  <a:srgbClr val="FF0000"/>
                </a:solidFill>
                <a:latin typeface="Franklin Gothic Book" pitchFamily="34" charset="0"/>
                <a:sym typeface="Wingdings"/>
              </a:rPr>
              <a:t> ()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dirty="0" smtClean="0">
                <a:latin typeface="Franklin Gothic Book"/>
                <a:cs typeface="Franklin Gothic Book"/>
              </a:rPr>
              <a:t>The </a:t>
            </a:r>
            <a:r>
              <a:rPr lang="en-US" sz="1400" b="1" i="1" dirty="0" smtClean="0">
                <a:latin typeface="Franklin Gothic Book"/>
                <a:cs typeface="Franklin Gothic Book"/>
              </a:rPr>
              <a:t>Memorial Acclamation</a:t>
            </a:r>
            <a:r>
              <a:rPr lang="en-US" sz="1400" b="1" dirty="0" smtClean="0">
                <a:latin typeface="Franklin Gothic Book"/>
                <a:cs typeface="Franklin Gothic Book"/>
              </a:rPr>
              <a:t> </a:t>
            </a:r>
            <a:r>
              <a:rPr lang="en-US" sz="1400" dirty="0" smtClean="0">
                <a:latin typeface="Franklin Gothic Book"/>
                <a:cs typeface="Franklin Gothic Book"/>
              </a:rPr>
              <a:t>immediately follows the Institution Narrative and the invitation of the priest, “The mystery of faith.”  By singing this acclamation, “the faithful participate in keeping the memory of Christ’s Paschal Mystery.” </a:t>
            </a:r>
            <a:r>
              <a:rPr lang="en-US" sz="1400" dirty="0" smtClean="0">
                <a:solidFill>
                  <a:srgbClr val="FF0000"/>
                </a:solidFill>
                <a:latin typeface="Franklin Gothic Book" pitchFamily="34" charset="0"/>
                <a:sym typeface="Wingdings"/>
              </a:rPr>
              <a:t>()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dirty="0" smtClean="0">
                <a:latin typeface="Franklin Gothic Book"/>
                <a:cs typeface="Franklin Gothic Book"/>
              </a:rPr>
              <a:t>At the conclusion of the prayer, the priest offers praise to the Blessed Trinity in the doxology, and the faithful give their assent to the entire Eucharist Prayer through the </a:t>
            </a:r>
            <a:r>
              <a:rPr lang="en-US" sz="1400" b="1" i="1" dirty="0" smtClean="0">
                <a:latin typeface="Franklin Gothic Book"/>
                <a:cs typeface="Franklin Gothic Book"/>
              </a:rPr>
              <a:t>Amen</a:t>
            </a:r>
            <a:r>
              <a:rPr lang="en-US" sz="1400" dirty="0" smtClean="0">
                <a:latin typeface="Franklin Gothic Book"/>
                <a:cs typeface="Franklin Gothic Book"/>
              </a:rPr>
              <a:t>.</a:t>
            </a:r>
            <a:r>
              <a:rPr lang="en-US" sz="1400" dirty="0" smtClean="0">
                <a:solidFill>
                  <a:srgbClr val="FF0000"/>
                </a:solidFill>
                <a:latin typeface="Franklin Gothic Book" pitchFamily="34" charset="0"/>
                <a:sym typeface="Wingdings"/>
              </a:rPr>
              <a:t> ()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37</a:t>
            </a:fld>
            <a:endParaRPr lang="en-US"/>
          </a:p>
        </p:txBody>
      </p:sp>
    </p:spTree>
    <p:extLst>
      <p:ext uri="{BB962C8B-B14F-4D97-AF65-F5344CB8AC3E}">
        <p14:creationId xmlns:p14="http://schemas.microsoft.com/office/powerpoint/2010/main" xmlns="" val="2877095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Franklin Gothic Book" pitchFamily="34" charset="0"/>
              </a:rPr>
              <a:t>During the </a:t>
            </a:r>
            <a:r>
              <a:rPr lang="en-US" sz="1400" b="1" dirty="0">
                <a:latin typeface="Franklin Gothic Book" pitchFamily="34" charset="0"/>
              </a:rPr>
              <a:t>Fraction of the Bread</a:t>
            </a:r>
            <a:r>
              <a:rPr lang="en-US" sz="1400" dirty="0">
                <a:latin typeface="Franklin Gothic Book" pitchFamily="34" charset="0"/>
              </a:rPr>
              <a:t>, the </a:t>
            </a:r>
            <a:r>
              <a:rPr lang="en-US" sz="1400" b="1" i="1" dirty="0">
                <a:latin typeface="Franklin Gothic Book" pitchFamily="34" charset="0"/>
              </a:rPr>
              <a:t>Lamb of God </a:t>
            </a:r>
            <a:r>
              <a:rPr lang="en-US" sz="1400" dirty="0">
                <a:latin typeface="Franklin Gothic Book" pitchFamily="34" charset="0"/>
              </a:rPr>
              <a:t>(</a:t>
            </a:r>
            <a:r>
              <a:rPr lang="en-US" sz="1400" i="1" dirty="0" err="1">
                <a:latin typeface="Franklin Gothic Book" pitchFamily="34" charset="0"/>
              </a:rPr>
              <a:t>Agnus</a:t>
            </a:r>
            <a:r>
              <a:rPr lang="en-US" sz="1400" i="1" dirty="0">
                <a:latin typeface="Franklin Gothic Book" pitchFamily="34" charset="0"/>
              </a:rPr>
              <a:t> Dei</a:t>
            </a:r>
            <a:r>
              <a:rPr lang="en-US" sz="1400" dirty="0">
                <a:latin typeface="Franklin Gothic Book" pitchFamily="34" charset="0"/>
              </a:rPr>
              <a:t>) is sung, and the consecrated bread is broken, just as Christ did at the Last Supper, and signifies that we, the faithful, belong to the one Body of Christ</a:t>
            </a:r>
            <a:r>
              <a:rPr lang="en-US" sz="1400" dirty="0" smtClean="0">
                <a:latin typeface="Franklin Gothic Book" pitchFamily="34" charset="0"/>
              </a:rPr>
              <a:t>.  Referring to Jesus as the “Lamb of God” bears a connection to the Passover lamb that is sacrificed in the Jewish tradition.  Jesus has become our Paschal (Passover) Lamb by his sacrifice on the cross.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As his Body is broken at Mass, we recall how he was broken on the cross for our sins and implore him to have mercy on us even now. </a:t>
            </a:r>
            <a:r>
              <a:rPr lang="en-US" sz="1400" dirty="0" smtClean="0">
                <a:solidFill>
                  <a:srgbClr val="FF0000"/>
                </a:solidFill>
                <a:latin typeface="Franklin Gothic Book" pitchFamily="34" charset="0"/>
                <a:sym typeface="Wingdings"/>
              </a:rPr>
              <a:t>() </a:t>
            </a:r>
            <a:endParaRPr lang="en-US" sz="1400" dirty="0" smtClean="0">
              <a:latin typeface="Franklin Gothic Book" pitchFamily="34" charset="0"/>
            </a:endParaRPr>
          </a:p>
          <a:p>
            <a:endParaRPr lang="en-US" sz="1400" dirty="0">
              <a:latin typeface="Franklin Gothic Book" pitchFamily="34" charset="0"/>
              <a:cs typeface="Franklin Gothic Book"/>
            </a:endParaRPr>
          </a:p>
          <a:p>
            <a:r>
              <a:rPr lang="en-US" sz="1400" dirty="0" smtClean="0">
                <a:latin typeface="Franklin Gothic Book" pitchFamily="34" charset="0"/>
                <a:cs typeface="Franklin Gothic Book"/>
              </a:rPr>
              <a:t>The Lamb of God litany can accompany the ritual action for as long as it takes, but must be sung at least three times through with the final phrase, “grant us peace.”</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cs typeface="Franklin Gothic Book"/>
              </a:rPr>
              <a:t>  Please note that “Lamb of God” is the only invocation to be used (not “Bread of Life,” “Saving Cup” etc.).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38</a:t>
            </a:fld>
            <a:endParaRPr lang="en-US"/>
          </a:p>
        </p:txBody>
      </p:sp>
    </p:spTree>
    <p:extLst>
      <p:ext uri="{BB962C8B-B14F-4D97-AF65-F5344CB8AC3E}">
        <p14:creationId xmlns:p14="http://schemas.microsoft.com/office/powerpoint/2010/main" xmlns="" val="3478420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Following the invitation to Communion, the </a:t>
            </a:r>
            <a:r>
              <a:rPr lang="en-US" sz="1400" b="1" dirty="0" smtClean="0">
                <a:latin typeface="Franklin Gothic Book"/>
                <a:cs typeface="Franklin Gothic Book"/>
              </a:rPr>
              <a:t>Communion Chant </a:t>
            </a:r>
            <a:r>
              <a:rPr lang="en-US" sz="1400" dirty="0" smtClean="0">
                <a:latin typeface="Franklin Gothic Book"/>
                <a:cs typeface="Franklin Gothic Book"/>
              </a:rPr>
              <a:t>or song begins.  Both the </a:t>
            </a:r>
            <a:r>
              <a:rPr lang="en-US" sz="1400" i="1" dirty="0" smtClean="0">
                <a:latin typeface="Franklin Gothic Book"/>
                <a:cs typeface="Franklin Gothic Book"/>
              </a:rPr>
              <a:t>General Instruction of the Roman Missal </a:t>
            </a:r>
            <a:r>
              <a:rPr lang="en-US" sz="1400" dirty="0" smtClean="0">
                <a:latin typeface="Franklin Gothic Book"/>
                <a:cs typeface="Franklin Gothic Book"/>
              </a:rPr>
              <a:t>and </a:t>
            </a:r>
            <a:r>
              <a:rPr lang="en-US" sz="1400" i="1" dirty="0" smtClean="0">
                <a:latin typeface="Franklin Gothic Book"/>
                <a:cs typeface="Franklin Gothic Book"/>
              </a:rPr>
              <a:t>Sing to the Lord</a:t>
            </a:r>
            <a:r>
              <a:rPr lang="en-US" sz="1400" dirty="0" smtClean="0">
                <a:latin typeface="Franklin Gothic Book"/>
                <a:cs typeface="Franklin Gothic Book"/>
              </a:rPr>
              <a:t> provide clear directives for the music at this point in the Mass:</a:t>
            </a:r>
            <a:r>
              <a:rPr lang="en-US" sz="1400" dirty="0" smtClean="0">
                <a:solidFill>
                  <a:srgbClr val="FF0000"/>
                </a:solidFill>
                <a:latin typeface="Franklin Gothic Book" pitchFamily="34" charset="0"/>
                <a:sym typeface="Wingdings"/>
              </a:rPr>
              <a:t> ()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dirty="0" smtClean="0">
                <a:latin typeface="Franklin Gothic Book"/>
                <a:cs typeface="Franklin Gothic Book"/>
              </a:rPr>
              <a:t>“Its purpose is to express the communicants’ union in spirit by means of the unity of their voices, to show joy of heart, and to highlight more clearly the ‘communitarian’ nature of the procession to receive Communion” (</a:t>
            </a:r>
            <a:r>
              <a:rPr lang="en-US" sz="1400" i="1" dirty="0" smtClean="0">
                <a:latin typeface="Franklin Gothic Book"/>
                <a:cs typeface="Franklin Gothic Book"/>
              </a:rPr>
              <a:t>GIRM </a:t>
            </a:r>
            <a:r>
              <a:rPr lang="en-US" sz="1400" dirty="0" smtClean="0">
                <a:latin typeface="Franklin Gothic Book"/>
                <a:cs typeface="Franklin Gothic Book"/>
              </a:rPr>
              <a:t>86).  Thus, the objective of the Communion Song is to </a:t>
            </a:r>
            <a:r>
              <a:rPr lang="en-US" sz="1400" b="1" dirty="0" smtClean="0">
                <a:latin typeface="Franklin Gothic Book"/>
                <a:cs typeface="Franklin Gothic Book"/>
              </a:rPr>
              <a:t>unite spiritually </a:t>
            </a:r>
            <a:r>
              <a:rPr lang="en-US" sz="1400" dirty="0" smtClean="0">
                <a:latin typeface="Franklin Gothic Book"/>
                <a:cs typeface="Franklin Gothic Book"/>
              </a:rPr>
              <a:t>those members of the mystical Body of Christ about to receive the sacramental Body of Christ.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a:t>
            </a:r>
          </a:p>
          <a:p>
            <a:endParaRPr lang="en-US" sz="1400" dirty="0">
              <a:latin typeface="Franklin Gothic Book"/>
              <a:cs typeface="Franklin Gothic Book"/>
            </a:endParaRPr>
          </a:p>
          <a:p>
            <a:r>
              <a:rPr lang="en-US" sz="1400" dirty="0" smtClean="0">
                <a:latin typeface="Franklin Gothic Book"/>
                <a:cs typeface="Franklin Gothic Book"/>
              </a:rPr>
              <a:t>The </a:t>
            </a:r>
            <a:r>
              <a:rPr lang="en-US" sz="1400" i="1" dirty="0" smtClean="0">
                <a:latin typeface="Franklin Gothic Book"/>
                <a:cs typeface="Franklin Gothic Book"/>
              </a:rPr>
              <a:t>General Instruction </a:t>
            </a:r>
            <a:r>
              <a:rPr lang="en-US" sz="1400" dirty="0" smtClean="0">
                <a:latin typeface="Franklin Gothic Book"/>
                <a:cs typeface="Franklin Gothic Book"/>
              </a:rPr>
              <a:t>is also clear </a:t>
            </a:r>
            <a:r>
              <a:rPr lang="en-US" sz="1400" b="1" dirty="0" smtClean="0">
                <a:latin typeface="Franklin Gothic Book"/>
                <a:cs typeface="Franklin Gothic Book"/>
              </a:rPr>
              <a:t>when this song begins and when it should end</a:t>
            </a:r>
            <a:r>
              <a:rPr lang="en-US" sz="1400" dirty="0" smtClean="0">
                <a:latin typeface="Franklin Gothic Book"/>
                <a:cs typeface="Franklin Gothic Book"/>
              </a:rPr>
              <a:t>: “The singing begins immediately and continues for as long as the Sacrament is being administered to the faithful” (86). </a:t>
            </a:r>
            <a:r>
              <a:rPr lang="en-US" sz="1400" dirty="0" smtClean="0">
                <a:solidFill>
                  <a:srgbClr val="FF0000"/>
                </a:solidFill>
                <a:latin typeface="Franklin Gothic Book" pitchFamily="34" charset="0"/>
                <a:sym typeface="Wingdings"/>
              </a:rPr>
              <a:t>() </a:t>
            </a:r>
            <a:endParaRPr lang="en-US" sz="1400" dirty="0" smtClean="0">
              <a:latin typeface="Franklin Gothic Book"/>
              <a:cs typeface="Franklin Gothic Book"/>
            </a:endParaRPr>
          </a:p>
          <a:p>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39</a:t>
            </a:fld>
            <a:endParaRPr lang="en-US"/>
          </a:p>
        </p:txBody>
      </p:sp>
    </p:spTree>
    <p:extLst>
      <p:ext uri="{BB962C8B-B14F-4D97-AF65-F5344CB8AC3E}">
        <p14:creationId xmlns:p14="http://schemas.microsoft.com/office/powerpoint/2010/main" xmlns="" val="51632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147" y="4415790"/>
            <a:ext cx="5842000" cy="4183380"/>
          </a:xfrm>
        </p:spPr>
        <p:txBody>
          <a:bodyPr>
            <a:normAutofit/>
          </a:bodyPr>
          <a:lstStyle/>
          <a:p>
            <a:r>
              <a:rPr lang="en-US" sz="1400" dirty="0" smtClean="0">
                <a:latin typeface="Franklin Gothic Book" pitchFamily="34" charset="0"/>
              </a:rPr>
              <a:t>Where does this understanding of </a:t>
            </a:r>
            <a:r>
              <a:rPr lang="en-US" sz="1400" b="1" dirty="0" smtClean="0">
                <a:latin typeface="Franklin Gothic Book" pitchFamily="34" charset="0"/>
              </a:rPr>
              <a:t>ministry</a:t>
            </a:r>
            <a:r>
              <a:rPr lang="en-US" sz="1400" dirty="0" smtClean="0">
                <a:latin typeface="Franklin Gothic Book" pitchFamily="34" charset="0"/>
              </a:rPr>
              <a:t> come from? </a:t>
            </a:r>
            <a:r>
              <a:rPr lang="en-US" sz="1400" dirty="0" smtClean="0">
                <a:solidFill>
                  <a:srgbClr val="FF0000"/>
                </a:solidFill>
                <a:latin typeface="Franklin Gothic Book" pitchFamily="34" charset="0"/>
                <a:sym typeface="Wingdings"/>
              </a:rPr>
              <a:t>() </a:t>
            </a:r>
          </a:p>
          <a:p>
            <a:endParaRPr lang="en-US" sz="1400" dirty="0" smtClean="0">
              <a:solidFill>
                <a:srgbClr val="FF0000"/>
              </a:solidFill>
              <a:latin typeface="Franklin Gothic Book" pitchFamily="34" charset="0"/>
              <a:sym typeface="Wingdings"/>
            </a:endParaRPr>
          </a:p>
          <a:p>
            <a:r>
              <a:rPr lang="en-US" sz="1400" dirty="0" smtClean="0">
                <a:latin typeface="Franklin Gothic Book" pitchFamily="34" charset="0"/>
                <a:sym typeface="Wingdings"/>
              </a:rPr>
              <a:t>It comes, first and foremost, from our </a:t>
            </a:r>
            <a:r>
              <a:rPr lang="en-US" sz="1400" b="1" dirty="0" smtClean="0">
                <a:latin typeface="Franklin Gothic Book" pitchFamily="34" charset="0"/>
                <a:sym typeface="Wingdings"/>
              </a:rPr>
              <a:t>Baptism</a:t>
            </a:r>
            <a:r>
              <a:rPr lang="en-US" sz="1400" dirty="0" smtClean="0">
                <a:latin typeface="Franklin Gothic Book" pitchFamily="34" charset="0"/>
                <a:sym typeface="Wingdings"/>
              </a:rPr>
              <a:t>.  Through Baptism, we are first </a:t>
            </a:r>
            <a:r>
              <a:rPr lang="en-US" sz="1400" b="1" dirty="0" smtClean="0">
                <a:latin typeface="Franklin Gothic Book" pitchFamily="34" charset="0"/>
                <a:sym typeface="Wingdings"/>
              </a:rPr>
              <a:t>called to serve others</a:t>
            </a:r>
            <a:r>
              <a:rPr lang="en-US" sz="1400" dirty="0" smtClean="0">
                <a:latin typeface="Franklin Gothic Book" pitchFamily="34" charset="0"/>
                <a:sym typeface="Wingdings"/>
              </a:rPr>
              <a:t>.  According to the </a:t>
            </a:r>
            <a:r>
              <a:rPr lang="en-US" sz="1400" i="1" dirty="0" smtClean="0">
                <a:latin typeface="Franklin Gothic Book" pitchFamily="34" charset="0"/>
                <a:sym typeface="Wingdings"/>
              </a:rPr>
              <a:t>Catechism of the Catholic Church</a:t>
            </a:r>
            <a:r>
              <a:rPr lang="en-US" sz="1400" dirty="0" smtClean="0">
                <a:latin typeface="Franklin Gothic Book" pitchFamily="34" charset="0"/>
                <a:sym typeface="Wingdings"/>
              </a:rPr>
              <a:t>, “Reborn as sons of God, the baptized must participate in the apostolic and missionary activity of the People of God” (</a:t>
            </a:r>
            <a:r>
              <a:rPr lang="en-US" sz="1400" i="1" dirty="0" smtClean="0">
                <a:latin typeface="Franklin Gothic Book" pitchFamily="34" charset="0"/>
                <a:sym typeface="Wingdings"/>
              </a:rPr>
              <a:t>CCC</a:t>
            </a:r>
            <a:r>
              <a:rPr lang="en-US" sz="1400" dirty="0" smtClean="0">
                <a:latin typeface="Franklin Gothic Book" pitchFamily="34" charset="0"/>
                <a:sym typeface="Wingdings"/>
              </a:rPr>
              <a:t> 1270).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p>
          <a:p>
            <a:endParaRPr lang="en-US" sz="1400" dirty="0" smtClean="0">
              <a:latin typeface="Franklin Gothic Book" pitchFamily="34" charset="0"/>
              <a:sym typeface="Wingdings"/>
            </a:endParaRPr>
          </a:p>
          <a:p>
            <a:r>
              <a:rPr lang="en-US" sz="1400" dirty="0" smtClean="0">
                <a:latin typeface="Franklin Gothic Book" pitchFamily="34" charset="0"/>
                <a:sym typeface="Wingdings"/>
              </a:rPr>
              <a:t>We also have an obligation </a:t>
            </a:r>
            <a:r>
              <a:rPr lang="en-US" sz="1400" b="1" dirty="0" smtClean="0">
                <a:latin typeface="Franklin Gothic Book" pitchFamily="34" charset="0"/>
                <a:sym typeface="Wingdings"/>
              </a:rPr>
              <a:t>to participate in the liturgy</a:t>
            </a:r>
            <a:r>
              <a:rPr lang="en-US" sz="1400" dirty="0" smtClean="0">
                <a:latin typeface="Franklin Gothic Book" pitchFamily="34" charset="0"/>
                <a:sym typeface="Wingdings"/>
              </a:rPr>
              <a:t> of the Church, for the Catechism goes on to say that “The baptismal seal enables and commits Christians to serve God by a vital participation in the holy liturgy of the Church” (</a:t>
            </a:r>
            <a:r>
              <a:rPr lang="en-US" sz="1400" i="1" dirty="0" smtClean="0">
                <a:latin typeface="Franklin Gothic Book" pitchFamily="34" charset="0"/>
                <a:sym typeface="Wingdings"/>
              </a:rPr>
              <a:t>CCC</a:t>
            </a:r>
            <a:r>
              <a:rPr lang="en-US" sz="1400" dirty="0" smtClean="0">
                <a:latin typeface="Franklin Gothic Book" pitchFamily="34" charset="0"/>
                <a:sym typeface="Wingdings"/>
              </a:rPr>
              <a:t> 1273).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As far as the type of songs that should be used for the Communion Chant, </a:t>
            </a:r>
            <a:r>
              <a:rPr lang="en-US" sz="1400" i="1" dirty="0" smtClean="0">
                <a:latin typeface="Franklin Gothic Book"/>
                <a:cs typeface="Franklin Gothic Book"/>
              </a:rPr>
              <a:t>Sing to the Lord</a:t>
            </a:r>
            <a:r>
              <a:rPr lang="en-US" sz="1400" dirty="0" smtClean="0">
                <a:latin typeface="Franklin Gothic Book"/>
                <a:cs typeface="Franklin Gothic Book"/>
              </a:rPr>
              <a:t> states, “It is recommended that </a:t>
            </a:r>
            <a:r>
              <a:rPr lang="en-US" sz="1400" b="1" dirty="0" smtClean="0">
                <a:latin typeface="Franklin Gothic Book"/>
                <a:cs typeface="Franklin Gothic Book"/>
              </a:rPr>
              <a:t>psalms sung in the responsorial style</a:t>
            </a:r>
            <a:r>
              <a:rPr lang="en-US" sz="1400" dirty="0" smtClean="0">
                <a:latin typeface="Franklin Gothic Book"/>
                <a:cs typeface="Franklin Gothic Book"/>
              </a:rPr>
              <a:t>, or songs with easily memorized refrains be used” (192).  This allows communicants to sing when in the communion procession and they don’t have the words in front of them.</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a:t>
            </a:r>
          </a:p>
          <a:p>
            <a:endParaRPr lang="en-US" sz="1400" dirty="0">
              <a:latin typeface="Franklin Gothic Book"/>
              <a:cs typeface="Franklin Gothic Book"/>
            </a:endParaRPr>
          </a:p>
          <a:p>
            <a:r>
              <a:rPr lang="en-US" sz="1400" dirty="0" smtClean="0">
                <a:latin typeface="Franklin Gothic Book"/>
                <a:cs typeface="Franklin Gothic Book"/>
              </a:rPr>
              <a:t>Regarding their ministry and receiving Holy Communion, </a:t>
            </a:r>
            <a:r>
              <a:rPr lang="en-US" sz="1400" i="1" dirty="0" smtClean="0">
                <a:latin typeface="Franklin Gothic Book"/>
                <a:cs typeface="Franklin Gothic Book"/>
              </a:rPr>
              <a:t>Sing to the Lord</a:t>
            </a:r>
            <a:r>
              <a:rPr lang="en-US" sz="1400" dirty="0" smtClean="0">
                <a:latin typeface="Franklin Gothic Book"/>
                <a:cs typeface="Franklin Gothic Book"/>
              </a:rPr>
              <a:t> recommends, “Care should be taken to ensure that the </a:t>
            </a:r>
            <a:r>
              <a:rPr lang="en-US" sz="1400" b="1" dirty="0" smtClean="0">
                <a:latin typeface="Franklin Gothic Book"/>
                <a:cs typeface="Franklin Gothic Book"/>
              </a:rPr>
              <a:t>musicians</a:t>
            </a:r>
            <a:r>
              <a:rPr lang="en-US" sz="1400" dirty="0" smtClean="0">
                <a:latin typeface="Franklin Gothic Book"/>
                <a:cs typeface="Franklin Gothic Book"/>
              </a:rPr>
              <a:t> (singers and instrumentalists), too, </a:t>
            </a:r>
            <a:r>
              <a:rPr lang="en-US" sz="1400" b="1" dirty="0" smtClean="0">
                <a:latin typeface="Franklin Gothic Book"/>
                <a:cs typeface="Franklin Gothic Book"/>
              </a:rPr>
              <a:t>can receive Communion with ease</a:t>
            </a:r>
            <a:r>
              <a:rPr lang="en-US" sz="1400" dirty="0" smtClean="0">
                <a:latin typeface="Franklin Gothic Book"/>
                <a:cs typeface="Franklin Gothic Book"/>
              </a:rPr>
              <a:t>” (195). </a:t>
            </a:r>
            <a:r>
              <a:rPr lang="en-US" sz="1400" dirty="0" smtClean="0">
                <a:solidFill>
                  <a:srgbClr val="FF0000"/>
                </a:solidFill>
                <a:latin typeface="Franklin Gothic Book" pitchFamily="34" charset="0"/>
                <a:sym typeface="Wingdings"/>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40</a:t>
            </a:fld>
            <a:endParaRPr lang="en-US"/>
          </a:p>
        </p:txBody>
      </p:sp>
    </p:spTree>
    <p:extLst>
      <p:ext uri="{BB962C8B-B14F-4D97-AF65-F5344CB8AC3E}">
        <p14:creationId xmlns:p14="http://schemas.microsoft.com/office/powerpoint/2010/main" xmlns="" val="5163203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Interesting to note, the “</a:t>
            </a:r>
            <a:r>
              <a:rPr lang="en-US" sz="1400" b="1" dirty="0" smtClean="0">
                <a:latin typeface="Franklin Gothic Book"/>
                <a:cs typeface="Franklin Gothic Book"/>
              </a:rPr>
              <a:t>Recessional Hymn</a:t>
            </a:r>
            <a:r>
              <a:rPr lang="en-US" sz="1400" dirty="0" smtClean="0">
                <a:latin typeface="Franklin Gothic Book"/>
                <a:cs typeface="Franklin Gothic Book"/>
              </a:rPr>
              <a:t>” is </a:t>
            </a:r>
            <a:r>
              <a:rPr lang="en-US" sz="1400" b="1" dirty="0" smtClean="0">
                <a:latin typeface="Franklin Gothic Book"/>
                <a:cs typeface="Franklin Gothic Book"/>
              </a:rPr>
              <a:t>not required </a:t>
            </a:r>
            <a:r>
              <a:rPr lang="en-US" sz="1400" dirty="0" smtClean="0">
                <a:latin typeface="Franklin Gothic Book"/>
                <a:cs typeface="Franklin Gothic Book"/>
              </a:rPr>
              <a:t>nor is it even mentioned in the </a:t>
            </a:r>
            <a:r>
              <a:rPr lang="en-US" sz="1400" i="1" dirty="0" smtClean="0">
                <a:latin typeface="Franklin Gothic Book"/>
                <a:cs typeface="Franklin Gothic Book"/>
              </a:rPr>
              <a:t>Roman Missal</a:t>
            </a:r>
            <a:r>
              <a:rPr lang="en-US" sz="1400" dirty="0" smtClean="0">
                <a:latin typeface="Franklin Gothic Book"/>
                <a:cs typeface="Franklin Gothic Book"/>
              </a:rPr>
              <a:t>.  This is a tradition that has developed in the Mass, but is not an official part of the Mass.  It makes sense not to have a “Closing Hymn” since the final words of the priest or deacon are a commandment to “announce the gospel through your life.”  Singing a song seems to postpone that command to live what we have just celebrated.</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Thus, the Recessional Hymn is optional.</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If you parish chooses to sing a Recessional Hymn regularly, a song that functions as a “</a:t>
            </a:r>
            <a:r>
              <a:rPr lang="en-US" sz="1400" b="1" dirty="0" smtClean="0">
                <a:latin typeface="Franklin Gothic Book"/>
                <a:cs typeface="Franklin Gothic Book"/>
              </a:rPr>
              <a:t>sending forth</a:t>
            </a:r>
            <a:r>
              <a:rPr lang="en-US" sz="1400" dirty="0" smtClean="0">
                <a:latin typeface="Franklin Gothic Book"/>
                <a:cs typeface="Franklin Gothic Book"/>
              </a:rPr>
              <a:t>” is most appropriate.</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41</a:t>
            </a:fld>
            <a:endParaRPr lang="en-US"/>
          </a:p>
        </p:txBody>
      </p:sp>
    </p:spTree>
    <p:extLst>
      <p:ext uri="{BB962C8B-B14F-4D97-AF65-F5344CB8AC3E}">
        <p14:creationId xmlns:p14="http://schemas.microsoft.com/office/powerpoint/2010/main" xmlns="" val="5163203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Some parishes may choose to </a:t>
            </a:r>
            <a:r>
              <a:rPr lang="en-US" sz="1400" b="1" dirty="0" smtClean="0">
                <a:latin typeface="Franklin Gothic Book"/>
                <a:cs typeface="Franklin Gothic Book"/>
              </a:rPr>
              <a:t>chant the ordinary </a:t>
            </a:r>
            <a:r>
              <a:rPr lang="en-US" sz="1400" dirty="0" smtClean="0">
                <a:latin typeface="Franklin Gothic Book"/>
                <a:cs typeface="Franklin Gothic Book"/>
              </a:rPr>
              <a:t>(the Mass responses that don’t change from week to week) of the Mass.  Cantors in these parishes will need to know these specific chants such as the greeting, (“The Lord be with you.  And with your spirit.” or some variation), a simple chanted version of the Kyrie, the Alleluia, the Prayer of the Faithful, the Preface Dialogue to the Eucharistic Prayer, the Lord’s Prayer, the Lamb of God (frequently chanted in Latin), the Dismissal (“Go in peace.  Thanks be to God.” or some variation), and the Double Alleluia Dismissal used on Easter Sunday, the Octave of Easter including Divine Mercy Sunday, and Pentecost.  </a:t>
            </a:r>
          </a:p>
          <a:p>
            <a:endParaRPr lang="en-US" sz="1400" dirty="0">
              <a:latin typeface="Franklin Gothic Book"/>
              <a:cs typeface="Franklin Gothic Book"/>
            </a:endParaRPr>
          </a:p>
          <a:p>
            <a:r>
              <a:rPr lang="en-US" sz="1400" dirty="0" smtClean="0">
                <a:latin typeface="Franklin Gothic Book"/>
                <a:cs typeface="Franklin Gothic Book"/>
              </a:rPr>
              <a:t>Certain feasts and liturgies require the singing of the Litany of the Saints and the Sequence, which immediately follows the Second Reading.  </a:t>
            </a:r>
          </a:p>
          <a:p>
            <a:endParaRPr lang="en-US" sz="1400" dirty="0">
              <a:latin typeface="Franklin Gothic Book"/>
              <a:cs typeface="Franklin Gothic Book"/>
            </a:endParaRPr>
          </a:p>
          <a:p>
            <a:r>
              <a:rPr lang="en-US" sz="1400" dirty="0" smtClean="0">
                <a:latin typeface="Franklin Gothic Book"/>
                <a:cs typeface="Franklin Gothic Book"/>
              </a:rPr>
              <a:t>Even if your parish doesn’t sing the traditional chants in the Mass, it would be a good idea for the cantor to learn these dialogues since they are part of the rich liturgical tradition in the Catholic Church.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42</a:t>
            </a:fld>
            <a:endParaRPr lang="en-US"/>
          </a:p>
        </p:txBody>
      </p:sp>
    </p:spTree>
    <p:extLst>
      <p:ext uri="{BB962C8B-B14F-4D97-AF65-F5344CB8AC3E}">
        <p14:creationId xmlns:p14="http://schemas.microsoft.com/office/powerpoint/2010/main" xmlns="" val="2035823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Next, we turn our focus to serving as a cantor at Mass. </a:t>
            </a:r>
            <a:r>
              <a:rPr lang="en-US" sz="1400" dirty="0" smtClean="0">
                <a:solidFill>
                  <a:srgbClr val="FF0000"/>
                </a:solidFill>
                <a:latin typeface="Franklin Gothic Book" pitchFamily="34" charset="0"/>
                <a:sym typeface="Wingdings"/>
              </a:rPr>
              <a:t>()</a:t>
            </a:r>
          </a:p>
        </p:txBody>
      </p:sp>
      <p:sp>
        <p:nvSpPr>
          <p:cNvPr id="4" name="Slide Number Placeholder 3"/>
          <p:cNvSpPr>
            <a:spLocks noGrp="1"/>
          </p:cNvSpPr>
          <p:nvPr>
            <p:ph type="sldNum" sz="quarter" idx="10"/>
          </p:nvPr>
        </p:nvSpPr>
        <p:spPr/>
        <p:txBody>
          <a:bodyPr/>
          <a:lstStyle/>
          <a:p>
            <a:fld id="{348F2FE7-9136-4846-9B73-0EE6960CF42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23410"/>
          </a:xfrm>
        </p:spPr>
        <p:txBody>
          <a:bodyPr>
            <a:normAutofit fontScale="92500" lnSpcReduction="10000"/>
          </a:bodyPr>
          <a:lstStyle/>
          <a:p>
            <a:endParaRPr lang="en-US" sz="1400" dirty="0" smtClean="0">
              <a:solidFill>
                <a:srgbClr val="FF0000"/>
              </a:solidFill>
              <a:latin typeface="Franklin Gothic Book" pitchFamily="34" charset="0"/>
              <a:cs typeface="Franklin Gothic Book"/>
              <a:sym typeface="Wingdings"/>
            </a:endParaRPr>
          </a:p>
          <a:p>
            <a:r>
              <a:rPr lang="en-US" sz="1400" dirty="0" smtClean="0">
                <a:latin typeface="Franklin Gothic Book"/>
                <a:cs typeface="Franklin Gothic Book"/>
              </a:rPr>
              <a:t> </a:t>
            </a:r>
            <a:r>
              <a:rPr lang="en-US" sz="1400" b="1" dirty="0" smtClean="0">
                <a:latin typeface="Franklin Gothic Book"/>
                <a:cs typeface="Franklin Gothic Book"/>
              </a:rPr>
              <a:t>Adequate and advanced preparation</a:t>
            </a:r>
            <a:r>
              <a:rPr lang="en-US" sz="1400" dirty="0" smtClean="0">
                <a:latin typeface="Franklin Gothic Book"/>
                <a:cs typeface="Franklin Gothic Book"/>
              </a:rPr>
              <a:t> for this ministry is extremely important, because, as mentioned earlier, such advanced preparation leads to confidence which is essential to this ministry.  Advanced preparation includes:</a:t>
            </a:r>
            <a:r>
              <a:rPr lang="en-US" sz="1400" dirty="0" smtClean="0">
                <a:solidFill>
                  <a:srgbClr val="FF0000"/>
                </a:solidFill>
                <a:latin typeface="Franklin Gothic Book" pitchFamily="34" charset="0"/>
                <a:sym typeface="Wingdings"/>
              </a:rPr>
              <a:t> ()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b="1" dirty="0" smtClean="0">
                <a:latin typeface="Franklin Gothic Book"/>
                <a:cs typeface="Franklin Gothic Book"/>
              </a:rPr>
              <a:t>Knowing what music you will be singing </a:t>
            </a:r>
            <a:r>
              <a:rPr lang="en-US" sz="1400" dirty="0" smtClean="0">
                <a:latin typeface="Franklin Gothic Book"/>
                <a:cs typeface="Franklin Gothic Book"/>
              </a:rPr>
              <a:t>for Mass well in advance.  Many music directors will plan music for a whole liturgical season (almost three months) in advance. </a:t>
            </a:r>
            <a:r>
              <a:rPr lang="en-US" sz="1400" dirty="0" smtClean="0">
                <a:solidFill>
                  <a:srgbClr val="FF0000"/>
                </a:solidFill>
                <a:latin typeface="Franklin Gothic Book" pitchFamily="34" charset="0"/>
                <a:sym typeface="Wingdings"/>
              </a:rPr>
              <a:t>() </a:t>
            </a:r>
            <a:endParaRPr lang="en-US" sz="1400" dirty="0" smtClean="0">
              <a:latin typeface="Franklin Gothic Book"/>
              <a:cs typeface="Franklin Gothic Book"/>
            </a:endParaRPr>
          </a:p>
          <a:p>
            <a:r>
              <a:rPr lang="en-US" sz="1400" dirty="0" smtClean="0">
                <a:latin typeface="Franklin Gothic Book"/>
                <a:cs typeface="Franklin Gothic Book"/>
              </a:rPr>
              <a:t> </a:t>
            </a:r>
          </a:p>
          <a:p>
            <a:r>
              <a:rPr lang="en-US" sz="1400" b="1" dirty="0" smtClean="0">
                <a:latin typeface="Franklin Gothic Book"/>
                <a:cs typeface="Franklin Gothic Book"/>
              </a:rPr>
              <a:t>Making arrangements with the organist </a:t>
            </a:r>
            <a:r>
              <a:rPr lang="en-US" sz="1400" dirty="0" smtClean="0">
                <a:latin typeface="Franklin Gothic Book"/>
                <a:cs typeface="Franklin Gothic Book"/>
              </a:rPr>
              <a:t>or accompanist to practice.  Today, many people have hectic schedules and cannot always find time to meet with the organist to rehearse.  Alternatives to meeting every time you are scheduled to cantor include meeting once to practice all of the music, or at least new music for an entire liturgical season. </a:t>
            </a:r>
            <a:r>
              <a:rPr lang="en-US" sz="1400" dirty="0" smtClean="0">
                <a:solidFill>
                  <a:srgbClr val="FF0000"/>
                </a:solidFill>
                <a:latin typeface="Franklin Gothic Book" pitchFamily="34" charset="0"/>
                <a:sym typeface="Wingdings"/>
              </a:rPr>
              <a:t>()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dirty="0" smtClean="0">
                <a:latin typeface="Franklin Gothic Book"/>
                <a:cs typeface="Franklin Gothic Book"/>
              </a:rPr>
              <a:t>Some music directors find it helpful to </a:t>
            </a:r>
            <a:r>
              <a:rPr lang="en-US" sz="1400" b="1" dirty="0" smtClean="0">
                <a:latin typeface="Franklin Gothic Book"/>
                <a:cs typeface="Franklin Gothic Book"/>
              </a:rPr>
              <a:t>record the music </a:t>
            </a:r>
            <a:r>
              <a:rPr lang="en-US" sz="1400" dirty="0" smtClean="0">
                <a:latin typeface="Franklin Gothic Book"/>
                <a:cs typeface="Franklin Gothic Book"/>
              </a:rPr>
              <a:t>for a season digitally and then burn it to a CD to distribute to cantors, or some email or text the recordings.  This requires securing the necessary copyright permissions from the music publishers.  Recording the music for cantors gives them the opportunity to practice on their own time,</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although practicing the music at least once with the organist before Mass is still highly recommended to review introductions and interludes to songs. </a:t>
            </a:r>
            <a:r>
              <a:rPr lang="en-US" sz="1400" dirty="0" smtClean="0">
                <a:solidFill>
                  <a:srgbClr val="FF0000"/>
                </a:solidFill>
                <a:latin typeface="Franklin Gothic Book" pitchFamily="34" charset="0"/>
                <a:sym typeface="Wingdings"/>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44</a:t>
            </a:fld>
            <a:endParaRPr lang="en-US"/>
          </a:p>
        </p:txBody>
      </p:sp>
    </p:spTree>
    <p:extLst>
      <p:ext uri="{BB962C8B-B14F-4D97-AF65-F5344CB8AC3E}">
        <p14:creationId xmlns:p14="http://schemas.microsoft.com/office/powerpoint/2010/main" xmlns="" val="1772933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When you practice and review the music on your own time,</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you will want to </a:t>
            </a:r>
            <a:r>
              <a:rPr lang="en-US" sz="1400" b="1" dirty="0" smtClean="0">
                <a:latin typeface="Franklin Gothic Book"/>
                <a:cs typeface="Franklin Gothic Book"/>
              </a:rPr>
              <a:t>develop a great familiarity and comfort with the melody line</a:t>
            </a:r>
            <a:r>
              <a:rPr lang="en-US" sz="1400" dirty="0" smtClean="0">
                <a:latin typeface="Franklin Gothic Book"/>
                <a:cs typeface="Franklin Gothic Book"/>
              </a:rPr>
              <a:t>, since this is the part that you will be singing and leading the assembly on. If it is a new selection,</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a:t>
            </a:r>
            <a:r>
              <a:rPr lang="en-US" sz="1400" b="1" dirty="0" smtClean="0">
                <a:latin typeface="Franklin Gothic Book"/>
                <a:cs typeface="Franklin Gothic Book"/>
              </a:rPr>
              <a:t>just listen to the melody line </a:t>
            </a:r>
            <a:r>
              <a:rPr lang="en-US" sz="1400" dirty="0" smtClean="0">
                <a:latin typeface="Franklin Gothic Book"/>
                <a:cs typeface="Franklin Gothic Book"/>
              </a:rPr>
              <a:t>multiple times first, </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developing an ear for it so that you can gradually </a:t>
            </a:r>
            <a:r>
              <a:rPr lang="en-US" sz="1400" b="1" dirty="0" smtClean="0">
                <a:latin typeface="Franklin Gothic Book"/>
                <a:cs typeface="Franklin Gothic Book"/>
              </a:rPr>
              <a:t>hum it on your own</a:t>
            </a:r>
            <a:r>
              <a:rPr lang="en-US" sz="1400" dirty="0" smtClean="0">
                <a:latin typeface="Franklin Gothic Book"/>
                <a:cs typeface="Franklin Gothic Book"/>
              </a:rPr>
              <a:t>. </a:t>
            </a:r>
            <a:r>
              <a:rPr lang="en-US" sz="1400" dirty="0" smtClean="0">
                <a:solidFill>
                  <a:srgbClr val="FF0000"/>
                </a:solidFill>
                <a:latin typeface="Franklin Gothic Book" pitchFamily="34" charset="0"/>
                <a:sym typeface="Wingdings"/>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45</a:t>
            </a:fld>
            <a:endParaRPr lang="en-US"/>
          </a:p>
        </p:txBody>
      </p:sp>
    </p:spTree>
    <p:extLst>
      <p:ext uri="{BB962C8B-B14F-4D97-AF65-F5344CB8AC3E}">
        <p14:creationId xmlns:p14="http://schemas.microsoft.com/office/powerpoint/2010/main" xmlns="" val="40082775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Remember that in singing the </a:t>
            </a:r>
            <a:r>
              <a:rPr lang="en-US" sz="1400" b="1" dirty="0" smtClean="0">
                <a:latin typeface="Franklin Gothic Book"/>
                <a:cs typeface="Franklin Gothic Book"/>
              </a:rPr>
              <a:t>Responsorial Psalm </a:t>
            </a:r>
            <a:r>
              <a:rPr lang="en-US" sz="1400" dirty="0" smtClean="0">
                <a:latin typeface="Franklin Gothic Book"/>
                <a:cs typeface="Franklin Gothic Book"/>
              </a:rPr>
              <a:t>at Mass, you are actually proclaiming one of the readings at Mass, you just </a:t>
            </a:r>
            <a:r>
              <a:rPr lang="en-US" sz="1400" i="1" dirty="0" smtClean="0">
                <a:latin typeface="Franklin Gothic Book"/>
                <a:cs typeface="Franklin Gothic Book"/>
              </a:rPr>
              <a:t>happen</a:t>
            </a:r>
            <a:r>
              <a:rPr lang="en-US" sz="1400" dirty="0" smtClean="0">
                <a:latin typeface="Franklin Gothic Book"/>
                <a:cs typeface="Franklin Gothic Book"/>
              </a:rPr>
              <a:t> to be singing it.  Since the Responsorial Psalm is one of the readings at Mass whose verses the cantor sings by himself or herself, extra preparation is required so that the message of the psalm is heard and understood by the assembly.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a:t>
            </a:r>
          </a:p>
          <a:p>
            <a:endParaRPr lang="en-US" sz="1400" dirty="0">
              <a:latin typeface="Franklin Gothic Book"/>
              <a:cs typeface="Franklin Gothic Book"/>
            </a:endParaRPr>
          </a:p>
          <a:p>
            <a:r>
              <a:rPr lang="en-US" sz="1400" dirty="0" smtClean="0">
                <a:latin typeface="Franklin Gothic Book"/>
                <a:cs typeface="Franklin Gothic Book"/>
              </a:rPr>
              <a:t>First </a:t>
            </a:r>
            <a:r>
              <a:rPr lang="en-US" sz="1400" b="1" dirty="0" smtClean="0">
                <a:latin typeface="Franklin Gothic Book"/>
                <a:cs typeface="Franklin Gothic Book"/>
              </a:rPr>
              <a:t>read the psalm aloud </a:t>
            </a:r>
            <a:r>
              <a:rPr lang="en-US" sz="1400" dirty="0" smtClean="0">
                <a:latin typeface="Franklin Gothic Book"/>
                <a:cs typeface="Franklin Gothic Book"/>
              </a:rPr>
              <a:t>as if you were reciting poetry to a group (because that’s essentially what the psalm is!).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Be sure the add the proper pauses and inflections when reading it aloud to ensure the proper expression of what the text is trying to express.</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The bottom line with doing this preparation is that the </a:t>
            </a:r>
            <a:r>
              <a:rPr lang="en-US" sz="1400" b="1" dirty="0" smtClean="0">
                <a:latin typeface="Franklin Gothic Book"/>
                <a:cs typeface="Franklin Gothic Book"/>
              </a:rPr>
              <a:t>emotion conveyed </a:t>
            </a:r>
            <a:r>
              <a:rPr lang="en-US" sz="1400" dirty="0" smtClean="0">
                <a:latin typeface="Franklin Gothic Book"/>
                <a:cs typeface="Franklin Gothic Book"/>
              </a:rPr>
              <a:t>through the interpretive reading should be the same as when you sing it.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a:t>
            </a:r>
          </a:p>
          <a:p>
            <a:endParaRPr lang="en-US" sz="1400" dirty="0">
              <a:latin typeface="Franklin Gothic Book"/>
              <a:cs typeface="Franklin Gothic Book"/>
            </a:endParaRPr>
          </a:p>
          <a:p>
            <a:r>
              <a:rPr lang="en-US" sz="1400" dirty="0" smtClean="0">
                <a:latin typeface="Franklin Gothic Book"/>
                <a:cs typeface="Franklin Gothic Book"/>
              </a:rPr>
              <a:t>Consider making the psalm you are singing part of your prayer for the week.</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Since the Responsorial Psalm was chosen as a </a:t>
            </a:r>
            <a:r>
              <a:rPr lang="en-US" sz="1400" b="1" dirty="0" smtClean="0">
                <a:latin typeface="Franklin Gothic Book"/>
                <a:cs typeface="Franklin Gothic Book"/>
              </a:rPr>
              <a:t>“response” to the First Reading</a:t>
            </a:r>
            <a:r>
              <a:rPr lang="en-US" sz="1400" dirty="0" smtClean="0">
                <a:latin typeface="Franklin Gothic Book"/>
                <a:cs typeface="Franklin Gothic Book"/>
              </a:rPr>
              <a:t>, you may want to look at that reading to see the connection between the two,</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or even </a:t>
            </a:r>
            <a:r>
              <a:rPr lang="en-US" sz="1400" b="1" dirty="0" smtClean="0">
                <a:latin typeface="Franklin Gothic Book"/>
                <a:cs typeface="Franklin Gothic Book"/>
              </a:rPr>
              <a:t>look at the other readings </a:t>
            </a:r>
            <a:r>
              <a:rPr lang="en-US" sz="1400" dirty="0" smtClean="0">
                <a:latin typeface="Franklin Gothic Book"/>
                <a:cs typeface="Franklin Gothic Book"/>
              </a:rPr>
              <a:t>for the day to gain a better appreciation of the psalm text.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a:t>
            </a:r>
          </a:p>
          <a:p>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46</a:t>
            </a:fld>
            <a:endParaRPr lang="en-US"/>
          </a:p>
        </p:txBody>
      </p:sp>
    </p:spTree>
    <p:extLst>
      <p:ext uri="{BB962C8B-B14F-4D97-AF65-F5344CB8AC3E}">
        <p14:creationId xmlns:p14="http://schemas.microsoft.com/office/powerpoint/2010/main" xmlns="" val="42008033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43400"/>
            <a:ext cx="5608320" cy="4652010"/>
          </a:xfrm>
        </p:spPr>
        <p:txBody>
          <a:bodyPr>
            <a:normAutofit fontScale="92500"/>
          </a:bodyPr>
          <a:lstStyle/>
          <a:p>
            <a:r>
              <a:rPr lang="en-US" sz="1400" dirty="0">
                <a:latin typeface="Franklin Gothic Book"/>
                <a:cs typeface="Franklin Gothic Book"/>
              </a:rPr>
              <a:t>If you are singing the verses of the Responsorial Psalm on a psalm tone</a:t>
            </a:r>
            <a:r>
              <a:rPr lang="en-US" sz="1400" dirty="0" smtClean="0">
                <a:latin typeface="Franklin Gothic Book"/>
                <a:cs typeface="Franklin Gothic Book"/>
              </a:rPr>
              <a:t>,</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a:t>
            </a:r>
            <a:r>
              <a:rPr lang="en-US" sz="1400" dirty="0">
                <a:latin typeface="Franklin Gothic Book"/>
                <a:cs typeface="Franklin Gothic Book"/>
              </a:rPr>
              <a:t>you need to </a:t>
            </a:r>
            <a:r>
              <a:rPr lang="en-US" sz="1400" b="1" dirty="0">
                <a:latin typeface="Franklin Gothic Book"/>
                <a:cs typeface="Franklin Gothic Book"/>
              </a:rPr>
              <a:t>take your time…but hurry up</a:t>
            </a:r>
            <a:r>
              <a:rPr lang="en-US" sz="1400" dirty="0">
                <a:latin typeface="Franklin Gothic Book"/>
                <a:cs typeface="Franklin Gothic Book"/>
              </a:rPr>
              <a:t>.  This means sing to slowly and deliberately enough so that the assembly understands every word, but hurry up so that you are not dragging out the phrases so much that the meaning is lost.  The text sung to a psalm tone </a:t>
            </a:r>
            <a:r>
              <a:rPr lang="en-US" sz="1400" b="1" dirty="0">
                <a:latin typeface="Franklin Gothic Book"/>
                <a:cs typeface="Franklin Gothic Book"/>
              </a:rPr>
              <a:t>should flow </a:t>
            </a:r>
            <a:r>
              <a:rPr lang="en-US" sz="1400" dirty="0">
                <a:latin typeface="Franklin Gothic Book"/>
                <a:cs typeface="Franklin Gothic Book"/>
              </a:rPr>
              <a:t>as if you were speaking the text.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dirty="0" smtClean="0">
                <a:latin typeface="Franklin Gothic Book"/>
                <a:cs typeface="Franklin Gothic Book"/>
              </a:rPr>
              <a:t>The danger with allowing the text of a psalm tone to “flow” is that the cantor can “runaway” with the text before realizing the note of the psalm tone changes.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This requires the cantor to “</a:t>
            </a:r>
            <a:r>
              <a:rPr lang="en-US" sz="1400" b="1" dirty="0" smtClean="0">
                <a:latin typeface="Franklin Gothic Book"/>
                <a:cs typeface="Franklin Gothic Book"/>
              </a:rPr>
              <a:t>put on the brakes</a:t>
            </a:r>
            <a:r>
              <a:rPr lang="en-US" sz="1400" dirty="0" smtClean="0">
                <a:latin typeface="Franklin Gothic Book"/>
                <a:cs typeface="Franklin Gothic Book"/>
              </a:rPr>
              <a:t>” meaning to slow down just before the end of the phrase so that you can safely “turn” and change of pitch of the psalm tone.  If you look at Responsorial Psalms with psalm tones, you will notice that the text of the verses have strategic “gaps” between so that you can tell where the pitch is going to change.  Upon approaching the gap, the cantor should “put on the brakes” and slow the text down so that he or she can be ready vocally to change to pitch.  </a:t>
            </a:r>
          </a:p>
          <a:p>
            <a:endParaRPr lang="en-US" sz="1400" dirty="0">
              <a:latin typeface="Franklin Gothic Book"/>
              <a:cs typeface="Franklin Gothic Book"/>
            </a:endParaRPr>
          </a:p>
          <a:p>
            <a:r>
              <a:rPr lang="en-US" sz="1400" dirty="0" smtClean="0">
                <a:latin typeface="Franklin Gothic Book"/>
                <a:cs typeface="Franklin Gothic Book"/>
              </a:rPr>
              <a:t>Overall, remember that the Responsorial Psalm is different from any of the other music you will be singing at Mass.  Since it is part of the Liturgy of the Word and is part of Sacred Scripture, it should be prepared and sung differently than the other music at Mass. As a cantor taking on the role of a psalmist, </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always remember that “</a:t>
            </a:r>
            <a:r>
              <a:rPr lang="en-US" sz="1400" b="1" dirty="0" smtClean="0">
                <a:latin typeface="Franklin Gothic Book"/>
                <a:cs typeface="Franklin Gothic Book"/>
              </a:rPr>
              <a:t>you are proclaiming the psalm, you just happen to be singing it</a:t>
            </a:r>
            <a:r>
              <a:rPr lang="en-US" sz="1400" dirty="0" smtClean="0">
                <a:latin typeface="Franklin Gothic Book"/>
                <a:cs typeface="Franklin Gothic Book"/>
              </a:rPr>
              <a:t>.”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47</a:t>
            </a:fld>
            <a:endParaRPr lang="en-US"/>
          </a:p>
        </p:txBody>
      </p:sp>
    </p:spTree>
    <p:extLst>
      <p:ext uri="{BB962C8B-B14F-4D97-AF65-F5344CB8AC3E}">
        <p14:creationId xmlns:p14="http://schemas.microsoft.com/office/powerpoint/2010/main" xmlns="" val="4200803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Other principles to remember:</a:t>
            </a:r>
          </a:p>
          <a:p>
            <a:endParaRPr lang="en-US" sz="1400" dirty="0">
              <a:latin typeface="Franklin Gothic Book"/>
              <a:cs typeface="Franklin Gothic Book"/>
            </a:endParaRPr>
          </a:p>
          <a:p>
            <a:r>
              <a:rPr lang="en-US" sz="1400" dirty="0" smtClean="0">
                <a:latin typeface="Franklin Gothic Book"/>
                <a:cs typeface="Franklin Gothic Book"/>
              </a:rPr>
              <a:t>As with the Responsorial Psalm,</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pray with the text of hymns selected for a particular Mass and </a:t>
            </a:r>
            <a:r>
              <a:rPr lang="en-US" sz="1400" b="1" dirty="0" smtClean="0">
                <a:latin typeface="Franklin Gothic Book"/>
                <a:cs typeface="Franklin Gothic Book"/>
              </a:rPr>
              <a:t>consider looking at the readings </a:t>
            </a:r>
            <a:r>
              <a:rPr lang="en-US" sz="1400" dirty="0" smtClean="0">
                <a:latin typeface="Franklin Gothic Book"/>
                <a:cs typeface="Franklin Gothic Book"/>
              </a:rPr>
              <a:t>for that day to look for connections.</a:t>
            </a:r>
            <a:r>
              <a:rPr lang="en-US" sz="1400" dirty="0" smtClean="0">
                <a:solidFill>
                  <a:srgbClr val="FF0000"/>
                </a:solidFill>
                <a:latin typeface="Franklin Gothic Book" pitchFamily="34" charset="0"/>
                <a:sym typeface="Wingdings"/>
              </a:rPr>
              <a:t> ()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dirty="0" smtClean="0">
                <a:latin typeface="Franklin Gothic Book"/>
                <a:cs typeface="Franklin Gothic Book"/>
              </a:rPr>
              <a:t>Even if you rehearse on your own, it is important that you </a:t>
            </a:r>
            <a:r>
              <a:rPr lang="en-US" sz="1400" b="1" dirty="0" smtClean="0">
                <a:latin typeface="Franklin Gothic Book"/>
                <a:cs typeface="Franklin Gothic Book"/>
              </a:rPr>
              <a:t>sing through the music with the organist or pianist</a:t>
            </a:r>
            <a:r>
              <a:rPr lang="en-US" sz="1400" dirty="0" smtClean="0">
                <a:latin typeface="Franklin Gothic Book"/>
                <a:cs typeface="Franklin Gothic Book"/>
              </a:rPr>
              <a:t> prior to the liturgy.  The accompaniment, introductions or interludes may sound different than what you are used to.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a:t>
            </a:r>
          </a:p>
          <a:p>
            <a:endParaRPr lang="en-US" sz="1400" dirty="0">
              <a:latin typeface="Franklin Gothic Book"/>
              <a:cs typeface="Franklin Gothic Book"/>
            </a:endParaRPr>
          </a:p>
          <a:p>
            <a:r>
              <a:rPr lang="en-US" sz="1400" dirty="0" smtClean="0">
                <a:latin typeface="Franklin Gothic Book"/>
                <a:cs typeface="Franklin Gothic Book"/>
              </a:rPr>
              <a:t>All of the acclamations and the Lamb of God at Mass </a:t>
            </a:r>
            <a:r>
              <a:rPr lang="en-US" sz="1400" b="1" dirty="0" smtClean="0">
                <a:latin typeface="Franklin Gothic Book"/>
                <a:cs typeface="Franklin Gothic Book"/>
              </a:rPr>
              <a:t>should be nearly memorized</a:t>
            </a:r>
            <a:r>
              <a:rPr lang="en-US" sz="1400" dirty="0" smtClean="0">
                <a:latin typeface="Franklin Gothic Book"/>
                <a:cs typeface="Franklin Gothic Book"/>
              </a:rPr>
              <a:t>, especially if they are newer settings that the assembly is still learning.  By having the acclamations memorized, the cantor can be an effective leader for the assembly’s sung participation.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48</a:t>
            </a:fld>
            <a:endParaRPr lang="en-US"/>
          </a:p>
        </p:txBody>
      </p:sp>
    </p:spTree>
    <p:extLst>
      <p:ext uri="{BB962C8B-B14F-4D97-AF65-F5344CB8AC3E}">
        <p14:creationId xmlns:p14="http://schemas.microsoft.com/office/powerpoint/2010/main" xmlns="" val="6646195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sym typeface="Wingdings"/>
              </a:rPr>
              <a:t>On the day of your scheduled ministry, </a:t>
            </a:r>
            <a:r>
              <a:rPr lang="en-US" sz="1400" dirty="0">
                <a:latin typeface="Franklin Gothic Book" pitchFamily="34" charset="0"/>
                <a:sym typeface="Wingdings"/>
              </a:rPr>
              <a:t>your preparations </a:t>
            </a:r>
            <a:r>
              <a:rPr lang="en-US" sz="1400" dirty="0" smtClean="0">
                <a:latin typeface="Franklin Gothic Book" pitchFamily="34" charset="0"/>
                <a:sym typeface="Wingdings"/>
              </a:rPr>
              <a:t>begin at </a:t>
            </a:r>
            <a:r>
              <a:rPr lang="en-US" sz="1400" dirty="0">
                <a:latin typeface="Franklin Gothic Book" pitchFamily="34" charset="0"/>
                <a:sym typeface="Wingdings"/>
              </a:rPr>
              <a:t>home. </a:t>
            </a:r>
            <a:r>
              <a:rPr lang="en-US" sz="1400" dirty="0">
                <a:solidFill>
                  <a:srgbClr val="FF0000"/>
                </a:solidFill>
                <a:latin typeface="Franklin Gothic Book" pitchFamily="34" charset="0"/>
                <a:sym typeface="Wingdings"/>
              </a:rPr>
              <a:t>()</a:t>
            </a:r>
            <a:r>
              <a:rPr lang="en-US" sz="1400" dirty="0">
                <a:latin typeface="Franklin Gothic Book" pitchFamily="34" charset="0"/>
                <a:sym typeface="Wingdings"/>
              </a:rPr>
              <a:t>  The first is your </a:t>
            </a:r>
            <a:r>
              <a:rPr lang="en-US" sz="1400" b="1" dirty="0">
                <a:latin typeface="Franklin Gothic Book" pitchFamily="34" charset="0"/>
                <a:sym typeface="Wingdings"/>
              </a:rPr>
              <a:t>attire </a:t>
            </a:r>
            <a:r>
              <a:rPr lang="en-US" sz="1400" dirty="0">
                <a:latin typeface="Franklin Gothic Book" pitchFamily="34" charset="0"/>
                <a:sym typeface="Wingdings"/>
              </a:rPr>
              <a:t>and what you will wear for your ministry. </a:t>
            </a:r>
            <a:r>
              <a:rPr lang="en-US" sz="1400" dirty="0">
                <a:solidFill>
                  <a:srgbClr val="FF0000"/>
                </a:solidFill>
                <a:latin typeface="Franklin Gothic Book" pitchFamily="34" charset="0"/>
                <a:sym typeface="Wingdings"/>
              </a:rPr>
              <a:t>()</a:t>
            </a:r>
          </a:p>
          <a:p>
            <a:endParaRPr lang="en-US" sz="1400" dirty="0">
              <a:solidFill>
                <a:srgbClr val="FF0000"/>
              </a:solidFill>
              <a:latin typeface="Franklin Gothic Book" pitchFamily="34" charset="0"/>
              <a:sym typeface="Wingdings"/>
            </a:endParaRPr>
          </a:p>
          <a:p>
            <a:r>
              <a:rPr lang="en-US" sz="1400" dirty="0">
                <a:latin typeface="Franklin Gothic Book" pitchFamily="34" charset="0"/>
                <a:sym typeface="Wingdings"/>
              </a:rPr>
              <a:t>The </a:t>
            </a:r>
            <a:r>
              <a:rPr lang="en-US" sz="1400" i="1" dirty="0">
                <a:latin typeface="Franklin Gothic Book" pitchFamily="34" charset="0"/>
                <a:sym typeface="Wingdings"/>
              </a:rPr>
              <a:t>Catechism of the Catholic Church</a:t>
            </a:r>
            <a:r>
              <a:rPr lang="en-US" sz="1400" dirty="0">
                <a:latin typeface="Franklin Gothic Book" pitchFamily="34" charset="0"/>
                <a:sym typeface="Wingdings"/>
              </a:rPr>
              <a:t> tells us that “Bodily demeanor (gestures, clothing) ought to convey the respect, solemnity and joy of the moment when Christ becomes our guest” (1387b). </a:t>
            </a:r>
            <a:r>
              <a:rPr lang="en-US" sz="1400" dirty="0">
                <a:solidFill>
                  <a:srgbClr val="FF0000"/>
                </a:solidFill>
                <a:latin typeface="Franklin Gothic Book" pitchFamily="34" charset="0"/>
                <a:sym typeface="Wingdings"/>
              </a:rPr>
              <a:t>()</a:t>
            </a:r>
          </a:p>
          <a:p>
            <a:endParaRPr lang="en-US" sz="1400" dirty="0">
              <a:solidFill>
                <a:srgbClr val="FF0000"/>
              </a:solidFill>
              <a:latin typeface="Franklin Gothic Book" pitchFamily="34" charset="0"/>
              <a:sym typeface="Wingdings"/>
            </a:endParaRPr>
          </a:p>
          <a:p>
            <a:r>
              <a:rPr lang="en-US" sz="1400" dirty="0">
                <a:latin typeface="Franklin Gothic Book" pitchFamily="34" charset="0"/>
                <a:sym typeface="Wingdings"/>
              </a:rPr>
              <a:t>In other words, you want to </a:t>
            </a:r>
            <a:r>
              <a:rPr lang="en-US" sz="1400" b="1" dirty="0">
                <a:latin typeface="Franklin Gothic Book" pitchFamily="34" charset="0"/>
                <a:sym typeface="Wingdings"/>
              </a:rPr>
              <a:t>dress</a:t>
            </a:r>
            <a:r>
              <a:rPr lang="en-US" sz="1400" dirty="0">
                <a:latin typeface="Franklin Gothic Book" pitchFamily="34" charset="0"/>
                <a:sym typeface="Wingdings"/>
              </a:rPr>
              <a:t> in a way that is dignified </a:t>
            </a:r>
            <a:r>
              <a:rPr lang="en-US" sz="1400" b="1" dirty="0">
                <a:latin typeface="Franklin Gothic Book" pitchFamily="34" charset="0"/>
                <a:sym typeface="Wingdings"/>
              </a:rPr>
              <a:t>and shows respect</a:t>
            </a:r>
            <a:r>
              <a:rPr lang="en-US" sz="1400" dirty="0">
                <a:latin typeface="Franklin Gothic Book" pitchFamily="34" charset="0"/>
                <a:sym typeface="Wingdings"/>
              </a:rPr>
              <a:t> for the Blessed Sacrament and your function as </a:t>
            </a:r>
            <a:r>
              <a:rPr lang="en-US" sz="1400" dirty="0" smtClean="0">
                <a:latin typeface="Franklin Gothic Book" pitchFamily="34" charset="0"/>
                <a:sym typeface="Wingdings"/>
              </a:rPr>
              <a:t>a cantor, sometimes referred to as wearing your “Sunday best.”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That means that nothing should be worn that calls attention to yourself, such as logo t-shirts and revealing clothing.  Your parish may have specific requirement as to what you should wear for your ministry.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sym typeface="Wingdings"/>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49</a:t>
            </a:fld>
            <a:endParaRPr lang="en-US"/>
          </a:p>
        </p:txBody>
      </p:sp>
    </p:spTree>
    <p:extLst>
      <p:ext uri="{BB962C8B-B14F-4D97-AF65-F5344CB8AC3E}">
        <p14:creationId xmlns:p14="http://schemas.microsoft.com/office/powerpoint/2010/main" xmlns="" val="356633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latin typeface="Franklin Gothic Book" pitchFamily="34" charset="0"/>
              </a:rPr>
              <a:t>St. Paul</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in his first letter to the Corinthians, tells us that “There are </a:t>
            </a:r>
            <a:r>
              <a:rPr lang="en-US" sz="1400" b="1" dirty="0" smtClean="0">
                <a:latin typeface="Franklin Gothic Book" pitchFamily="34" charset="0"/>
              </a:rPr>
              <a:t>different kinds of spiritual gifts</a:t>
            </a:r>
            <a:r>
              <a:rPr lang="en-US" sz="1400" dirty="0" smtClean="0">
                <a:latin typeface="Franklin Gothic Book" pitchFamily="34" charset="0"/>
              </a:rPr>
              <a:t>, but the same Spirit; there are different forms of service but the same Lord; there are different workings but the same God who produces all of them in everyone.  To each individual the manifestation of the Spirit is given for some benefit” (I Cor. 12;4-7).</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Just as there are different gifts among the members of the Body of Christ, so there are </a:t>
            </a:r>
            <a:r>
              <a:rPr lang="en-US" sz="1400" b="1" dirty="0" smtClean="0">
                <a:latin typeface="Franklin Gothic Book" pitchFamily="34" charset="0"/>
              </a:rPr>
              <a:t>various ministries </a:t>
            </a:r>
            <a:r>
              <a:rPr lang="en-US" sz="1400" dirty="0" smtClean="0">
                <a:latin typeface="Franklin Gothic Book" pitchFamily="34" charset="0"/>
              </a:rPr>
              <a:t>in the liturgy of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b="1" dirty="0" smtClean="0">
              <a:latin typeface="Franklin Gothic Book" pitchFamily="34" charset="0"/>
            </a:endParaRPr>
          </a:p>
          <a:p>
            <a:r>
              <a:rPr lang="en-US" sz="1400" b="1" dirty="0" smtClean="0">
                <a:latin typeface="Franklin Gothic Book" pitchFamily="34" charset="0"/>
              </a:rPr>
              <a:t>Each member is called to play a role </a:t>
            </a:r>
            <a:r>
              <a:rPr lang="en-US" sz="1400" dirty="0" smtClean="0">
                <a:latin typeface="Franklin Gothic Book" pitchFamily="34" charset="0"/>
              </a:rPr>
              <a:t>in the liturgy based on his or her gifts, whether it be as the </a:t>
            </a:r>
            <a:r>
              <a:rPr lang="en-US" sz="1400" dirty="0" err="1" smtClean="0">
                <a:latin typeface="Franklin Gothic Book" pitchFamily="34" charset="0"/>
              </a:rPr>
              <a:t>Presider</a:t>
            </a:r>
            <a:r>
              <a:rPr lang="en-US" sz="1400" dirty="0" smtClean="0">
                <a:latin typeface="Franklin Gothic Book" pitchFamily="34" charset="0"/>
              </a:rPr>
              <a:t>, a Lector, an Extraordinary Minister of Communion, Cantor, Altar Server, Usher, Minister of Hospitality or as a member of the faithful who worship.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Through prayer and reflection though, we must </a:t>
            </a:r>
            <a:r>
              <a:rPr lang="en-US" sz="1400" b="1" dirty="0" smtClean="0">
                <a:latin typeface="Franklin Gothic Book" pitchFamily="34" charset="0"/>
              </a:rPr>
              <a:t>discern the gifts we have</a:t>
            </a:r>
            <a:r>
              <a:rPr lang="en-US" sz="1400" dirty="0" smtClean="0">
                <a:latin typeface="Franklin Gothic Book" pitchFamily="34" charset="0"/>
              </a:rPr>
              <a:t> and the call by God to share those gifts with the Church.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latin typeface="Franklin Gothic Book"/>
                <a:cs typeface="Franklin Gothic Book"/>
              </a:rPr>
              <a:t>Since proper </a:t>
            </a:r>
            <a:r>
              <a:rPr lang="en-US" sz="1400" b="1" dirty="0" smtClean="0">
                <a:latin typeface="Franklin Gothic Book"/>
                <a:cs typeface="Franklin Gothic Book"/>
              </a:rPr>
              <a:t>vocal </a:t>
            </a:r>
            <a:r>
              <a:rPr lang="en-US" sz="1400" b="1" dirty="0" err="1" smtClean="0">
                <a:latin typeface="Franklin Gothic Book"/>
                <a:cs typeface="Franklin Gothic Book"/>
              </a:rPr>
              <a:t>warmups</a:t>
            </a:r>
            <a:r>
              <a:rPr lang="en-US" sz="1400" b="1" dirty="0">
                <a:latin typeface="Franklin Gothic Book"/>
                <a:cs typeface="Franklin Gothic Book"/>
              </a:rPr>
              <a:t> </a:t>
            </a:r>
            <a:r>
              <a:rPr lang="en-US" sz="1400" dirty="0" smtClean="0">
                <a:latin typeface="Franklin Gothic Book"/>
                <a:cs typeface="Franklin Gothic Book"/>
              </a:rPr>
              <a:t>take time, </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you should begin warming up your voice </a:t>
            </a:r>
            <a:r>
              <a:rPr lang="en-US" sz="1400" b="1" dirty="0" smtClean="0">
                <a:latin typeface="Franklin Gothic Book"/>
                <a:cs typeface="Franklin Gothic Book"/>
              </a:rPr>
              <a:t>at home</a:t>
            </a:r>
            <a:r>
              <a:rPr lang="en-US" sz="1400" dirty="0" smtClean="0">
                <a:latin typeface="Franklin Gothic Book"/>
                <a:cs typeface="Franklin Gothic Book"/>
              </a:rPr>
              <a:t>.  Please do not count of the organist or accompanist to do this for you—he or she has enough responsibilities before Mass. </a:t>
            </a:r>
          </a:p>
          <a:p>
            <a:endParaRPr lang="en-US" sz="1400" dirty="0">
              <a:latin typeface="Franklin Gothic Book"/>
              <a:cs typeface="Franklin Gothic Book"/>
            </a:endParaRPr>
          </a:p>
          <a:p>
            <a:r>
              <a:rPr lang="en-US" sz="1400" dirty="0" smtClean="0">
                <a:latin typeface="Franklin Gothic Book"/>
                <a:cs typeface="Franklin Gothic Book"/>
              </a:rPr>
              <a:t>Although you may have your own series of vocal </a:t>
            </a:r>
            <a:r>
              <a:rPr lang="en-US" sz="1400" dirty="0" err="1" smtClean="0">
                <a:latin typeface="Franklin Gothic Book"/>
                <a:cs typeface="Franklin Gothic Book"/>
              </a:rPr>
              <a:t>warmups</a:t>
            </a:r>
            <a:r>
              <a:rPr lang="en-US" sz="1400" dirty="0" smtClean="0">
                <a:latin typeface="Franklin Gothic Book"/>
                <a:cs typeface="Franklin Gothic Book"/>
              </a:rPr>
              <a:t>, some suggested exercises include:</a:t>
            </a:r>
            <a:r>
              <a:rPr lang="en-US" sz="1400" dirty="0" smtClean="0">
                <a:solidFill>
                  <a:srgbClr val="FF0000"/>
                </a:solidFill>
                <a:latin typeface="Franklin Gothic Book" pitchFamily="34" charset="0"/>
                <a:sym typeface="Wingdings"/>
              </a:rPr>
              <a:t> ()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b="1" dirty="0" smtClean="0">
                <a:latin typeface="Franklin Gothic Book"/>
                <a:cs typeface="Franklin Gothic Book"/>
              </a:rPr>
              <a:t>Stretching</a:t>
            </a:r>
            <a:r>
              <a:rPr lang="en-US" sz="1400" dirty="0" smtClean="0">
                <a:latin typeface="Franklin Gothic Book"/>
                <a:cs typeface="Franklin Gothic Book"/>
              </a:rPr>
              <a:t>.  This includes yawning, chewing, rolling and massaging your neck and shoulders, and massaging your face.</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a:t>
            </a:r>
          </a:p>
          <a:p>
            <a:endParaRPr lang="en-US" sz="1400" dirty="0">
              <a:latin typeface="Franklin Gothic Book"/>
              <a:cs typeface="Franklin Gothic Book"/>
            </a:endParaRPr>
          </a:p>
          <a:p>
            <a:r>
              <a:rPr lang="en-US" sz="1400" dirty="0" smtClean="0">
                <a:latin typeface="Franklin Gothic Book"/>
                <a:cs typeface="Franklin Gothic Book"/>
              </a:rPr>
              <a:t>Continue with </a:t>
            </a:r>
            <a:r>
              <a:rPr lang="en-US" sz="1400" b="1" dirty="0" smtClean="0">
                <a:latin typeface="Franklin Gothic Book"/>
                <a:cs typeface="Franklin Gothic Book"/>
              </a:rPr>
              <a:t>vocal exercises</a:t>
            </a:r>
            <a:r>
              <a:rPr lang="en-US" sz="1400" dirty="0" smtClean="0">
                <a:latin typeface="Franklin Gothic Book"/>
                <a:cs typeface="Franklin Gothic Book"/>
              </a:rPr>
              <a:t>, beginning with descending scales first, by humming </a:t>
            </a:r>
            <a:r>
              <a:rPr lang="en-US" sz="1400" dirty="0" err="1" smtClean="0">
                <a:latin typeface="Franklin Gothic Book"/>
                <a:cs typeface="Franklin Gothic Book"/>
              </a:rPr>
              <a:t>tritones</a:t>
            </a:r>
            <a:r>
              <a:rPr lang="en-US" sz="1400" dirty="0" smtClean="0">
                <a:latin typeface="Franklin Gothic Book"/>
                <a:cs typeface="Franklin Gothic Book"/>
              </a:rPr>
              <a:t> with the lips closed, but loosely together so they vibrate.</a:t>
            </a:r>
            <a:r>
              <a:rPr lang="en-US" sz="1400" dirty="0" smtClean="0">
                <a:solidFill>
                  <a:srgbClr val="FF0000"/>
                </a:solidFill>
                <a:latin typeface="Franklin Gothic Book" pitchFamily="34" charset="0"/>
                <a:sym typeface="Wingdings"/>
              </a:rPr>
              <a:t> ()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b="1" dirty="0" smtClean="0">
                <a:latin typeface="Franklin Gothic Book"/>
                <a:cs typeface="Franklin Gothic Book"/>
              </a:rPr>
              <a:t>Sing lightly at first</a:t>
            </a:r>
            <a:r>
              <a:rPr lang="en-US" sz="1400" dirty="0" smtClean="0">
                <a:latin typeface="Franklin Gothic Book"/>
                <a:cs typeface="Franklin Gothic Book"/>
              </a:rPr>
              <a:t>, and then gradually grow in intensity and energy as you begin to warm up.    </a:t>
            </a:r>
          </a:p>
          <a:p>
            <a:endParaRPr lang="en-US" sz="1400" dirty="0" smtClean="0">
              <a:latin typeface="Franklin Gothic Book"/>
              <a:cs typeface="Franklin Gothic Book"/>
            </a:endParaRPr>
          </a:p>
          <a:p>
            <a:r>
              <a:rPr lang="en-US" sz="1400" dirty="0" smtClean="0">
                <a:latin typeface="Franklin Gothic Book"/>
                <a:cs typeface="Franklin Gothic Book"/>
              </a:rPr>
              <a:t>Your parish music director will have specific exercises he or she can demonstrate to you.</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50</a:t>
            </a:fld>
            <a:endParaRPr lang="en-US"/>
          </a:p>
        </p:txBody>
      </p:sp>
    </p:spTree>
    <p:extLst>
      <p:ext uri="{BB962C8B-B14F-4D97-AF65-F5344CB8AC3E}">
        <p14:creationId xmlns:p14="http://schemas.microsoft.com/office/powerpoint/2010/main" xmlns="" val="12246918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On the day of your scheduled liturgy,</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you should </a:t>
            </a:r>
            <a:r>
              <a:rPr lang="en-US" sz="1400" b="1" dirty="0" smtClean="0">
                <a:latin typeface="Franklin Gothic Book"/>
                <a:cs typeface="Franklin Gothic Book"/>
              </a:rPr>
              <a:t>arrive well before the start of Mass</a:t>
            </a:r>
            <a:r>
              <a:rPr lang="en-US" sz="1400" dirty="0" smtClean="0">
                <a:latin typeface="Franklin Gothic Book"/>
                <a:cs typeface="Franklin Gothic Book"/>
              </a:rPr>
              <a:t>, especially if you want to review the music with the organist or accompanist.  Plan to arrive at least 15 or 20 minutes prior to Mass. </a:t>
            </a:r>
            <a:r>
              <a:rPr lang="en-US" sz="1400" dirty="0" smtClean="0">
                <a:solidFill>
                  <a:srgbClr val="FF0000"/>
                </a:solidFill>
                <a:latin typeface="Franklin Gothic Book" pitchFamily="34" charset="0"/>
                <a:sym typeface="Wingdings"/>
              </a:rPr>
              <a:t>() </a:t>
            </a:r>
            <a:endParaRPr lang="en-US" sz="1400" dirty="0">
              <a:latin typeface="Franklin Gothic Book"/>
              <a:cs typeface="Franklin Gothic Book"/>
            </a:endParaRPr>
          </a:p>
          <a:p>
            <a:endParaRPr lang="en-US" sz="1400" dirty="0" smtClean="0">
              <a:latin typeface="Franklin Gothic Book"/>
              <a:cs typeface="Franklin Gothic Book"/>
            </a:endParaRPr>
          </a:p>
          <a:p>
            <a:r>
              <a:rPr lang="en-US" sz="1400" dirty="0" smtClean="0">
                <a:latin typeface="Franklin Gothic Book"/>
                <a:cs typeface="Franklin Gothic Book"/>
              </a:rPr>
              <a:t>You should already </a:t>
            </a:r>
            <a:r>
              <a:rPr lang="en-US" sz="1400" b="1" dirty="0" smtClean="0">
                <a:latin typeface="Franklin Gothic Book"/>
                <a:cs typeface="Franklin Gothic Book"/>
              </a:rPr>
              <a:t>know the music </a:t>
            </a:r>
            <a:r>
              <a:rPr lang="en-US" sz="1400" dirty="0" smtClean="0">
                <a:latin typeface="Franklin Gothic Book"/>
                <a:cs typeface="Franklin Gothic Book"/>
              </a:rPr>
              <a:t>you are going to be singing for the liturgy, although you may have to be flexible with any last-minute details or changes. </a:t>
            </a:r>
            <a:r>
              <a:rPr lang="en-US" sz="1400" dirty="0" smtClean="0">
                <a:solidFill>
                  <a:srgbClr val="FF0000"/>
                </a:solidFill>
                <a:latin typeface="Franklin Gothic Book" pitchFamily="34" charset="0"/>
                <a:sym typeface="Wingdings"/>
              </a:rPr>
              <a:t>()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dirty="0" smtClean="0">
                <a:latin typeface="Franklin Gothic Book"/>
                <a:cs typeface="Franklin Gothic Book"/>
              </a:rPr>
              <a:t>Be sure to </a:t>
            </a:r>
            <a:r>
              <a:rPr lang="en-US" sz="1400" b="1" dirty="0" smtClean="0">
                <a:latin typeface="Franklin Gothic Book"/>
                <a:cs typeface="Franklin Gothic Book"/>
              </a:rPr>
              <a:t>discuss and/or review introductions </a:t>
            </a:r>
            <a:r>
              <a:rPr lang="en-US" sz="1400" dirty="0" smtClean="0">
                <a:latin typeface="Franklin Gothic Book"/>
                <a:cs typeface="Franklin Gothic Book"/>
              </a:rPr>
              <a:t>and possible interludes within the music with the organist or accompanist </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and also discuss what cues mean what, such as signals for final verse, repeating refrain, closer to the microphone etc.</a:t>
            </a:r>
            <a:r>
              <a:rPr lang="en-US" sz="1400" dirty="0" smtClean="0">
                <a:solidFill>
                  <a:srgbClr val="FF0000"/>
                </a:solidFill>
                <a:latin typeface="Franklin Gothic Book" pitchFamily="34" charset="0"/>
                <a:sym typeface="Wingdings"/>
              </a:rPr>
              <a:t> ()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dirty="0" smtClean="0">
                <a:latin typeface="Franklin Gothic Book"/>
                <a:cs typeface="Franklin Gothic Book"/>
              </a:rPr>
              <a:t>Also, </a:t>
            </a:r>
            <a:r>
              <a:rPr lang="en-US" sz="1400" b="1" dirty="0" smtClean="0">
                <a:latin typeface="Franklin Gothic Book"/>
                <a:cs typeface="Franklin Gothic Book"/>
              </a:rPr>
              <a:t>consult the priest </a:t>
            </a:r>
            <a:r>
              <a:rPr lang="en-US" sz="1400" dirty="0" smtClean="0">
                <a:latin typeface="Franklin Gothic Book"/>
                <a:cs typeface="Franklin Gothic Book"/>
              </a:rPr>
              <a:t>regarding anything musical matter that may affect him or for anything out of the ordinary taking place in the liturgy that may affect the music. </a:t>
            </a:r>
            <a:r>
              <a:rPr lang="en-US" sz="1400" dirty="0" smtClean="0">
                <a:solidFill>
                  <a:srgbClr val="FF0000"/>
                </a:solidFill>
                <a:latin typeface="Franklin Gothic Book" pitchFamily="34" charset="0"/>
                <a:sym typeface="Wingdings"/>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51</a:t>
            </a:fld>
            <a:endParaRPr lang="en-US"/>
          </a:p>
        </p:txBody>
      </p:sp>
    </p:spTree>
    <p:extLst>
      <p:ext uri="{BB962C8B-B14F-4D97-AF65-F5344CB8AC3E}">
        <p14:creationId xmlns:p14="http://schemas.microsoft.com/office/powerpoint/2010/main" xmlns="" val="4068200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Other logistics that the cantor should know are:</a:t>
            </a:r>
            <a:r>
              <a:rPr lang="en-US" sz="1400" dirty="0" smtClean="0">
                <a:solidFill>
                  <a:srgbClr val="FF0000"/>
                </a:solidFill>
                <a:latin typeface="Franklin Gothic Book" pitchFamily="34" charset="0"/>
                <a:sym typeface="Wingdings"/>
              </a:rPr>
              <a:t> () </a:t>
            </a:r>
            <a:endParaRPr lang="en-US" sz="1400" dirty="0" smtClean="0">
              <a:latin typeface="Franklin Gothic Book"/>
              <a:cs typeface="Franklin Gothic Book"/>
            </a:endParaRPr>
          </a:p>
          <a:p>
            <a:endParaRPr lang="en-US" sz="1400" dirty="0">
              <a:latin typeface="Franklin Gothic Book"/>
              <a:cs typeface="Franklin Gothic Book"/>
            </a:endParaRPr>
          </a:p>
          <a:p>
            <a:pPr marL="285750" indent="-285750">
              <a:buFont typeface="Arial"/>
              <a:buChar char="•"/>
            </a:pPr>
            <a:r>
              <a:rPr lang="en-US" sz="1400" b="1" dirty="0" smtClean="0">
                <a:latin typeface="Franklin Gothic Book"/>
                <a:cs typeface="Franklin Gothic Book"/>
              </a:rPr>
              <a:t>When to receive Communion</a:t>
            </a:r>
            <a:r>
              <a:rPr lang="en-US" sz="1400" dirty="0" smtClean="0">
                <a:latin typeface="Franklin Gothic Book"/>
                <a:cs typeface="Franklin Gothic Book"/>
              </a:rPr>
              <a:t>—some parishes ask the cantor to receive Communion at different times so that the Communion Song can begin in a timely matter.  Be sure what the practice for cantors is in your parish.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a:t>
            </a:r>
          </a:p>
          <a:p>
            <a:pPr marL="285750" indent="-285750">
              <a:buFont typeface="Arial"/>
              <a:buChar char="•"/>
            </a:pPr>
            <a:endParaRPr lang="en-US" sz="1400" dirty="0">
              <a:latin typeface="Franklin Gothic Book"/>
              <a:cs typeface="Franklin Gothic Book"/>
            </a:endParaRPr>
          </a:p>
          <a:p>
            <a:pPr marL="285750" indent="-285750">
              <a:buFont typeface="Arial"/>
              <a:buChar char="•"/>
            </a:pPr>
            <a:r>
              <a:rPr lang="en-US" sz="1400" dirty="0" smtClean="0">
                <a:latin typeface="Franklin Gothic Book"/>
                <a:cs typeface="Franklin Gothic Book"/>
              </a:rPr>
              <a:t>Make sure to </a:t>
            </a:r>
            <a:r>
              <a:rPr lang="en-US" sz="1400" b="1" dirty="0" smtClean="0">
                <a:latin typeface="Franklin Gothic Book"/>
                <a:cs typeface="Franklin Gothic Book"/>
              </a:rPr>
              <a:t>make any adjustments </a:t>
            </a:r>
            <a:r>
              <a:rPr lang="en-US" sz="1400" dirty="0" smtClean="0">
                <a:latin typeface="Franklin Gothic Book"/>
                <a:cs typeface="Franklin Gothic Book"/>
              </a:rPr>
              <a:t>necessary to your chair or microphone prior to Mass.  When adjusting the microphone, be sure that it lines up properly with you mouth, especially when looking down at the music.  Often times, the cantor’s volume greatly decreases whenever he or she looks down at the music.</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a:t>
            </a:r>
          </a:p>
          <a:p>
            <a:pPr marL="285750" indent="-285750">
              <a:buFont typeface="Arial"/>
              <a:buChar char="•"/>
            </a:pPr>
            <a:endParaRPr lang="en-US" sz="1400" dirty="0">
              <a:latin typeface="Franklin Gothic Book"/>
              <a:cs typeface="Franklin Gothic Book"/>
            </a:endParaRPr>
          </a:p>
          <a:p>
            <a:pPr marL="285750" indent="-285750">
              <a:buFont typeface="Arial"/>
              <a:buChar char="•"/>
            </a:pPr>
            <a:r>
              <a:rPr lang="en-US" sz="1400" b="1" dirty="0" smtClean="0">
                <a:latin typeface="Franklin Gothic Book"/>
                <a:cs typeface="Franklin Gothic Book"/>
              </a:rPr>
              <a:t>Consult your parish music director </a:t>
            </a:r>
            <a:r>
              <a:rPr lang="en-US" sz="1400" dirty="0" smtClean="0">
                <a:latin typeface="Franklin Gothic Book"/>
                <a:cs typeface="Franklin Gothic Book"/>
              </a:rPr>
              <a:t>regarding any other preparations you should make before Mass.</a:t>
            </a:r>
            <a:r>
              <a:rPr lang="en-US" sz="1400" dirty="0" smtClean="0">
                <a:solidFill>
                  <a:srgbClr val="FF0000"/>
                </a:solidFill>
                <a:latin typeface="Franklin Gothic Book" pitchFamily="34" charset="0"/>
                <a:sym typeface="Wingdings"/>
              </a:rPr>
              <a:t> () </a:t>
            </a:r>
            <a:endParaRPr lang="en-US" sz="1400" dirty="0" smtClean="0">
              <a:latin typeface="Franklin Gothic Book"/>
              <a:cs typeface="Franklin Gothic Book"/>
            </a:endParaRPr>
          </a:p>
          <a:p>
            <a:pPr marL="285750" indent="-285750">
              <a:buFont typeface="Arial"/>
              <a:buChar char="•"/>
            </a:pPr>
            <a:endParaRPr lang="en-US" sz="1400" dirty="0">
              <a:latin typeface="Franklin Gothic Book"/>
              <a:cs typeface="Franklin Gothic Book"/>
            </a:endParaRPr>
          </a:p>
          <a:p>
            <a:pPr marL="285750" indent="-285750">
              <a:buFont typeface="Arial"/>
              <a:buChar char="•"/>
            </a:pPr>
            <a:r>
              <a:rPr lang="en-US" sz="1400" dirty="0" smtClean="0">
                <a:latin typeface="Franklin Gothic Book"/>
                <a:cs typeface="Franklin Gothic Book"/>
              </a:rPr>
              <a:t>Be sure you’ve made all these preparations early enough so that you can spend the </a:t>
            </a:r>
            <a:r>
              <a:rPr lang="en-US" sz="1400" b="1" dirty="0" smtClean="0">
                <a:latin typeface="Franklin Gothic Book"/>
                <a:cs typeface="Franklin Gothic Book"/>
              </a:rPr>
              <a:t>last few minutes before Mass in prayer </a:t>
            </a:r>
            <a:r>
              <a:rPr lang="en-US" sz="1400" dirty="0" smtClean="0">
                <a:latin typeface="Franklin Gothic Book"/>
                <a:cs typeface="Franklin Gothic Book"/>
              </a:rPr>
              <a:t>before you begin your ministry. </a:t>
            </a:r>
            <a:r>
              <a:rPr lang="en-US" sz="1400" dirty="0" smtClean="0">
                <a:solidFill>
                  <a:srgbClr val="FF0000"/>
                </a:solidFill>
                <a:latin typeface="Franklin Gothic Book" pitchFamily="34" charset="0"/>
                <a:sym typeface="Wingdings"/>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52</a:t>
            </a:fld>
            <a:endParaRPr lang="en-US"/>
          </a:p>
        </p:txBody>
      </p:sp>
    </p:spTree>
    <p:extLst>
      <p:ext uri="{BB962C8B-B14F-4D97-AF65-F5344CB8AC3E}">
        <p14:creationId xmlns:p14="http://schemas.microsoft.com/office/powerpoint/2010/main" xmlns="" val="6746962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If you parish asks you to </a:t>
            </a:r>
            <a:r>
              <a:rPr lang="en-US" sz="1400" b="1" dirty="0" smtClean="0">
                <a:latin typeface="Franklin Gothic Book"/>
                <a:cs typeface="Franklin Gothic Book"/>
              </a:rPr>
              <a:t>rehearse new music with the assembly </a:t>
            </a:r>
            <a:r>
              <a:rPr lang="en-US" sz="1400" dirty="0" smtClean="0">
                <a:latin typeface="Franklin Gothic Book"/>
                <a:cs typeface="Franklin Gothic Book"/>
              </a:rPr>
              <a:t>before Mass,</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be sure to keep it </a:t>
            </a:r>
            <a:r>
              <a:rPr lang="en-US" sz="1400" b="1" dirty="0" smtClean="0">
                <a:latin typeface="Franklin Gothic Book"/>
                <a:cs typeface="Franklin Gothic Book"/>
              </a:rPr>
              <a:t>short and concise</a:t>
            </a:r>
            <a:r>
              <a:rPr lang="en-US" sz="1400" dirty="0" smtClean="0">
                <a:latin typeface="Franklin Gothic Book"/>
                <a:cs typeface="Franklin Gothic Book"/>
              </a:rPr>
              <a:t>.</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After the organist has played through the melody line for an introduction, sing through the selection alone once, and ask the </a:t>
            </a:r>
            <a:r>
              <a:rPr lang="en-US" sz="1400" b="1" dirty="0" smtClean="0">
                <a:latin typeface="Franklin Gothic Book"/>
                <a:cs typeface="Franklin Gothic Book"/>
              </a:rPr>
              <a:t>assembly to repeat it twice</a:t>
            </a:r>
            <a:r>
              <a:rPr lang="en-US" sz="1400" dirty="0" smtClean="0">
                <a:latin typeface="Franklin Gothic Book"/>
                <a:cs typeface="Franklin Gothic Book"/>
              </a:rPr>
              <a:t>.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If a longer a refrain, invite them to repeat each phrase after you, and then put the whole refrain together twice.</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Most of the time, teaching new music is best accomplished </a:t>
            </a:r>
            <a:r>
              <a:rPr lang="en-US" sz="1400" b="1" dirty="0" smtClean="0">
                <a:latin typeface="Franklin Gothic Book"/>
                <a:cs typeface="Franklin Gothic Book"/>
              </a:rPr>
              <a:t>unaccompanied</a:t>
            </a:r>
            <a:r>
              <a:rPr lang="en-US" sz="1400" dirty="0" smtClean="0">
                <a:latin typeface="Franklin Gothic Book"/>
                <a:cs typeface="Franklin Gothic Book"/>
              </a:rPr>
              <a:t> on organ or piano, so confidence in singing along with just the melody line is essential.</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a:t>
            </a:r>
            <a:r>
              <a:rPr lang="en-US" sz="1400" b="1" dirty="0" smtClean="0">
                <a:latin typeface="Franklin Gothic Book"/>
                <a:cs typeface="Franklin Gothic Book"/>
              </a:rPr>
              <a:t>Only rehearse new music when needed</a:t>
            </a:r>
            <a:r>
              <a:rPr lang="en-US" sz="1400" dirty="0" smtClean="0">
                <a:latin typeface="Franklin Gothic Book"/>
                <a:cs typeface="Franklin Gothic Book"/>
              </a:rPr>
              <a:t>, especially for refrains or acclamations during the Mass when the assembly doesn’t have the text in front of them. </a:t>
            </a:r>
            <a:r>
              <a:rPr lang="en-US" sz="1400" dirty="0" smtClean="0">
                <a:solidFill>
                  <a:srgbClr val="FF0000"/>
                </a:solidFill>
                <a:latin typeface="Franklin Gothic Book" pitchFamily="34" charset="0"/>
                <a:sym typeface="Wingdings"/>
              </a:rPr>
              <a:t>() </a:t>
            </a:r>
            <a:endParaRPr lang="en-US" sz="1400" dirty="0" smtClean="0">
              <a:latin typeface="Franklin Gothic Book"/>
              <a:cs typeface="Franklin Gothic Book"/>
            </a:endParaRPr>
          </a:p>
          <a:p>
            <a:endParaRPr lang="en-US" sz="1400" dirty="0">
              <a:latin typeface="Franklin Gothic Book"/>
              <a:cs typeface="Franklin Gothic Book"/>
            </a:endParaRPr>
          </a:p>
          <a:p>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53</a:t>
            </a:fld>
            <a:endParaRPr lang="en-US"/>
          </a:p>
        </p:txBody>
      </p:sp>
    </p:spTree>
    <p:extLst>
      <p:ext uri="{BB962C8B-B14F-4D97-AF65-F5344CB8AC3E}">
        <p14:creationId xmlns:p14="http://schemas.microsoft.com/office/powerpoint/2010/main" xmlns="" val="30638301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latin typeface="Franklin Gothic Book"/>
                <a:cs typeface="Franklin Gothic Book"/>
              </a:rPr>
              <a:t>Even though we associate the ministry of cantor with vocal skills,</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you want to consider your service as a </a:t>
            </a:r>
            <a:r>
              <a:rPr lang="en-US" sz="1400" b="1" dirty="0" smtClean="0">
                <a:latin typeface="Franklin Gothic Book"/>
                <a:cs typeface="Franklin Gothic Book"/>
              </a:rPr>
              <a:t>visual ministry. </a:t>
            </a:r>
            <a:r>
              <a:rPr lang="en-US" sz="1400" dirty="0" smtClean="0">
                <a:solidFill>
                  <a:srgbClr val="FF0000"/>
                </a:solidFill>
                <a:latin typeface="Franklin Gothic Book" pitchFamily="34" charset="0"/>
                <a:sym typeface="Wingdings"/>
              </a:rPr>
              <a:t>()</a:t>
            </a:r>
            <a:r>
              <a:rPr lang="en-US" sz="1400" b="1" dirty="0" smtClean="0">
                <a:latin typeface="Franklin Gothic Book"/>
                <a:cs typeface="Franklin Gothic Book"/>
              </a:rPr>
              <a:t> </a:t>
            </a:r>
            <a:r>
              <a:rPr lang="en-US" sz="1400" dirty="0" smtClean="0">
                <a:latin typeface="Franklin Gothic Book"/>
                <a:cs typeface="Franklin Gothic Book"/>
              </a:rPr>
              <a:t>In </a:t>
            </a:r>
            <a:r>
              <a:rPr lang="en-US" sz="1400" dirty="0">
                <a:latin typeface="Franklin Gothic Book"/>
                <a:cs typeface="Franklin Gothic Book"/>
              </a:rPr>
              <a:t>his book, </a:t>
            </a:r>
            <a:r>
              <a:rPr lang="en-US" sz="1400" i="1" dirty="0">
                <a:latin typeface="Franklin Gothic Book"/>
                <a:cs typeface="Franklin Gothic Book"/>
              </a:rPr>
              <a:t>The Parish Cantor</a:t>
            </a:r>
            <a:r>
              <a:rPr lang="en-US" sz="1400" dirty="0">
                <a:latin typeface="Franklin Gothic Book"/>
                <a:cs typeface="Franklin Gothic Book"/>
              </a:rPr>
              <a:t>, Michael Connolly writes, “A true cantor lets the congregation know that the best compliment they can give is to join in.” </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Thus, more </a:t>
            </a:r>
            <a:r>
              <a:rPr lang="en-US" sz="1400" dirty="0">
                <a:latin typeface="Franklin Gothic Book"/>
                <a:cs typeface="Franklin Gothic Book"/>
              </a:rPr>
              <a:t>than having a good singing voice, the cantor needs to engage the congregation in order to foster their sung participation. </a:t>
            </a:r>
            <a:r>
              <a:rPr lang="en-US" sz="1400" dirty="0" smtClean="0">
                <a:solidFill>
                  <a:srgbClr val="FF0000"/>
                </a:solidFill>
                <a:latin typeface="Franklin Gothic Book" pitchFamily="34" charset="0"/>
                <a:sym typeface="Wingdings"/>
              </a:rPr>
              <a:t>() </a:t>
            </a:r>
            <a:endParaRPr lang="en-US" sz="1400" dirty="0">
              <a:latin typeface="Franklin Gothic Book"/>
              <a:cs typeface="Franklin Gothic Book"/>
            </a:endParaRPr>
          </a:p>
          <a:p>
            <a:endParaRPr lang="en-US" sz="1400" dirty="0" smtClean="0">
              <a:latin typeface="Franklin Gothic Book"/>
              <a:cs typeface="Franklin Gothic Book"/>
            </a:endParaRPr>
          </a:p>
          <a:p>
            <a:r>
              <a:rPr lang="en-US" sz="1400" dirty="0" smtClean="0">
                <a:latin typeface="Franklin Gothic Book"/>
                <a:cs typeface="Franklin Gothic Book"/>
              </a:rPr>
              <a:t>For this reason, </a:t>
            </a:r>
            <a:r>
              <a:rPr lang="en-US" sz="1400" b="1" dirty="0" smtClean="0">
                <a:latin typeface="Franklin Gothic Book"/>
                <a:cs typeface="Franklin Gothic Book"/>
              </a:rPr>
              <a:t>eye contact </a:t>
            </a:r>
            <a:r>
              <a:rPr lang="en-US" sz="1400" dirty="0" smtClean="0">
                <a:latin typeface="Franklin Gothic Book"/>
                <a:cs typeface="Franklin Gothic Book"/>
              </a:rPr>
              <a:t>is extremely important, especially at the beginning of refrains when you are cueing the assembly to sing.  The ends of the refrains and verses are also opportune times to establish eye contact with the assembly since you are usually sustaining the note.</a:t>
            </a:r>
            <a:r>
              <a:rPr lang="en-US" sz="1400" dirty="0" smtClean="0">
                <a:solidFill>
                  <a:srgbClr val="FF0000"/>
                </a:solidFill>
                <a:latin typeface="Franklin Gothic Book" pitchFamily="34" charset="0"/>
                <a:sym typeface="Wingdings"/>
              </a:rPr>
              <a:t> () </a:t>
            </a:r>
            <a:endParaRPr lang="en-US" sz="1400" dirty="0" smtClean="0">
              <a:latin typeface="Franklin Gothic Book"/>
              <a:cs typeface="Franklin Gothic Book"/>
            </a:endParaRPr>
          </a:p>
          <a:p>
            <a:endParaRPr lang="en-US" sz="1400" dirty="0">
              <a:latin typeface="Franklin Gothic Book"/>
              <a:cs typeface="Franklin Gothic Book"/>
            </a:endParaRPr>
          </a:p>
          <a:p>
            <a:r>
              <a:rPr lang="en-US" sz="1400" b="1" dirty="0" smtClean="0">
                <a:latin typeface="Franklin Gothic Book"/>
                <a:cs typeface="Franklin Gothic Book"/>
              </a:rPr>
              <a:t>Arm gestures </a:t>
            </a:r>
            <a:r>
              <a:rPr lang="en-US" sz="1400" dirty="0" smtClean="0">
                <a:latin typeface="Franklin Gothic Book"/>
                <a:cs typeface="Franklin Gothic Book"/>
              </a:rPr>
              <a:t>are visual cues utilized to let the assembly know it is time to sing.  They become absolutely necessary when new music is sung or for hymns with interludes or long introductions.  Using one or two arms, cueing gestures should be confident and involve </a:t>
            </a:r>
            <a:r>
              <a:rPr lang="en-US" sz="1400" b="1" dirty="0" smtClean="0">
                <a:latin typeface="Franklin Gothic Book"/>
                <a:cs typeface="Franklin Gothic Book"/>
              </a:rPr>
              <a:t>full extensions of the arm </a:t>
            </a:r>
            <a:r>
              <a:rPr lang="en-US" sz="1400" dirty="0" smtClean="0">
                <a:latin typeface="Franklin Gothic Book"/>
                <a:cs typeface="Franklin Gothic Book"/>
              </a:rPr>
              <a:t>with the palm of the hand facing up.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They to be used any time it is the assembly’s “turn” to sing. </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The timing of these gestures should be </a:t>
            </a:r>
            <a:r>
              <a:rPr lang="en-US" sz="1400" b="1" dirty="0" smtClean="0">
                <a:latin typeface="Franklin Gothic Book"/>
                <a:cs typeface="Franklin Gothic Book"/>
              </a:rPr>
              <a:t>in sync with your inhalation</a:t>
            </a:r>
            <a:r>
              <a:rPr lang="en-US" sz="1400" dirty="0" smtClean="0">
                <a:latin typeface="Franklin Gothic Book"/>
                <a:cs typeface="Franklin Gothic Book"/>
              </a:rPr>
              <a:t>—as you breathe in, arm goes up.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54</a:t>
            </a:fld>
            <a:endParaRPr lang="en-US"/>
          </a:p>
        </p:txBody>
      </p:sp>
    </p:spTree>
    <p:extLst>
      <p:ext uri="{BB962C8B-B14F-4D97-AF65-F5344CB8AC3E}">
        <p14:creationId xmlns:p14="http://schemas.microsoft.com/office/powerpoint/2010/main" xmlns="" val="27227190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Be </a:t>
            </a:r>
            <a:r>
              <a:rPr lang="en-US" sz="1400" dirty="0">
                <a:latin typeface="Franklin Gothic Book"/>
                <a:cs typeface="Franklin Gothic Book"/>
              </a:rPr>
              <a:t>sure to make </a:t>
            </a:r>
            <a:r>
              <a:rPr lang="en-US" sz="1400" b="1" dirty="0">
                <a:latin typeface="Franklin Gothic Book"/>
                <a:cs typeface="Franklin Gothic Book"/>
              </a:rPr>
              <a:t>announcements slowly and clearly </a:t>
            </a:r>
            <a:r>
              <a:rPr lang="en-US" sz="1400" dirty="0">
                <a:latin typeface="Franklin Gothic Book"/>
                <a:cs typeface="Franklin Gothic Book"/>
              </a:rPr>
              <a:t>so the assembly can understand what you are saying, especially the song number and title. </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Be </a:t>
            </a:r>
            <a:r>
              <a:rPr lang="en-US" sz="1400" b="1" dirty="0">
                <a:latin typeface="Franklin Gothic Book"/>
                <a:cs typeface="Franklin Gothic Book"/>
              </a:rPr>
              <a:t>sensitive of the time needed </a:t>
            </a:r>
            <a:r>
              <a:rPr lang="en-US" sz="1400" dirty="0">
                <a:latin typeface="Franklin Gothic Book"/>
                <a:cs typeface="Franklin Gothic Book"/>
              </a:rPr>
              <a:t>for members of the assembly to find the correct page in their hymnals and </a:t>
            </a:r>
            <a:r>
              <a:rPr lang="en-US" sz="1400" dirty="0" smtClean="0">
                <a:latin typeface="Franklin Gothic Book"/>
                <a:cs typeface="Franklin Gothic Book"/>
              </a:rPr>
              <a:t>also the </a:t>
            </a:r>
            <a:r>
              <a:rPr lang="en-US" sz="1400" dirty="0">
                <a:latin typeface="Franklin Gothic Book"/>
                <a:cs typeface="Franklin Gothic Book"/>
              </a:rPr>
              <a:t>time needed for them to sit down for the beginning of the preparation of the gifts.  If they are still trying to sit down while you are making the announcement for the next song, they will miss the title and number. </a:t>
            </a:r>
            <a:r>
              <a:rPr lang="en-US" sz="1400" dirty="0" smtClean="0">
                <a:solidFill>
                  <a:srgbClr val="FF0000"/>
                </a:solidFill>
                <a:latin typeface="Franklin Gothic Book" pitchFamily="34" charset="0"/>
                <a:sym typeface="Wingdings"/>
              </a:rPr>
              <a:t>() </a:t>
            </a:r>
            <a:endParaRPr lang="en-US" sz="1400" dirty="0" smtClean="0">
              <a:latin typeface="Franklin Gothic Book"/>
              <a:cs typeface="Franklin Gothic Book"/>
            </a:endParaRPr>
          </a:p>
          <a:p>
            <a:endParaRPr lang="en-US" sz="1400" dirty="0" smtClean="0">
              <a:latin typeface="Franklin Gothic Book"/>
              <a:cs typeface="Franklin Gothic Book"/>
            </a:endParaRPr>
          </a:p>
          <a:p>
            <a:r>
              <a:rPr lang="en-US" sz="1400" dirty="0" smtClean="0">
                <a:latin typeface="Franklin Gothic Book"/>
                <a:cs typeface="Franklin Gothic Book"/>
              </a:rPr>
              <a:t>Although the cantor’s role is to </a:t>
            </a:r>
            <a:r>
              <a:rPr lang="en-US" sz="1400" b="1" dirty="0" smtClean="0">
                <a:latin typeface="Franklin Gothic Book"/>
                <a:cs typeface="Franklin Gothic Book"/>
              </a:rPr>
              <a:t>foster the singing </a:t>
            </a:r>
            <a:r>
              <a:rPr lang="en-US" sz="1400" dirty="0" smtClean="0">
                <a:latin typeface="Franklin Gothic Book"/>
                <a:cs typeface="Franklin Gothic Book"/>
              </a:rPr>
              <a:t>of the assembly, the cantor should </a:t>
            </a:r>
            <a:r>
              <a:rPr lang="en-US" sz="1400" b="1" dirty="0" smtClean="0">
                <a:latin typeface="Franklin Gothic Book"/>
                <a:cs typeface="Franklin Gothic Book"/>
              </a:rPr>
              <a:t>never dominate it</a:t>
            </a:r>
            <a:r>
              <a:rPr lang="en-US" sz="1400" dirty="0" smtClean="0">
                <a:latin typeface="Franklin Gothic Book"/>
                <a:cs typeface="Franklin Gothic Book"/>
              </a:rPr>
              <a:t>.  If singing a hymn or acclamation that the community is familiar with, the cantor should “get them started” with the first few words of the song or acclamation, and then </a:t>
            </a:r>
            <a:r>
              <a:rPr lang="en-US" sz="1400" b="1" dirty="0" smtClean="0">
                <a:latin typeface="Franklin Gothic Book"/>
                <a:cs typeface="Franklin Gothic Book"/>
              </a:rPr>
              <a:t>back off the microphone</a:t>
            </a:r>
            <a:r>
              <a:rPr lang="en-US" sz="1400" dirty="0" smtClean="0">
                <a:latin typeface="Franklin Gothic Book"/>
                <a:cs typeface="Franklin Gothic Book"/>
              </a:rPr>
              <a:t>. </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If it is a newer song or acclamation, the assembly will depend on the cantor more, so he or she should sustain the singing by </a:t>
            </a:r>
            <a:r>
              <a:rPr lang="en-US" sz="1400" b="1" dirty="0" smtClean="0">
                <a:latin typeface="Franklin Gothic Book"/>
                <a:cs typeface="Franklin Gothic Book"/>
              </a:rPr>
              <a:t>staying closer to the microphone</a:t>
            </a:r>
            <a:r>
              <a:rPr lang="en-US" sz="1400" dirty="0" smtClean="0">
                <a:latin typeface="Franklin Gothic Book"/>
                <a:cs typeface="Franklin Gothic Book"/>
              </a:rPr>
              <a:t>. </a:t>
            </a:r>
            <a:r>
              <a:rPr lang="en-US" sz="1400" dirty="0" smtClean="0">
                <a:solidFill>
                  <a:srgbClr val="FF0000"/>
                </a:solidFill>
                <a:latin typeface="Franklin Gothic Book" pitchFamily="34" charset="0"/>
                <a:sym typeface="Wingdings"/>
              </a:rPr>
              <a:t>() </a:t>
            </a:r>
            <a:endParaRPr lang="en-US" sz="1400" dirty="0" smtClean="0">
              <a:latin typeface="Franklin Gothic Book"/>
              <a:cs typeface="Franklin Gothic Book"/>
            </a:endParaRPr>
          </a:p>
          <a:p>
            <a:endParaRPr lang="en-US" sz="1400" dirty="0" smtClean="0">
              <a:latin typeface="Franklin Gothic Book"/>
              <a:cs typeface="Franklin Gothic Book"/>
            </a:endParaRPr>
          </a:p>
          <a:p>
            <a:r>
              <a:rPr lang="en-US" sz="1400" dirty="0" smtClean="0">
                <a:latin typeface="Franklin Gothic Book"/>
                <a:cs typeface="Franklin Gothic Book"/>
              </a:rPr>
              <a:t>Overall</a:t>
            </a:r>
            <a:r>
              <a:rPr lang="en-US" sz="1400" dirty="0">
                <a:latin typeface="Franklin Gothic Book"/>
                <a:cs typeface="Franklin Gothic Book"/>
              </a:rPr>
              <a:t>, </a:t>
            </a:r>
            <a:r>
              <a:rPr lang="en-US" sz="1400" b="1" dirty="0">
                <a:latin typeface="Franklin Gothic Book"/>
                <a:cs typeface="Franklin Gothic Book"/>
              </a:rPr>
              <a:t>be hospitable </a:t>
            </a:r>
            <a:r>
              <a:rPr lang="en-US" sz="1400" dirty="0">
                <a:latin typeface="Franklin Gothic Book"/>
                <a:cs typeface="Franklin Gothic Book"/>
              </a:rPr>
              <a:t>and convey a presence that you’re happy to be serving in this ministry, and that you’re happy the assembly is there too!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a:t>
            </a:r>
            <a:r>
              <a:rPr lang="en-US" sz="1400" dirty="0">
                <a:latin typeface="Franklin Gothic Book"/>
                <a:cs typeface="Franklin Gothic Book"/>
              </a:rPr>
              <a:t>The best way to do this is to smile</a:t>
            </a:r>
            <a:r>
              <a:rPr lang="en-US" sz="1400" dirty="0" smtClean="0">
                <a:latin typeface="Franklin Gothic Book"/>
                <a:cs typeface="Franklin Gothic Book"/>
              </a:rPr>
              <a:t>.</a:t>
            </a:r>
            <a:r>
              <a:rPr lang="en-US" sz="1400" dirty="0" smtClean="0">
                <a:solidFill>
                  <a:srgbClr val="FF0000"/>
                </a:solidFill>
                <a:latin typeface="Franklin Gothic Book" pitchFamily="34" charset="0"/>
                <a:sym typeface="Wingdings"/>
              </a:rPr>
              <a:t> ()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55</a:t>
            </a:fld>
            <a:endParaRPr lang="en-US"/>
          </a:p>
        </p:txBody>
      </p:sp>
    </p:spTree>
    <p:extLst>
      <p:ext uri="{BB962C8B-B14F-4D97-AF65-F5344CB8AC3E}">
        <p14:creationId xmlns:p14="http://schemas.microsoft.com/office/powerpoint/2010/main" xmlns="" val="36783916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a:cs typeface="Franklin Gothic Book"/>
              </a:rPr>
              <a:t>As with any liturgical ministry,</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you may make mistakes or run into certain problems or issues.</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  No matter what happens, </a:t>
            </a:r>
            <a:r>
              <a:rPr lang="en-US" sz="1400" b="1" dirty="0" smtClean="0">
                <a:latin typeface="Franklin Gothic Book"/>
                <a:cs typeface="Franklin Gothic Book"/>
              </a:rPr>
              <a:t>DON’T STOP SINGING </a:t>
            </a:r>
            <a:r>
              <a:rPr lang="en-US" sz="1400" dirty="0" smtClean="0">
                <a:latin typeface="Franklin Gothic Book"/>
                <a:cs typeface="Franklin Gothic Book"/>
              </a:rPr>
              <a:t>with the exception of a true emergency.  Most of the time if a mistake is made and the cantor continues singing, the assembly doesn’t even notice.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To anticipate mistakes, it helps if the cantor establishes </a:t>
            </a:r>
            <a:r>
              <a:rPr lang="en-US" sz="1400" b="1" dirty="0" smtClean="0">
                <a:latin typeface="Franklin Gothic Book"/>
                <a:cs typeface="Franklin Gothic Book"/>
              </a:rPr>
              <a:t>“preset rules” </a:t>
            </a:r>
            <a:r>
              <a:rPr lang="en-US" sz="1400" dirty="0" smtClean="0">
                <a:latin typeface="Franklin Gothic Book"/>
                <a:cs typeface="Franklin Gothic Book"/>
              </a:rPr>
              <a:t>with the organist or accompanist, such as what to do if a cantor  or the organist accidentally skips a verse, what to do if the cantor fails to come in at the correct time, or if the cantor can’t see the organist and accompanist.  Overall, if a mistake is made, it is important to </a:t>
            </a:r>
            <a:r>
              <a:rPr lang="en-US" sz="1400" b="1" dirty="0" smtClean="0">
                <a:latin typeface="Franklin Gothic Book"/>
                <a:cs typeface="Franklin Gothic Book"/>
              </a:rPr>
              <a:t>remain calm</a:t>
            </a:r>
            <a:r>
              <a:rPr lang="en-US" sz="1400" dirty="0" smtClean="0">
                <a:latin typeface="Franklin Gothic Book"/>
                <a:cs typeface="Franklin Gothic Book"/>
              </a:rPr>
              <a:t> and continue with your ministry.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a:t>
            </a:r>
          </a:p>
          <a:p>
            <a:endParaRPr lang="en-US" sz="1400" dirty="0">
              <a:latin typeface="Franklin Gothic Book"/>
              <a:cs typeface="Franklin Gothic Book"/>
            </a:endParaRPr>
          </a:p>
          <a:p>
            <a:r>
              <a:rPr lang="en-US" sz="1400" dirty="0" smtClean="0">
                <a:latin typeface="Franklin Gothic Book"/>
                <a:cs typeface="Franklin Gothic Book"/>
              </a:rPr>
              <a:t>Another issue cantors may face are </a:t>
            </a:r>
            <a:r>
              <a:rPr lang="en-US" sz="1400" b="1" dirty="0" smtClean="0">
                <a:latin typeface="Franklin Gothic Book"/>
                <a:cs typeface="Franklin Gothic Book"/>
              </a:rPr>
              <a:t>sound delays </a:t>
            </a:r>
            <a:r>
              <a:rPr lang="en-US" sz="1400" dirty="0" smtClean="0">
                <a:latin typeface="Franklin Gothic Book"/>
                <a:cs typeface="Franklin Gothic Book"/>
              </a:rPr>
              <a:t>in large worship spaces.  This is a challenge not easily overcome except with acoustical adjustments and adequate sound equipment.  To compensate for sound delays, cantors should </a:t>
            </a:r>
            <a:r>
              <a:rPr lang="en-US" sz="1400" b="1" dirty="0" smtClean="0">
                <a:latin typeface="Franklin Gothic Book"/>
                <a:cs typeface="Franklin Gothic Book"/>
              </a:rPr>
              <a:t>“anticipate” the music </a:t>
            </a:r>
            <a:r>
              <a:rPr lang="en-US" sz="1400" dirty="0" smtClean="0">
                <a:latin typeface="Franklin Gothic Book"/>
                <a:cs typeface="Franklin Gothic Book"/>
              </a:rPr>
              <a:t>coming from the organ or piano and</a:t>
            </a:r>
            <a:r>
              <a:rPr lang="en-US" sz="1400" dirty="0" smtClean="0">
                <a:solidFill>
                  <a:srgbClr val="FF0000"/>
                </a:solidFill>
                <a:latin typeface="Franklin Gothic Book" pitchFamily="34" charset="0"/>
                <a:sym typeface="Wingdings"/>
              </a:rPr>
              <a:t> </a:t>
            </a:r>
            <a:r>
              <a:rPr lang="en-US" sz="1400" dirty="0" smtClean="0">
                <a:latin typeface="Franklin Gothic Book"/>
                <a:cs typeface="Franklin Gothic Book"/>
              </a:rPr>
              <a:t>try to </a:t>
            </a:r>
            <a:r>
              <a:rPr lang="en-US" sz="1400" b="1" dirty="0" smtClean="0">
                <a:latin typeface="Franklin Gothic Book"/>
                <a:cs typeface="Franklin Gothic Book"/>
              </a:rPr>
              <a:t>keep pace with the tempo </a:t>
            </a:r>
            <a:r>
              <a:rPr lang="en-US" sz="1400" dirty="0" smtClean="0">
                <a:latin typeface="Franklin Gothic Book"/>
                <a:cs typeface="Franklin Gothic Book"/>
              </a:rPr>
              <a:t>first established by the organist or accompanist.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As a rule, the organist/accompanist sets the tempo, and the cantor should follow him or her. </a:t>
            </a:r>
            <a:r>
              <a:rPr lang="en-US" sz="1400" dirty="0" smtClean="0">
                <a:solidFill>
                  <a:srgbClr val="FF0000"/>
                </a:solidFill>
                <a:latin typeface="Franklin Gothic Book" pitchFamily="34" charset="0"/>
                <a:sym typeface="Wingdings"/>
              </a:rPr>
              <a:t>()</a:t>
            </a:r>
            <a:r>
              <a:rPr lang="en-US" sz="1400" dirty="0" smtClean="0">
                <a:latin typeface="Franklin Gothic Book"/>
                <a:cs typeface="Franklin Gothic Book"/>
              </a:rPr>
              <a:t> </a:t>
            </a:r>
            <a:endParaRPr lang="en-US" sz="1400" dirty="0">
              <a:latin typeface="Franklin Gothic Book"/>
              <a:cs typeface="Franklin Gothic Book"/>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56</a:t>
            </a:fld>
            <a:endParaRPr lang="en-US"/>
          </a:p>
        </p:txBody>
      </p:sp>
    </p:spTree>
    <p:extLst>
      <p:ext uri="{BB962C8B-B14F-4D97-AF65-F5344CB8AC3E}">
        <p14:creationId xmlns:p14="http://schemas.microsoft.com/office/powerpoint/2010/main" xmlns="" val="42160915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Franklin Gothic Book" pitchFamily="34" charset="0"/>
                <a:sym typeface="Wingdings"/>
              </a:rPr>
              <a:t>Does anyone have any </a:t>
            </a:r>
            <a:r>
              <a:rPr lang="en-US" sz="1400" dirty="0" smtClean="0">
                <a:latin typeface="Franklin Gothic Book" pitchFamily="34" charset="0"/>
                <a:sym typeface="Wingdings"/>
              </a:rPr>
              <a:t>questions?   </a:t>
            </a:r>
            <a:r>
              <a:rPr lang="en-US" sz="1400" dirty="0">
                <a:latin typeface="Franklin Gothic Book" pitchFamily="34" charset="0"/>
                <a:sym typeface="Wingdings"/>
              </a:rPr>
              <a:t>	</a:t>
            </a:r>
          </a:p>
          <a:p>
            <a:endParaRPr lang="en-US" sz="1400" dirty="0">
              <a:latin typeface="Franklin Gothic Book" pitchFamily="34" charset="0"/>
              <a:sym typeface="Wingdings"/>
            </a:endParaRPr>
          </a:p>
          <a:p>
            <a:r>
              <a:rPr lang="en-US" sz="1400" dirty="0">
                <a:latin typeface="Franklin Gothic Book" pitchFamily="34" charset="0"/>
                <a:sym typeface="Wingdings"/>
              </a:rPr>
              <a:t>	</a:t>
            </a:r>
            <a:endParaRPr lang="en-US" sz="1400" dirty="0" smtClean="0">
              <a:latin typeface="Franklin Gothic Book" pitchFamily="34" charset="0"/>
              <a:sym typeface="Wingdings"/>
            </a:endParaRPr>
          </a:p>
          <a:p>
            <a:endParaRPr lang="en-US" sz="1400" i="1">
              <a:solidFill>
                <a:schemeClr val="bg2">
                  <a:lumMod val="50000"/>
                </a:schemeClr>
              </a:solidFill>
              <a:latin typeface="Franklin Gothic Book" pitchFamily="34" charset="0"/>
              <a:sym typeface="Wingdings"/>
            </a:endParaRPr>
          </a:p>
          <a:p>
            <a:pPr algn="ctr"/>
            <a:r>
              <a:rPr lang="en-US" sz="1400" i="1" smtClean="0">
                <a:solidFill>
                  <a:schemeClr val="bg2">
                    <a:lumMod val="50000"/>
                  </a:schemeClr>
                </a:solidFill>
                <a:latin typeface="Franklin Gothic Book" pitchFamily="34" charset="0"/>
                <a:sym typeface="Wingdings"/>
              </a:rPr>
              <a:t>After </a:t>
            </a:r>
            <a:r>
              <a:rPr lang="en-US" sz="1400" i="1" dirty="0">
                <a:solidFill>
                  <a:schemeClr val="bg2">
                    <a:lumMod val="50000"/>
                  </a:schemeClr>
                </a:solidFill>
                <a:latin typeface="Franklin Gothic Book" pitchFamily="34" charset="0"/>
                <a:sym typeface="Wingdings"/>
              </a:rPr>
              <a:t>questions, </a:t>
            </a:r>
            <a:r>
              <a:rPr lang="en-US" sz="1400" i="1" dirty="0" smtClean="0">
                <a:solidFill>
                  <a:schemeClr val="bg2">
                    <a:lumMod val="50000"/>
                  </a:schemeClr>
                </a:solidFill>
                <a:latin typeface="Franklin Gothic Book" pitchFamily="34" charset="0"/>
                <a:sym typeface="Wingdings"/>
              </a:rPr>
              <a:t>continue on with </a:t>
            </a:r>
            <a:r>
              <a:rPr lang="en-US" sz="1400" i="1" smtClean="0">
                <a:solidFill>
                  <a:schemeClr val="bg2">
                    <a:lumMod val="50000"/>
                  </a:schemeClr>
                </a:solidFill>
                <a:latin typeface="Franklin Gothic Book" pitchFamily="34" charset="0"/>
                <a:sym typeface="Wingdings"/>
              </a:rPr>
              <a:t>the practicum.</a:t>
            </a:r>
            <a:endParaRPr lang="en-US" sz="1400" dirty="0">
              <a:solidFill>
                <a:schemeClr val="bg2">
                  <a:lumMod val="50000"/>
                </a:schemeClr>
              </a:solidFill>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57</a:t>
            </a:fld>
            <a:endParaRPr lang="en-US"/>
          </a:p>
        </p:txBody>
      </p:sp>
    </p:spTree>
    <p:extLst>
      <p:ext uri="{BB962C8B-B14F-4D97-AF65-F5344CB8AC3E}">
        <p14:creationId xmlns:p14="http://schemas.microsoft.com/office/powerpoint/2010/main" xmlns="" val="42160915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solidFill>
                <a:schemeClr val="bg2">
                  <a:lumMod val="50000"/>
                </a:schemeClr>
              </a:solidFill>
              <a:latin typeface="Franklin Gothic Book" pitchFamily="34" charset="0"/>
              <a:sym typeface="Wingdings"/>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58</a:t>
            </a:fld>
            <a:endParaRPr lang="en-US"/>
          </a:p>
        </p:txBody>
      </p:sp>
    </p:spTree>
    <p:extLst>
      <p:ext uri="{BB962C8B-B14F-4D97-AF65-F5344CB8AC3E}">
        <p14:creationId xmlns:p14="http://schemas.microsoft.com/office/powerpoint/2010/main" xmlns="" val="421609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Franklin Gothic Book" pitchFamily="34" charset="0"/>
              </a:rPr>
              <a:t>Thus,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we can see that ministry in the Church comes from the belief that each person has been given a</a:t>
            </a:r>
            <a:r>
              <a:rPr lang="en-US" sz="1400" b="1" dirty="0" smtClean="0">
                <a:latin typeface="Franklin Gothic Book" pitchFamily="34" charset="0"/>
              </a:rPr>
              <a:t> GIFT</a:t>
            </a:r>
            <a:r>
              <a:rPr lang="en-US" sz="1400" dirty="0" smtClean="0">
                <a:latin typeface="Franklin Gothic Book" pitchFamily="34" charset="0"/>
              </a:rPr>
              <a:t> by God.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Each person is called to share his or her gifts with the rest of the Body of Christ because there is a genuine </a:t>
            </a:r>
            <a:r>
              <a:rPr lang="en-US" sz="1400" b="1" dirty="0" smtClean="0">
                <a:latin typeface="Franklin Gothic Book" pitchFamily="34" charset="0"/>
              </a:rPr>
              <a:t>NEED</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What is essential to ministry is the realization that our gifts come from God and that we must share them with great </a:t>
            </a:r>
            <a:r>
              <a:rPr lang="en-US" sz="1400" b="1" dirty="0" smtClean="0">
                <a:latin typeface="Franklin Gothic Book" pitchFamily="34" charset="0"/>
              </a:rPr>
              <a:t>HUMILITY.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latin typeface="Franklin Gothic Book" pitchFamily="34" charset="0"/>
              </a:rPr>
              <a:t>Fr. William Bauman</a:t>
            </a:r>
            <a:r>
              <a:rPr lang="en-US" sz="1400" dirty="0" smtClean="0">
                <a:latin typeface="Franklin Gothic Book" pitchFamily="34" charset="0"/>
              </a:rPr>
              <a:t>, a priest from Kansas City, offered an excellent </a:t>
            </a:r>
            <a:r>
              <a:rPr lang="en-US" sz="1400" b="1" dirty="0" smtClean="0">
                <a:latin typeface="Franklin Gothic Book" pitchFamily="34" charset="0"/>
              </a:rPr>
              <a:t>definition of ministry </a:t>
            </a:r>
            <a:r>
              <a:rPr lang="en-US" sz="1400" dirty="0" smtClean="0">
                <a:latin typeface="Franklin Gothic Book" pitchFamily="34" charset="0"/>
              </a:rPr>
              <a:t>in his book, </a:t>
            </a:r>
            <a:r>
              <a:rPr lang="en-US" sz="1400" i="1" dirty="0" smtClean="0">
                <a:latin typeface="Franklin Gothic Book" pitchFamily="34" charset="0"/>
              </a:rPr>
              <a:t>The Ministry of Music</a:t>
            </a:r>
            <a:r>
              <a:rPr lang="en-US" sz="1400" dirty="0" smtClean="0">
                <a:latin typeface="Franklin Gothic Book" pitchFamily="34" charset="0"/>
              </a:rPr>
              <a:t>.  While written in the context of music ministry, this definition captures the essence of ministry in all areas of parish life.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He writes, “Ministry is service rendered out of love, and with a deep respect of the person served, after the model of Jesus.  Ministry is never self-seeking; ministry is giving, and it is the kind of giving in which one loves the person one gives to.” </a:t>
            </a:r>
            <a:r>
              <a:rPr lang="en-US" sz="1400" dirty="0" smtClean="0">
                <a:solidFill>
                  <a:srgbClr val="FF0000"/>
                </a:solidFill>
                <a:latin typeface="Franklin Gothic Book" pitchFamily="34" charset="0"/>
                <a:sym typeface="Wingdings"/>
              </a:rPr>
              <a:t>()</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15790"/>
            <a:ext cx="6153573" cy="4183380"/>
          </a:xfrm>
        </p:spPr>
        <p:txBody>
          <a:bodyPr>
            <a:normAutofit/>
          </a:bodyPr>
          <a:lstStyle/>
          <a:p>
            <a:r>
              <a:rPr lang="en-US" sz="1400" dirty="0" smtClean="0">
                <a:latin typeface="Franklin Gothic Book" pitchFamily="34" charset="0"/>
              </a:rPr>
              <a:t>From this we can deduce that ministry </a:t>
            </a:r>
            <a:r>
              <a:rPr lang="en-US" sz="1400" b="1" dirty="0" smtClean="0">
                <a:latin typeface="Franklin Gothic Book" pitchFamily="34" charset="0"/>
              </a:rPr>
              <a:t>is not</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r>
              <a:rPr lang="en-US" sz="1400" dirty="0" smtClean="0">
                <a:latin typeface="Franklin Gothic Book" pitchFamily="34" charset="0"/>
              </a:rPr>
              <a:t>	</a:t>
            </a:r>
          </a:p>
          <a:p>
            <a:pPr lvl="1" indent="-231326">
              <a:buFont typeface="Arial" pitchFamily="34" charset="0"/>
              <a:buChar char="•"/>
            </a:pPr>
            <a:r>
              <a:rPr lang="en-US" sz="1400" b="1" dirty="0" smtClean="0">
                <a:latin typeface="Franklin Gothic Book" pitchFamily="34" charset="0"/>
              </a:rPr>
              <a:t>acting better </a:t>
            </a:r>
            <a:r>
              <a:rPr lang="en-US" sz="1400" dirty="0" smtClean="0">
                <a:latin typeface="Franklin Gothic Book" pitchFamily="34" charset="0"/>
              </a:rPr>
              <a:t>or holier than another,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or an effort by the pastor to </a:t>
            </a:r>
            <a:r>
              <a:rPr lang="en-US" sz="1400" b="1" dirty="0" smtClean="0">
                <a:latin typeface="Franklin Gothic Book" pitchFamily="34" charset="0"/>
              </a:rPr>
              <a:t>create an elite </a:t>
            </a:r>
            <a:r>
              <a:rPr lang="en-US" sz="1400" dirty="0" smtClean="0">
                <a:latin typeface="Franklin Gothic Book" pitchFamily="34" charset="0"/>
              </a:rPr>
              <a:t>in the parish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or offering a </a:t>
            </a:r>
            <a:r>
              <a:rPr lang="en-US" sz="1400" b="1" dirty="0" smtClean="0">
                <a:latin typeface="Franklin Gothic Book" pitchFamily="34" charset="0"/>
              </a:rPr>
              <a:t>reward</a:t>
            </a:r>
            <a:r>
              <a:rPr lang="en-US" sz="1400" dirty="0" smtClean="0">
                <a:latin typeface="Franklin Gothic Book" pitchFamily="34" charset="0"/>
              </a:rPr>
              <a:t> to someone,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nor should it ever develop into a </a:t>
            </a:r>
            <a:r>
              <a:rPr lang="en-US" sz="1400" b="1" dirty="0" smtClean="0">
                <a:latin typeface="Franklin Gothic Book" pitchFamily="34" charset="0"/>
              </a:rPr>
              <a:t>self-gratifying performance</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p>
          <a:p>
            <a:endParaRPr lang="en-US" sz="1400" dirty="0" smtClean="0">
              <a:latin typeface="Franklin Gothic Book" pitchFamily="34" charset="0"/>
            </a:endParaRPr>
          </a:p>
          <a:p>
            <a:r>
              <a:rPr lang="en-US" sz="1400" dirty="0" smtClean="0">
                <a:latin typeface="Franklin Gothic Book" pitchFamily="34" charset="0"/>
              </a:rPr>
              <a:t>Instead, ministry </a:t>
            </a:r>
            <a:r>
              <a:rPr lang="en-US" sz="1400" b="1" dirty="0" smtClean="0">
                <a:latin typeface="Franklin Gothic Book" pitchFamily="34" charset="0"/>
              </a:rPr>
              <a:t>is</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p>
          <a:p>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first and foremost, </a:t>
            </a:r>
            <a:r>
              <a:rPr lang="en-US" sz="1400" b="1" dirty="0" smtClean="0">
                <a:latin typeface="Franklin Gothic Book" pitchFamily="34" charset="0"/>
              </a:rPr>
              <a:t>humble service</a:t>
            </a:r>
            <a:r>
              <a:rPr lang="en-US" sz="1400" dirty="0" smtClean="0">
                <a:latin typeface="Franklin Gothic Book" pitchFamily="34" charset="0"/>
              </a:rPr>
              <a:t>,</a:t>
            </a:r>
            <a:r>
              <a:rPr lang="en-US" sz="1400" dirty="0" smtClean="0">
                <a:solidFill>
                  <a:srgbClr val="FF0000"/>
                </a:solidFill>
                <a:latin typeface="Franklin Gothic Book" pitchFamily="34" charset="0"/>
                <a:sym typeface="Wingdings"/>
              </a:rPr>
              <a:t> ()</a:t>
            </a:r>
            <a:r>
              <a:rPr lang="en-US" sz="1400" dirty="0" smtClean="0">
                <a:latin typeface="Franklin Gothic Book" pitchFamily="34" charset="0"/>
              </a:rPr>
              <a:t> </a:t>
            </a:r>
          </a:p>
          <a:p>
            <a:pPr lvl="1" indent="-231326">
              <a:buFont typeface="Arial" pitchFamily="34" charset="0"/>
              <a:buChar char="•"/>
            </a:pPr>
            <a:r>
              <a:rPr lang="en-US" sz="1400" dirty="0" smtClean="0">
                <a:latin typeface="Franklin Gothic Book" pitchFamily="34" charset="0"/>
              </a:rPr>
              <a:t>a way of achieving our own </a:t>
            </a:r>
            <a:r>
              <a:rPr lang="en-US" sz="1400" b="1" dirty="0" smtClean="0">
                <a:latin typeface="Franklin Gothic Book" pitchFamily="34" charset="0"/>
              </a:rPr>
              <a:t>salvation</a:t>
            </a:r>
            <a:r>
              <a:rPr lang="en-US" sz="1400" dirty="0" smtClean="0">
                <a:latin typeface="Franklin Gothic Book" pitchFamily="34" charset="0"/>
              </a:rPr>
              <a:t> (hopefully), </a:t>
            </a:r>
            <a:r>
              <a:rPr lang="en-US" sz="1400" dirty="0" smtClean="0">
                <a:solidFill>
                  <a:srgbClr val="FF0000"/>
                </a:solidFill>
                <a:latin typeface="Franklin Gothic Book" pitchFamily="34" charset="0"/>
                <a:sym typeface="Wingdings"/>
              </a:rPr>
              <a:t>()</a:t>
            </a:r>
          </a:p>
          <a:p>
            <a:pPr lvl="1" indent="-231326">
              <a:buFont typeface="Arial" pitchFamily="34" charset="0"/>
              <a:buChar char="•"/>
            </a:pPr>
            <a:r>
              <a:rPr lang="en-US" sz="1400" dirty="0" smtClean="0">
                <a:latin typeface="Franklin Gothic Book" pitchFamily="34" charset="0"/>
              </a:rPr>
              <a:t>and a way to </a:t>
            </a:r>
            <a:r>
              <a:rPr lang="en-US" sz="1400" b="1" dirty="0" smtClean="0">
                <a:latin typeface="Franklin Gothic Book" pitchFamily="34" charset="0"/>
              </a:rPr>
              <a:t>help others move closer to the Lord</a:t>
            </a:r>
            <a:r>
              <a:rPr lang="en-US" sz="1400" dirty="0" smtClean="0">
                <a:latin typeface="Franklin Gothic Book" pitchFamily="34" charset="0"/>
              </a:rPr>
              <a:t> in their own faith.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a:t>
            </a:r>
            <a:endParaRPr lang="en-US" sz="1400" dirty="0">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6238" y="696913"/>
            <a:ext cx="3717925" cy="2789237"/>
          </a:xfrm>
        </p:spPr>
      </p:sp>
      <p:sp>
        <p:nvSpPr>
          <p:cNvPr id="3" name="Notes Placeholder 2"/>
          <p:cNvSpPr>
            <a:spLocks noGrp="1"/>
          </p:cNvSpPr>
          <p:nvPr>
            <p:ph type="body" idx="1"/>
          </p:nvPr>
        </p:nvSpPr>
        <p:spPr>
          <a:xfrm>
            <a:off x="701040" y="3641090"/>
            <a:ext cx="5608320" cy="4958080"/>
          </a:xfrm>
        </p:spPr>
        <p:txBody>
          <a:bodyPr>
            <a:normAutofit/>
          </a:bodyPr>
          <a:lstStyle/>
          <a:p>
            <a:r>
              <a:rPr lang="en-US" sz="1400" dirty="0" smtClean="0">
                <a:latin typeface="Franklin Gothic Book" pitchFamily="34" charset="0"/>
              </a:rPr>
              <a:t>In his Pastoral Vision for the Diocese of Scranton, </a:t>
            </a:r>
            <a:r>
              <a:rPr lang="en-US" sz="1400" b="1" i="1" dirty="0" smtClean="0">
                <a:latin typeface="Franklin Gothic Book" pitchFamily="34" charset="0"/>
              </a:rPr>
              <a:t>Wounded and Loved, </a:t>
            </a:r>
            <a:r>
              <a:rPr lang="en-US" sz="1400" b="1" i="1" dirty="0" err="1" smtClean="0">
                <a:latin typeface="Franklin Gothic Book" pitchFamily="34" charset="0"/>
              </a:rPr>
              <a:t>Regathering</a:t>
            </a:r>
            <a:r>
              <a:rPr lang="en-US" sz="1400" b="1" i="1" dirty="0" smtClean="0">
                <a:latin typeface="Franklin Gothic Book" pitchFamily="34" charset="0"/>
              </a:rPr>
              <a:t> the Scattered</a:t>
            </a:r>
            <a:r>
              <a:rPr lang="en-US" sz="1400" dirty="0" smtClean="0">
                <a:latin typeface="Franklin Gothic Book" pitchFamily="34" charset="0"/>
              </a:rPr>
              <a:t>, </a:t>
            </a:r>
            <a:r>
              <a:rPr lang="en-US" sz="1400" dirty="0" smtClean="0">
                <a:solidFill>
                  <a:srgbClr val="FF0000"/>
                </a:solidFill>
                <a:latin typeface="Franklin Gothic Book" pitchFamily="34" charset="0"/>
                <a:sym typeface="Wingdings"/>
              </a:rPr>
              <a:t>()</a:t>
            </a:r>
            <a:r>
              <a:rPr lang="en-US" sz="1400" dirty="0" smtClean="0">
                <a:latin typeface="Franklin Gothic Book" pitchFamily="34" charset="0"/>
              </a:rPr>
              <a:t> Bishop Bambera uses the passage of the </a:t>
            </a:r>
            <a:r>
              <a:rPr lang="en-US" sz="1400" b="1" dirty="0" err="1" smtClean="0">
                <a:latin typeface="Franklin Gothic Book" pitchFamily="34" charset="0"/>
              </a:rPr>
              <a:t>Footwashing</a:t>
            </a:r>
            <a:r>
              <a:rPr lang="en-US" sz="1400" dirty="0" smtClean="0">
                <a:latin typeface="Franklin Gothic Book" pitchFamily="34" charset="0"/>
              </a:rPr>
              <a:t> from John’s gospel as the foundation for his vision of servant leadership</a:t>
            </a:r>
            <a:r>
              <a:rPr lang="en-US" sz="1400" dirty="0" smtClean="0">
                <a:solidFill>
                  <a:schemeClr val="bg2">
                    <a:lumMod val="50000"/>
                  </a:schemeClr>
                </a:solidFill>
                <a:latin typeface="Franklin Gothic Book" pitchFamily="34" charset="0"/>
              </a:rPr>
              <a:t>.  [Consider reading the passage to the candidates: John 13:1-15]  </a:t>
            </a:r>
          </a:p>
          <a:p>
            <a:endParaRPr lang="en-US" sz="1400" dirty="0" smtClean="0">
              <a:solidFill>
                <a:srgbClr val="FF0000"/>
              </a:solidFill>
              <a:latin typeface="Franklin Gothic Book" pitchFamily="34" charset="0"/>
            </a:endParaRPr>
          </a:p>
          <a:p>
            <a:r>
              <a:rPr lang="en-US" sz="1400" dirty="0" smtClean="0">
                <a:latin typeface="Franklin Gothic Book" pitchFamily="34" charset="0"/>
              </a:rPr>
              <a:t>In his pastoral, Bishop Bambera tells us: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endParaRPr lang="en-US" sz="1400" dirty="0" smtClean="0">
              <a:latin typeface="Franklin Gothic Book" pitchFamily="34" charset="0"/>
            </a:endParaRPr>
          </a:p>
          <a:p>
            <a:pPr marL="404416" indent="-291179">
              <a:buFont typeface="Arial" pitchFamily="34" charset="0"/>
              <a:buChar char="•"/>
            </a:pPr>
            <a:r>
              <a:rPr lang="en-US" sz="1400" dirty="0" smtClean="0">
                <a:latin typeface="Franklin Gothic Book" pitchFamily="34" charset="0"/>
              </a:rPr>
              <a:t>“We are called to lead lives deeply rooted in service—service to our God, neighbor, self, and creation” and </a:t>
            </a:r>
            <a:r>
              <a:rPr lang="en-US" sz="1400" dirty="0" smtClean="0">
                <a:solidFill>
                  <a:srgbClr val="FF0000"/>
                </a:solidFill>
                <a:latin typeface="Franklin Gothic Book" pitchFamily="34" charset="0"/>
                <a:sym typeface="Wingdings"/>
              </a:rPr>
              <a:t>()</a:t>
            </a:r>
            <a:endParaRPr lang="en-US" sz="1400" dirty="0" smtClean="0">
              <a:latin typeface="Franklin Gothic Book" pitchFamily="34" charset="0"/>
            </a:endParaRPr>
          </a:p>
          <a:p>
            <a:pPr marL="404416" indent="-291179"/>
            <a:endParaRPr lang="en-US" sz="1400" dirty="0" smtClean="0">
              <a:latin typeface="Franklin Gothic Book" pitchFamily="34" charset="0"/>
            </a:endParaRPr>
          </a:p>
          <a:p>
            <a:pPr marL="404416" indent="-291179">
              <a:buFont typeface="Arial" pitchFamily="34" charset="0"/>
              <a:buChar char="•"/>
            </a:pPr>
            <a:r>
              <a:rPr lang="en-US" sz="1400" dirty="0" smtClean="0">
                <a:latin typeface="Franklin Gothic Book" pitchFamily="34" charset="0"/>
              </a:rPr>
              <a:t>“Serving, one comes to realize that service to God and neighbor is also an act of leadership that differs in kind and orientation from what normally counts as leadership.  Christian disciples lead as a result of faith, not because of personal success or institutional commitment.” </a:t>
            </a:r>
            <a:r>
              <a:rPr lang="en-US" sz="1400" dirty="0" smtClean="0">
                <a:solidFill>
                  <a:srgbClr val="FF0000"/>
                </a:solidFill>
                <a:latin typeface="Franklin Gothic Book" pitchFamily="34" charset="0"/>
                <a:sym typeface="Wingdings"/>
              </a:rPr>
              <a:t>()</a:t>
            </a:r>
            <a:endParaRPr lang="en-US" sz="1400" dirty="0">
              <a:solidFill>
                <a:srgbClr val="FF0000"/>
              </a:solidFill>
              <a:latin typeface="Franklin Gothic Book" pitchFamily="34" charset="0"/>
            </a:endParaRPr>
          </a:p>
        </p:txBody>
      </p:sp>
      <p:sp>
        <p:nvSpPr>
          <p:cNvPr id="4" name="Slide Number Placeholder 3"/>
          <p:cNvSpPr>
            <a:spLocks noGrp="1"/>
          </p:cNvSpPr>
          <p:nvPr>
            <p:ph type="sldNum" sz="quarter" idx="10"/>
          </p:nvPr>
        </p:nvSpPr>
        <p:spPr/>
        <p:txBody>
          <a:bodyPr/>
          <a:lstStyle/>
          <a:p>
            <a:fld id="{348F2FE7-9136-4846-9B73-0EE6960CF42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CF4ED-0D73-46E8-AFB2-7231E8C02E89}" type="datetimeFigureOut">
              <a:rPr lang="en-US" smtClean="0"/>
              <a:pPr/>
              <a:t>9/1/2015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CC7E05-F355-4303-8D4A-A81217EEBC34}"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CF4ED-0D73-46E8-AFB2-7231E8C02E89}" type="datetimeFigureOut">
              <a:rPr lang="en-US" smtClean="0"/>
              <a:pPr/>
              <a:t>9/1/2015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C7E05-F355-4303-8D4A-A81217EEBC3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7000" r="-27000"/>
          </a:stretch>
        </a:blipFill>
        <a:effectLst/>
      </p:bgPr>
    </p:bg>
    <p:spTree>
      <p:nvGrpSpPr>
        <p:cNvPr id="1" name=""/>
        <p:cNvGrpSpPr/>
        <p:nvPr/>
      </p:nvGrpSpPr>
      <p:grpSpPr>
        <a:xfrm>
          <a:off x="0" y="0"/>
          <a:ext cx="0" cy="0"/>
          <a:chOff x="0" y="0"/>
          <a:chExt cx="0" cy="0"/>
        </a:xfrm>
      </p:grpSpPr>
      <p:pic>
        <p:nvPicPr>
          <p:cNvPr id="6" name="Picture 5" descr="Gray background 2.jpg"/>
          <p:cNvPicPr>
            <a:picLocks noChangeAspect="1"/>
          </p:cNvPicPr>
          <p:nvPr/>
        </p:nvPicPr>
        <p:blipFill>
          <a:blip r:embed="rId4" cstate="print"/>
          <a:srcRect l="3120" r="3273"/>
          <a:stretch>
            <a:fillRect/>
          </a:stretch>
        </p:blipFill>
        <p:spPr>
          <a:xfrm>
            <a:off x="0" y="0"/>
            <a:ext cx="9144000" cy="6858000"/>
          </a:xfrm>
          <a:prstGeom prst="rect">
            <a:avLst/>
          </a:prstGeom>
        </p:spPr>
      </p:pic>
      <p:sp>
        <p:nvSpPr>
          <p:cNvPr id="1038" name="WordArt 14"/>
          <p:cNvSpPr>
            <a:spLocks noChangeArrowheads="1" noChangeShapeType="1" noTextEdit="1"/>
          </p:cNvSpPr>
          <p:nvPr/>
        </p:nvSpPr>
        <p:spPr bwMode="auto">
          <a:xfrm>
            <a:off x="685800" y="4648200"/>
            <a:ext cx="7848600" cy="457200"/>
          </a:xfrm>
          <a:prstGeom prst="rect">
            <a:avLst/>
          </a:prstGeom>
        </p:spPr>
        <p:txBody>
          <a:bodyPr wrap="none" fromWordArt="1">
            <a:prstTxWarp prst="textPlain">
              <a:avLst>
                <a:gd name="adj" fmla="val 50000"/>
              </a:avLst>
            </a:prstTxWarp>
          </a:bodyPr>
          <a:lstStyle/>
          <a:p>
            <a:pPr algn="ctr" rtl="0"/>
            <a:r>
              <a:rPr lang="en-US" sz="3600" kern="10" spc="0" dirty="0" smtClean="0">
                <a:ln w="9525">
                  <a:noFill/>
                  <a:round/>
                  <a:headEnd/>
                  <a:tailEnd/>
                </a:ln>
                <a:effectLst>
                  <a:outerShdw dist="35921" dir="2700000" algn="ctr" rotWithShape="0">
                    <a:srgbClr val="CCCCCC">
                      <a:alpha val="50000"/>
                    </a:srgbClr>
                  </a:outerShdw>
                </a:effectLst>
                <a:latin typeface="Cambria"/>
              </a:rPr>
              <a:t>THE MINISTRY OF CANTOR</a:t>
            </a:r>
            <a:endParaRPr lang="en-US" sz="3600" kern="10" spc="0" dirty="0">
              <a:ln w="9525">
                <a:noFill/>
                <a:round/>
                <a:headEnd/>
                <a:tailEnd/>
              </a:ln>
              <a:effectLst>
                <a:outerShdw dist="35921" dir="2700000" algn="ctr" rotWithShape="0">
                  <a:srgbClr val="CCCCCC">
                    <a:alpha val="50000"/>
                  </a:srgbClr>
                </a:outerShdw>
              </a:effectLst>
              <a:latin typeface="Cambria"/>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03095" y="1577500"/>
            <a:ext cx="2440305" cy="2905125"/>
          </a:xfrm>
          <a:prstGeom prst="rect">
            <a:avLst/>
          </a:prstGeom>
          <a:effectLst>
            <a:softEdge rad="127000"/>
          </a:effectLst>
        </p:spPr>
      </p:pic>
      <p:pic>
        <p:nvPicPr>
          <p:cNvPr id="3"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664863" y="457200"/>
            <a:ext cx="1973937" cy="2986572"/>
          </a:xfrm>
          <a:prstGeom prst="rect">
            <a:avLst/>
          </a:prstGeom>
          <a:effectLst>
            <a:softEdge rad="127000"/>
          </a:effectLst>
        </p:spPr>
      </p:pic>
      <p:pic>
        <p:nvPicPr>
          <p:cNvPr id="4" name="Picture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181600" y="1707407"/>
            <a:ext cx="2016895" cy="2712193"/>
          </a:xfrm>
          <a:prstGeom prst="rect">
            <a:avLst/>
          </a:prstGeom>
          <a:effectLst>
            <a:softEdge rad="1270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1038"/>
                                        </p:tgtEl>
                                        <p:attrNameLst>
                                          <p:attrName>style.visibility</p:attrName>
                                        </p:attrNameLst>
                                      </p:cBhvr>
                                      <p:to>
                                        <p:strVal val="visible"/>
                                      </p:to>
                                    </p:set>
                                    <p:animEffect transition="in" filter="fade">
                                      <p:cBhvr>
                                        <p:cTn id="19" dur="500"/>
                                        <p:tgtEl>
                                          <p:spTgt spid="1038"/>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267200"/>
          </a:xfrm>
        </p:spPr>
        <p:txBody>
          <a:bodyPr>
            <a:normAutofit fontScale="92500"/>
          </a:bodyPr>
          <a:lstStyle/>
          <a:p>
            <a:pPr lvl="1">
              <a:spcBef>
                <a:spcPts val="1200"/>
              </a:spcBef>
              <a:buFont typeface="Wingdings" pitchFamily="2" charset="2"/>
              <a:buChar char="§"/>
            </a:pPr>
            <a:r>
              <a:rPr lang="en-US" dirty="0" smtClean="0">
                <a:solidFill>
                  <a:srgbClr val="FEF9BA"/>
                </a:solidFill>
                <a:effectLst>
                  <a:outerShdw blurRad="38100" dist="38100" dir="2700000" algn="tl">
                    <a:srgbClr val="000000">
                      <a:alpha val="43137"/>
                    </a:srgbClr>
                  </a:outerShdw>
                </a:effectLst>
                <a:latin typeface="Book Antiqua" pitchFamily="18" charset="0"/>
              </a:rPr>
              <a:t>One of Bishop </a:t>
            </a:r>
            <a:r>
              <a:rPr lang="en-US" dirty="0" err="1" smtClean="0">
                <a:solidFill>
                  <a:srgbClr val="FEF9BA"/>
                </a:solidFill>
                <a:effectLst>
                  <a:outerShdw blurRad="38100" dist="38100" dir="2700000" algn="tl">
                    <a:srgbClr val="000000">
                      <a:alpha val="43137"/>
                    </a:srgbClr>
                  </a:outerShdw>
                </a:effectLst>
                <a:latin typeface="Book Antiqua" pitchFamily="18" charset="0"/>
              </a:rPr>
              <a:t>Bambera’s</a:t>
            </a:r>
            <a:r>
              <a:rPr lang="en-US" dirty="0" smtClean="0">
                <a:solidFill>
                  <a:srgbClr val="FEF9BA"/>
                </a:solidFill>
                <a:effectLst>
                  <a:outerShdw blurRad="38100" dist="38100" dir="2700000" algn="tl">
                    <a:srgbClr val="000000">
                      <a:alpha val="43137"/>
                    </a:srgbClr>
                  </a:outerShdw>
                </a:effectLst>
                <a:latin typeface="Book Antiqua" pitchFamily="18" charset="0"/>
              </a:rPr>
              <a:t> goals for servant leaders who worship is “Find ways to promote: liturgical catechesis in the parish, and improved quality of participation by parishioners of all ages in Sunday Mass, the calling of men and women to liturgical ministries, the training of liturgical ministers, both spiritually and functionally, and improved use of music and art to enhance liturgical celebrations in a way that the world can comprehend” (10).</a:t>
            </a:r>
          </a:p>
          <a:p>
            <a:pPr lvl="1"/>
            <a:endParaRPr lang="en-US" dirty="0"/>
          </a:p>
        </p:txBody>
      </p:sp>
      <p:pic>
        <p:nvPicPr>
          <p:cNvPr id="4" name="Picture 3" descr="the_washing_of_feet.jpg"/>
          <p:cNvPicPr>
            <a:picLocks noChangeAspect="1"/>
          </p:cNvPicPr>
          <p:nvPr/>
        </p:nvPicPr>
        <p:blipFill>
          <a:blip r:embed="rId3" cstate="print"/>
          <a:stretch>
            <a:fillRect/>
          </a:stretch>
        </p:blipFill>
        <p:spPr>
          <a:xfrm>
            <a:off x="304800" y="304800"/>
            <a:ext cx="1447800" cy="1997964"/>
          </a:xfrm>
          <a:prstGeom prst="rect">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a:sp3d/>
        </p:spPr>
      </p:pic>
      <p:sp>
        <p:nvSpPr>
          <p:cNvPr id="2" name="Title 1"/>
          <p:cNvSpPr>
            <a:spLocks noGrp="1"/>
          </p:cNvSpPr>
          <p:nvPr>
            <p:ph type="title"/>
          </p:nvPr>
        </p:nvSpPr>
        <p:spPr>
          <a:xfrm>
            <a:off x="1828800" y="304800"/>
            <a:ext cx="7010400" cy="914400"/>
          </a:xfrm>
        </p:spPr>
        <p:txBody>
          <a:bodyPr>
            <a:normAutofit fontScale="90000"/>
          </a:bodyPr>
          <a:lstStyle/>
          <a:p>
            <a:r>
              <a:rPr lang="en-US" sz="4000" dirty="0" smtClean="0">
                <a:solidFill>
                  <a:schemeClr val="bg1"/>
                </a:solidFill>
                <a:effectLst>
                  <a:outerShdw blurRad="38100" dist="38100" dir="2700000" algn="tl">
                    <a:srgbClr val="000000">
                      <a:alpha val="43137"/>
                    </a:srgbClr>
                  </a:outerShdw>
                </a:effectLst>
              </a:rPr>
              <a:t>Ministry as Servant Leadership</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endParaRPr lang="en-US" sz="2000"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1981200" y="1317248"/>
            <a:ext cx="7086600" cy="830997"/>
          </a:xfrm>
          <a:prstGeom prst="rect">
            <a:avLst/>
          </a:prstGeom>
        </p:spPr>
        <p:txBody>
          <a:bodyPr wrap="square">
            <a:spAutoFit/>
          </a:bodyPr>
          <a:lstStyle/>
          <a:p>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2800" i="1" dirty="0" smtClean="0">
                <a:solidFill>
                  <a:schemeClr val="bg1"/>
                </a:solidFill>
                <a:effectLst>
                  <a:outerShdw blurRad="38100" dist="38100" dir="2700000" algn="tl">
                    <a:srgbClr val="000000">
                      <a:alpha val="43137"/>
                    </a:srgbClr>
                  </a:outerShdw>
                </a:effectLst>
                <a:latin typeface="Book Antiqua" pitchFamily="18" charset="0"/>
              </a:rPr>
              <a:t>Wounded and Loved, </a:t>
            </a:r>
            <a:r>
              <a:rPr lang="en-US" sz="2800" i="1" dirty="0" err="1" smtClean="0">
                <a:solidFill>
                  <a:schemeClr val="bg1"/>
                </a:solidFill>
                <a:effectLst>
                  <a:outerShdw blurRad="38100" dist="38100" dir="2700000" algn="tl">
                    <a:srgbClr val="000000">
                      <a:alpha val="43137"/>
                    </a:srgbClr>
                  </a:outerShdw>
                </a:effectLst>
                <a:latin typeface="Book Antiqua" pitchFamily="18" charset="0"/>
              </a:rPr>
              <a:t>Regathering</a:t>
            </a:r>
            <a:r>
              <a:rPr lang="en-US" sz="2800" i="1" dirty="0" smtClean="0">
                <a:solidFill>
                  <a:schemeClr val="bg1"/>
                </a:solidFill>
                <a:effectLst>
                  <a:outerShdw blurRad="38100" dist="38100" dir="2700000" algn="tl">
                    <a:srgbClr val="000000">
                      <a:alpha val="43137"/>
                    </a:srgbClr>
                  </a:outerShdw>
                </a:effectLst>
                <a:latin typeface="Book Antiqua" pitchFamily="18" charset="0"/>
              </a:rPr>
              <a:t> the Scattered</a:t>
            </a:r>
            <a:r>
              <a:rPr lang="en-US" sz="2400" i="1" dirty="0" smtClean="0">
                <a:solidFill>
                  <a:schemeClr val="bg1"/>
                </a:solidFill>
                <a:effectLst>
                  <a:outerShdw blurRad="38100" dist="38100" dir="2700000" algn="tl">
                    <a:srgbClr val="000000">
                      <a:alpha val="43137"/>
                    </a:srgbClr>
                  </a:outerShdw>
                </a:effectLst>
                <a:latin typeface="Book Antiqua" pitchFamily="18" charset="0"/>
              </a:rPr>
              <a:t/>
            </a:r>
            <a:br>
              <a:rPr lang="en-US" sz="2400" i="1" dirty="0" smtClean="0">
                <a:solidFill>
                  <a:schemeClr val="bg1"/>
                </a:solidFill>
                <a:effectLst>
                  <a:outerShdw blurRad="38100" dist="38100" dir="2700000" algn="tl">
                    <a:srgbClr val="000000">
                      <a:alpha val="43137"/>
                    </a:srgbClr>
                  </a:outerShdw>
                </a:effectLst>
                <a:latin typeface="Book Antiqua" pitchFamily="18" charset="0"/>
              </a:rPr>
            </a:br>
            <a:r>
              <a:rPr lang="en-US" dirty="0" smtClean="0">
                <a:solidFill>
                  <a:schemeClr val="bg1"/>
                </a:solidFill>
                <a:effectLst>
                  <a:outerShdw blurRad="38100" dist="38100" dir="2700000" algn="tl">
                    <a:srgbClr val="000000">
                      <a:alpha val="43137"/>
                    </a:srgbClr>
                  </a:outerShdw>
                </a:effectLst>
                <a:latin typeface="Book Antiqua" pitchFamily="18" charset="0"/>
              </a:rPr>
              <a:t>Bishop </a:t>
            </a:r>
            <a:r>
              <a:rPr lang="en-US" dirty="0" err="1" smtClean="0">
                <a:solidFill>
                  <a:schemeClr val="bg1"/>
                </a:solidFill>
                <a:effectLst>
                  <a:outerShdw blurRad="38100" dist="38100" dir="2700000" algn="tl">
                    <a:srgbClr val="000000">
                      <a:alpha val="43137"/>
                    </a:srgbClr>
                  </a:outerShdw>
                </a:effectLst>
                <a:latin typeface="Book Antiqua" pitchFamily="18" charset="0"/>
              </a:rPr>
              <a:t>Bambera’s</a:t>
            </a:r>
            <a:r>
              <a:rPr lang="en-US" dirty="0" smtClean="0">
                <a:solidFill>
                  <a:schemeClr val="bg1"/>
                </a:solidFill>
                <a:effectLst>
                  <a:outerShdw blurRad="38100" dist="38100" dir="2700000" algn="tl">
                    <a:srgbClr val="000000">
                      <a:alpha val="43137"/>
                    </a:srgbClr>
                  </a:outerShdw>
                </a:effectLst>
                <a:latin typeface="Book Antiqua" pitchFamily="18" charset="0"/>
              </a:rPr>
              <a:t> Pastoral Vision for the Church of Scranton</a:t>
            </a:r>
            <a:endParaRPr lang="en-US" dirty="0">
              <a:latin typeface="Book Antiqua" pitchFamily="18" charset="0"/>
            </a:endParaRPr>
          </a:p>
        </p:txBody>
      </p:sp>
    </p:spTree>
    <p:extLst>
      <p:ext uri="{BB962C8B-B14F-4D97-AF65-F5344CB8AC3E}">
        <p14:creationId xmlns:p14="http://schemas.microsoft.com/office/powerpoint/2010/main" xmlns="" val="2174144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Beginning Your Ministry</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257800"/>
          </a:xfrm>
        </p:spPr>
        <p:txBody>
          <a:bodyPr>
            <a:normAutofit fontScale="77500" lnSpcReduction="20000"/>
          </a:bodyPr>
          <a:lstStyle/>
          <a:p>
            <a:pPr>
              <a:spcBef>
                <a:spcPts val="1200"/>
              </a:spcBef>
            </a:pPr>
            <a:r>
              <a:rPr lang="en-US" dirty="0" smtClean="0">
                <a:solidFill>
                  <a:srgbClr val="FEF9BA"/>
                </a:solidFill>
                <a:effectLst>
                  <a:outerShdw blurRad="38100" dist="38100" dir="2700000" algn="tl">
                    <a:srgbClr val="000000">
                      <a:alpha val="43137"/>
                    </a:srgbClr>
                  </a:outerShdw>
                </a:effectLst>
                <a:latin typeface="Book Antiqua" pitchFamily="18" charset="0"/>
              </a:rPr>
              <a:t>Examine how your gifts can best be shared</a:t>
            </a:r>
          </a:p>
          <a:p>
            <a:pPr>
              <a:spcBef>
                <a:spcPts val="1200"/>
              </a:spcBef>
            </a:pPr>
            <a:r>
              <a:rPr lang="en-US" dirty="0" smtClean="0">
                <a:solidFill>
                  <a:srgbClr val="FEF9BA"/>
                </a:solidFill>
                <a:effectLst>
                  <a:outerShdw blurRad="38100" dist="38100" dir="2700000" algn="tl">
                    <a:srgbClr val="000000">
                      <a:alpha val="43137"/>
                    </a:srgbClr>
                  </a:outerShdw>
                </a:effectLst>
                <a:latin typeface="Book Antiqua" pitchFamily="18" charset="0"/>
              </a:rPr>
              <a:t>Take into consideration the preparation and time required</a:t>
            </a:r>
          </a:p>
          <a:p>
            <a:pPr>
              <a:spcBef>
                <a:spcPts val="1200"/>
              </a:spcBef>
            </a:pPr>
            <a:r>
              <a:rPr lang="en-US" dirty="0" smtClean="0">
                <a:solidFill>
                  <a:srgbClr val="FEF9BA"/>
                </a:solidFill>
                <a:effectLst>
                  <a:outerShdw blurRad="38100" dist="38100" dir="2700000" algn="tl">
                    <a:srgbClr val="000000">
                      <a:alpha val="43137"/>
                    </a:srgbClr>
                  </a:outerShdw>
                </a:effectLst>
                <a:latin typeface="Book Antiqua" pitchFamily="18" charset="0"/>
              </a:rPr>
              <a:t>Attend theological and practical training necessary for this ministry</a:t>
            </a:r>
          </a:p>
          <a:p>
            <a:pPr>
              <a:spcBef>
                <a:spcPts val="1200"/>
              </a:spcBef>
            </a:pPr>
            <a:r>
              <a:rPr lang="en-US" dirty="0" smtClean="0">
                <a:solidFill>
                  <a:srgbClr val="FEF9BA"/>
                </a:solidFill>
                <a:effectLst>
                  <a:outerShdw blurRad="38100" dist="38100" dir="2700000" algn="tl">
                    <a:srgbClr val="000000">
                      <a:alpha val="43137"/>
                    </a:srgbClr>
                  </a:outerShdw>
                </a:effectLst>
                <a:latin typeface="Book Antiqua" pitchFamily="18" charset="0"/>
              </a:rPr>
              <a:t>Be commissioned by the pastor for that particular ministry</a:t>
            </a:r>
          </a:p>
          <a:p>
            <a:pPr>
              <a:spcBef>
                <a:spcPts val="1200"/>
              </a:spcBef>
            </a:pPr>
            <a:r>
              <a:rPr lang="en-US" dirty="0" smtClean="0">
                <a:solidFill>
                  <a:srgbClr val="FEF9BA"/>
                </a:solidFill>
                <a:effectLst>
                  <a:outerShdw blurRad="38100" dist="38100" dir="2700000" algn="tl">
                    <a:srgbClr val="000000">
                      <a:alpha val="43137"/>
                    </a:srgbClr>
                  </a:outerShdw>
                </a:effectLst>
                <a:latin typeface="Book Antiqua" pitchFamily="18" charset="0"/>
              </a:rPr>
              <a:t>Embrace forms of personal prayer that connect you to your particular area of service</a:t>
            </a:r>
          </a:p>
          <a:p>
            <a:pPr>
              <a:spcBef>
                <a:spcPts val="1200"/>
              </a:spcBef>
            </a:pPr>
            <a:r>
              <a:rPr lang="en-US" dirty="0" smtClean="0">
                <a:solidFill>
                  <a:srgbClr val="FEF9BA"/>
                </a:solidFill>
                <a:effectLst>
                  <a:outerShdw blurRad="38100" dist="38100" dir="2700000" algn="tl">
                    <a:srgbClr val="000000">
                      <a:alpha val="43137"/>
                    </a:srgbClr>
                  </a:outerShdw>
                </a:effectLst>
                <a:latin typeface="Book Antiqua" pitchFamily="18" charset="0"/>
              </a:rPr>
              <a:t>Receive ongoing formation in that ministry</a:t>
            </a:r>
          </a:p>
          <a:p>
            <a:pPr lvl="1">
              <a:spcBef>
                <a:spcPts val="1200"/>
              </a:spcBef>
            </a:pPr>
            <a:r>
              <a:rPr lang="en-US" dirty="0" smtClean="0">
                <a:solidFill>
                  <a:srgbClr val="FEF9BA"/>
                </a:solidFill>
                <a:effectLst>
                  <a:outerShdw blurRad="38100" dist="38100" dir="2700000" algn="tl">
                    <a:srgbClr val="000000">
                      <a:alpha val="43137"/>
                    </a:srgbClr>
                  </a:outerShdw>
                </a:effectLst>
                <a:latin typeface="Book Antiqua" pitchFamily="18" charset="0"/>
              </a:rPr>
              <a:t>Prayer</a:t>
            </a:r>
          </a:p>
          <a:p>
            <a:pPr lvl="1">
              <a:spcBef>
                <a:spcPts val="1200"/>
              </a:spcBef>
            </a:pPr>
            <a:r>
              <a:rPr lang="en-US" dirty="0" smtClean="0">
                <a:solidFill>
                  <a:srgbClr val="FEF9BA"/>
                </a:solidFill>
                <a:effectLst>
                  <a:outerShdw blurRad="38100" dist="38100" dir="2700000" algn="tl">
                    <a:srgbClr val="000000">
                      <a:alpha val="43137"/>
                    </a:srgbClr>
                  </a:outerShdw>
                </a:effectLst>
                <a:latin typeface="Book Antiqua" pitchFamily="18" charset="0"/>
              </a:rPr>
              <a:t>Study</a:t>
            </a:r>
          </a:p>
          <a:p>
            <a:pPr lvl="1">
              <a:spcBef>
                <a:spcPts val="1200"/>
              </a:spcBef>
            </a:pPr>
            <a:r>
              <a:rPr lang="en-US" dirty="0" smtClean="0">
                <a:solidFill>
                  <a:srgbClr val="FEF9BA"/>
                </a:solidFill>
                <a:effectLst>
                  <a:outerShdw blurRad="38100" dist="38100" dir="2700000" algn="tl">
                    <a:srgbClr val="000000">
                      <a:alpha val="43137"/>
                    </a:srgbClr>
                  </a:outerShdw>
                </a:effectLst>
                <a:latin typeface="Book Antiqua" pitchFamily="18" charset="0"/>
              </a:rPr>
              <a:t>Attendance at parish or diocesan periods of reflection </a:t>
            </a:r>
          </a:p>
        </p:txBody>
      </p:sp>
    </p:spTree>
    <p:extLst>
      <p:ext uri="{BB962C8B-B14F-4D97-AF65-F5344CB8AC3E}">
        <p14:creationId xmlns:p14="http://schemas.microsoft.com/office/powerpoint/2010/main" xmlns="" val="2618466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par>
                          <p:cTn id="33" fill="hold">
                            <p:stCondLst>
                              <p:cond delay="500"/>
                            </p:stCondLst>
                            <p:childTnLst>
                              <p:par>
                                <p:cTn id="34" presetID="3" presetClass="entr" presetSubtype="10" fill="hold" nodeType="afterEffect">
                                  <p:stCondLst>
                                    <p:cond delay="100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1000"/>
                                        <p:tgtEl>
                                          <p:spTgt spid="3">
                                            <p:txEl>
                                              <p:pRg st="6" end="6"/>
                                            </p:txEl>
                                          </p:spTgt>
                                        </p:tgtEl>
                                      </p:cBhvr>
                                    </p:animEffect>
                                  </p:childTnLst>
                                </p:cTn>
                              </p:par>
                            </p:childTnLst>
                          </p:cTn>
                        </p:par>
                        <p:par>
                          <p:cTn id="37" fill="hold">
                            <p:stCondLst>
                              <p:cond delay="2500"/>
                            </p:stCondLst>
                            <p:childTnLst>
                              <p:par>
                                <p:cTn id="38" presetID="3" presetClass="entr" presetSubtype="10"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linds(horizontal)">
                                      <p:cBhvr>
                                        <p:cTn id="40" dur="1000"/>
                                        <p:tgtEl>
                                          <p:spTgt spid="3">
                                            <p:txEl>
                                              <p:pRg st="7" end="7"/>
                                            </p:txEl>
                                          </p:spTgt>
                                        </p:tgtEl>
                                      </p:cBhvr>
                                    </p:animEffect>
                                  </p:childTnLst>
                                </p:cTn>
                              </p:par>
                            </p:childTnLst>
                          </p:cTn>
                        </p:par>
                        <p:par>
                          <p:cTn id="41" fill="hold">
                            <p:stCondLst>
                              <p:cond delay="3500"/>
                            </p:stCondLst>
                            <p:childTnLst>
                              <p:par>
                                <p:cTn id="42" presetID="3" presetClass="entr" presetSubtype="1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linds(horizontal)">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bg1"/>
                </a:solidFill>
                <a:effectLst>
                  <a:outerShdw blurRad="38100" dist="38100" dir="2700000" algn="tl">
                    <a:srgbClr val="000000">
                      <a:alpha val="43137"/>
                    </a:srgbClr>
                  </a:outerShdw>
                </a:effectLst>
              </a:rPr>
              <a:t>Discussion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3600"/>
            <a:ext cx="8229600" cy="4572000"/>
          </a:xfrm>
        </p:spPr>
        <p:txBody>
          <a:bodyPr>
            <a:normAutofit/>
          </a:bodyPr>
          <a:lstStyle/>
          <a:p>
            <a:pPr marL="0" indent="0" algn="ctr">
              <a:spcBef>
                <a:spcPts val="0"/>
              </a:spcBef>
              <a:buNone/>
            </a:pPr>
            <a:endParaRPr lang="en-US" sz="3600" dirty="0" smtClean="0">
              <a:solidFill>
                <a:srgbClr val="FEF9BA"/>
              </a:solidFill>
              <a:effectLst>
                <a:outerShdw blurRad="38100" dist="38100" dir="2700000" algn="tl">
                  <a:srgbClr val="000000">
                    <a:alpha val="43137"/>
                  </a:srgbClr>
                </a:outerShdw>
              </a:effectLst>
            </a:endParaRPr>
          </a:p>
          <a:p>
            <a:pPr marL="0" indent="0" algn="ctr">
              <a:spcBef>
                <a:spcPts val="0"/>
              </a:spcBef>
              <a:buNone/>
            </a:pPr>
            <a:r>
              <a:rPr lang="en-US" sz="3600" dirty="0" smtClean="0">
                <a:solidFill>
                  <a:srgbClr val="FEF9BA"/>
                </a:solidFill>
                <a:effectLst>
                  <a:outerShdw blurRad="38100" dist="38100" dir="2700000" algn="tl">
                    <a:srgbClr val="000000">
                      <a:alpha val="43137"/>
                    </a:srgbClr>
                  </a:outerShdw>
                </a:effectLst>
                <a:latin typeface="Book Antiqua" pitchFamily="18" charset="0"/>
              </a:rPr>
              <a:t>Why have you agreed to serve </a:t>
            </a:r>
          </a:p>
          <a:p>
            <a:pPr marL="0" indent="0" algn="ctr">
              <a:spcBef>
                <a:spcPts val="0"/>
              </a:spcBef>
              <a:buNone/>
            </a:pPr>
            <a:r>
              <a:rPr lang="en-US" sz="3600" dirty="0" smtClean="0">
                <a:solidFill>
                  <a:srgbClr val="FEF9BA"/>
                </a:solidFill>
                <a:effectLst>
                  <a:outerShdw blurRad="38100" dist="38100" dir="2700000" algn="tl">
                    <a:srgbClr val="000000">
                      <a:alpha val="43137"/>
                    </a:srgbClr>
                  </a:outerShdw>
                </a:effectLst>
                <a:latin typeface="Book Antiqua" pitchFamily="18" charset="0"/>
              </a:rPr>
              <a:t>as a cantor in your parish or community?</a:t>
            </a:r>
          </a:p>
        </p:txBody>
      </p:sp>
    </p:spTree>
    <p:extLst>
      <p:ext uri="{BB962C8B-B14F-4D97-AF65-F5344CB8AC3E}">
        <p14:creationId xmlns:p14="http://schemas.microsoft.com/office/powerpoint/2010/main" xmlns="" val="4115450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4" name="TextBox 3"/>
          <p:cNvSpPr txBox="1"/>
          <p:nvPr/>
        </p:nvSpPr>
        <p:spPr>
          <a:xfrm>
            <a:off x="4953000" y="1905000"/>
            <a:ext cx="4114800" cy="2862322"/>
          </a:xfrm>
          <a:prstGeom prst="rect">
            <a:avLst/>
          </a:prstGeom>
          <a:noFill/>
        </p:spPr>
        <p:txBody>
          <a:bodyPr wrap="square" rtlCol="0">
            <a:spAutoFit/>
          </a:bodyPr>
          <a:lstStyle/>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The </a:t>
            </a:r>
          </a:p>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Role </a:t>
            </a:r>
          </a:p>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of the </a:t>
            </a:r>
          </a:p>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Cantor</a:t>
            </a:r>
            <a:endParaRPr lang="en-US" sz="4500" dirty="0">
              <a:solidFill>
                <a:srgbClr val="E1E5BB"/>
              </a:solidFill>
              <a:effectLst>
                <a:outerShdw blurRad="38100" dist="38100" dir="2700000" algn="tl">
                  <a:srgbClr val="000000">
                    <a:alpha val="43137"/>
                  </a:srgbClr>
                </a:outerShdw>
              </a:effectLst>
              <a:latin typeface="Cambria" pitchFamily="18" charset="0"/>
            </a:endParaRPr>
          </a:p>
        </p:txBody>
      </p:sp>
      <p:pic>
        <p:nvPicPr>
          <p:cNvPr id="5" name="Picture 4" descr="_0010907.jpg"/>
          <p:cNvPicPr>
            <a:picLocks noChangeAspect="1"/>
          </p:cNvPicPr>
          <p:nvPr/>
        </p:nvPicPr>
        <p:blipFill>
          <a:blip r:embed="rId4" cstate="print"/>
          <a:srcRect l="20833" t="16029" r="17500"/>
          <a:stretch>
            <a:fillRect/>
          </a:stretch>
        </p:blipFill>
        <p:spPr>
          <a:xfrm>
            <a:off x="990600" y="1696192"/>
            <a:ext cx="4202492" cy="37902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322397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Why Do We Sing at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371600"/>
            <a:ext cx="7772400" cy="2743200"/>
          </a:xfrm>
        </p:spPr>
        <p:txBody>
          <a:bodyPr>
            <a:normAutofit fontScale="92500"/>
          </a:bodyPr>
          <a:lstStyle/>
          <a:p>
            <a:pPr algn="l"/>
            <a:r>
              <a:rPr lang="en-US" i="1" dirty="0" smtClean="0">
                <a:effectLst>
                  <a:outerShdw blurRad="38100" dist="38100" dir="2700000" algn="tl">
                    <a:srgbClr val="000000">
                      <a:alpha val="43137"/>
                    </a:srgbClr>
                  </a:outerShdw>
                </a:effectLst>
              </a:rPr>
              <a:t>Sing to the Lord: Music in Divine Worship </a:t>
            </a:r>
            <a:r>
              <a:rPr lang="en-US" dirty="0" smtClean="0">
                <a:effectLst>
                  <a:outerShdw blurRad="38100" dist="38100" dir="2700000" algn="tl">
                    <a:srgbClr val="000000">
                      <a:alpha val="43137"/>
                    </a:srgbClr>
                  </a:outerShdw>
                </a:effectLst>
              </a:rPr>
              <a:t># 2</a:t>
            </a:r>
            <a:endParaRPr lang="en-US" i="1" dirty="0" smtClean="0">
              <a:effectLst>
                <a:outerShdw blurRad="38100" dist="38100" dir="2700000" algn="tl">
                  <a:srgbClr val="000000">
                    <a:alpha val="43137"/>
                  </a:srgbClr>
                </a:outerShdw>
              </a:effectLst>
            </a:endParaRPr>
          </a:p>
          <a:p>
            <a:pPr marL="457200" indent="-457200" algn="l">
              <a:buFont typeface="Arial" panose="020B0604020202020204" pitchFamily="34" charset="0"/>
              <a:buChar char="•"/>
            </a:pPr>
            <a:r>
              <a:rPr lang="en-US" sz="2800" dirty="0" smtClean="0">
                <a:effectLst>
                  <a:outerShdw blurRad="38100" dist="38100" dir="2700000" algn="tl">
                    <a:srgbClr val="000000">
                      <a:alpha val="43137"/>
                    </a:srgbClr>
                  </a:outerShdw>
                </a:effectLst>
              </a:rPr>
              <a:t>Song has individual and communal dimension</a:t>
            </a:r>
          </a:p>
          <a:p>
            <a:pPr marL="914400" lvl="1"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Speaks to emotional part of human beings</a:t>
            </a:r>
          </a:p>
          <a:p>
            <a:pPr marL="1371600" lvl="2" indent="-457200" algn="l">
              <a:buFont typeface="Arial" panose="020B0604020202020204" pitchFamily="34" charset="0"/>
              <a:buChar char="•"/>
            </a:pPr>
            <a:r>
              <a:rPr lang="en-US" dirty="0" smtClean="0">
                <a:effectLst>
                  <a:outerShdw blurRad="38100" dist="38100" dir="2700000" algn="tl">
                    <a:srgbClr val="000000">
                      <a:alpha val="43137"/>
                    </a:srgbClr>
                  </a:outerShdw>
                </a:effectLst>
              </a:rPr>
              <a:t>Left brain—understanding words and concepts</a:t>
            </a:r>
          </a:p>
          <a:p>
            <a:pPr marL="1371600" lvl="2" indent="-457200" algn="l">
              <a:buFont typeface="Arial" panose="020B0604020202020204" pitchFamily="34" charset="0"/>
              <a:buChar char="•"/>
            </a:pPr>
            <a:r>
              <a:rPr lang="en-US" dirty="0" smtClean="0">
                <a:effectLst>
                  <a:outerShdw blurRad="38100" dist="38100" dir="2700000" algn="tl">
                    <a:srgbClr val="000000">
                      <a:alpha val="43137"/>
                    </a:srgbClr>
                  </a:outerShdw>
                </a:effectLst>
              </a:rPr>
              <a:t>Right brain—understands and communicates feelings</a:t>
            </a:r>
          </a:p>
          <a:p>
            <a:pPr algn="l"/>
            <a:endParaRPr lang="en-US" sz="2800" dirty="0"/>
          </a:p>
        </p:txBody>
      </p:sp>
      <p:pic>
        <p:nvPicPr>
          <p:cNvPr id="6" name="Picture 5" descr="congregational-singing1.jpg"/>
          <p:cNvPicPr>
            <a:picLocks noChangeAspect="1"/>
          </p:cNvPicPr>
          <p:nvPr/>
        </p:nvPicPr>
        <p:blipFill>
          <a:blip r:embed="rId3" cstate="print"/>
          <a:srcRect l="27660"/>
          <a:stretch>
            <a:fillRect/>
          </a:stretch>
        </p:blipFill>
        <p:spPr>
          <a:xfrm>
            <a:off x="5029200" y="3886200"/>
            <a:ext cx="2531546" cy="23337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TextBox 6"/>
          <p:cNvSpPr txBox="1"/>
          <p:nvPr/>
        </p:nvSpPr>
        <p:spPr>
          <a:xfrm>
            <a:off x="685800" y="3962400"/>
            <a:ext cx="4343400" cy="2015936"/>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US" sz="2400" dirty="0" smtClean="0">
                <a:solidFill>
                  <a:srgbClr val="FEF9BA"/>
                </a:solidFill>
                <a:effectLst>
                  <a:outerShdw blurRad="38100" dist="38100" dir="2700000" algn="tl">
                    <a:srgbClr val="000000">
                      <a:alpha val="43137"/>
                    </a:srgbClr>
                  </a:outerShdw>
                </a:effectLst>
              </a:rPr>
              <a:t>Unites our hearts and minds to each other in prayer</a:t>
            </a:r>
          </a:p>
          <a:p>
            <a:pPr marL="457200" indent="-457200">
              <a:spcBef>
                <a:spcPts val="600"/>
              </a:spcBef>
              <a:buFont typeface="Arial" panose="020B0604020202020204" pitchFamily="34" charset="0"/>
              <a:buChar char="•"/>
            </a:pPr>
            <a:r>
              <a:rPr lang="en-US" sz="2400" dirty="0" smtClean="0">
                <a:solidFill>
                  <a:srgbClr val="FEF9BA"/>
                </a:solidFill>
                <a:effectLst>
                  <a:outerShdw blurRad="38100" dist="38100" dir="2700000" algn="tl">
                    <a:srgbClr val="000000">
                      <a:alpha val="43137"/>
                    </a:srgbClr>
                  </a:outerShdw>
                </a:effectLst>
              </a:rPr>
              <a:t>Expresses the sacramental presence of God (Mt 18:20)</a:t>
            </a:r>
          </a:p>
        </p:txBody>
      </p:sp>
    </p:spTree>
    <p:extLst>
      <p:ext uri="{BB962C8B-B14F-4D97-AF65-F5344CB8AC3E}">
        <p14:creationId xmlns:p14="http://schemas.microsoft.com/office/powerpoint/2010/main" xmlns="" val="27817764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1000"/>
                                        <p:tgtEl>
                                          <p:spTgt spid="7">
                                            <p:txEl>
                                              <p:pRg st="0" end="0"/>
                                            </p:txEl>
                                          </p:spTgt>
                                        </p:tgtEl>
                                      </p:cBhvr>
                                    </p:animEffect>
                                    <p:anim calcmode="lin" valueType="num">
                                      <p:cBhvr>
                                        <p:cTn id="4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fade">
                                      <p:cBhvr>
                                        <p:cTn id="49" dur="1000"/>
                                        <p:tgtEl>
                                          <p:spTgt spid="7">
                                            <p:txEl>
                                              <p:pRg st="1" end="1"/>
                                            </p:txEl>
                                          </p:spTgt>
                                        </p:tgtEl>
                                      </p:cBhvr>
                                    </p:animEffect>
                                    <p:anim calcmode="lin" valueType="num">
                                      <p:cBhvr>
                                        <p:cTn id="5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848600" cy="1219200"/>
          </a:xfrm>
        </p:spPr>
        <p:txBody>
          <a:bodyPr/>
          <a:lstStyle/>
          <a:p>
            <a:r>
              <a:rPr lang="en-US" dirty="0" smtClean="0">
                <a:solidFill>
                  <a:srgbClr val="FFFFFF"/>
                </a:solidFill>
                <a:effectLst>
                  <a:outerShdw blurRad="38100" dist="38100" dir="2700000" algn="tl">
                    <a:srgbClr val="000000">
                      <a:alpha val="43137"/>
                    </a:srgbClr>
                  </a:outerShdw>
                </a:effectLst>
              </a:rPr>
              <a:t>Why Do We Sing at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848600" cy="2667000"/>
          </a:xfrm>
        </p:spPr>
        <p:txBody>
          <a:bodyPr>
            <a:normAutofit lnSpcReduction="10000"/>
          </a:bodyPr>
          <a:lstStyle/>
          <a:p>
            <a:pPr marL="0" lvl="2" algn="l"/>
            <a:r>
              <a:rPr lang="en-US" sz="3200" i="1" dirty="0" smtClean="0">
                <a:effectLst>
                  <a:outerShdw blurRad="38100" dist="38100" dir="2700000" algn="tl">
                    <a:srgbClr val="000000">
                      <a:alpha val="43137"/>
                    </a:srgbClr>
                  </a:outerShdw>
                </a:effectLst>
              </a:rPr>
              <a:t>General Instruction of the Roman Missal</a:t>
            </a:r>
            <a:r>
              <a:rPr lang="en-US" sz="3200" dirty="0" smtClean="0">
                <a:effectLst>
                  <a:outerShdw blurRad="38100" dist="38100" dir="2700000" algn="tl">
                    <a:srgbClr val="000000">
                      <a:alpha val="43137"/>
                    </a:srgbClr>
                  </a:outerShdw>
                </a:effectLst>
              </a:rPr>
              <a:t> #40</a:t>
            </a:r>
          </a:p>
          <a:p>
            <a:pPr marL="339725" lvl="2" algn="l"/>
            <a:r>
              <a:rPr lang="en-US" sz="2800" dirty="0" smtClean="0">
                <a:effectLst>
                  <a:outerShdw blurRad="38100" dist="38100" dir="2700000" algn="tl">
                    <a:srgbClr val="000000">
                      <a:alpha val="43137"/>
                    </a:srgbClr>
                  </a:outerShdw>
                </a:effectLst>
              </a:rPr>
              <a:t>“Great importance therefore should be attached to use of singing in the celebration of the Mass, with due consideration for the culture of the people and abilities of each liturgical assembly.”</a:t>
            </a:r>
          </a:p>
          <a:p>
            <a:pPr marL="339725" lvl="2" algn="l"/>
            <a:endParaRPr lang="en-US" sz="2800" dirty="0">
              <a:effectLst>
                <a:outerShdw blurRad="38100" dist="38100" dir="2700000" algn="tl">
                  <a:srgbClr val="000000">
                    <a:alpha val="43137"/>
                  </a:srgbClr>
                </a:outerShdw>
              </a:effectLst>
            </a:endParaRPr>
          </a:p>
        </p:txBody>
      </p:sp>
      <p:pic>
        <p:nvPicPr>
          <p:cNvPr id="7" name="Picture 6" descr="congregational-singing1.jpg"/>
          <p:cNvPicPr>
            <a:picLocks noChangeAspect="1"/>
          </p:cNvPicPr>
          <p:nvPr/>
        </p:nvPicPr>
        <p:blipFill>
          <a:blip r:embed="rId3" cstate="print"/>
          <a:srcRect l="27660"/>
          <a:stretch>
            <a:fillRect/>
          </a:stretch>
        </p:blipFill>
        <p:spPr>
          <a:xfrm>
            <a:off x="5029200" y="3886200"/>
            <a:ext cx="2531546" cy="23337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p:cNvSpPr txBox="1"/>
          <p:nvPr/>
        </p:nvSpPr>
        <p:spPr>
          <a:xfrm>
            <a:off x="685800" y="4572000"/>
            <a:ext cx="3657600" cy="1661993"/>
          </a:xfrm>
          <a:prstGeom prst="rect">
            <a:avLst/>
          </a:prstGeom>
          <a:noFill/>
        </p:spPr>
        <p:txBody>
          <a:bodyPr wrap="square" rtlCol="0">
            <a:spAutoFit/>
          </a:bodyPr>
          <a:lstStyle/>
          <a:p>
            <a:pPr marL="339725" lvl="2"/>
            <a:r>
              <a:rPr lang="en-US" sz="2800" dirty="0">
                <a:effectLst>
                  <a:outerShdw blurRad="38100" dist="38100" dir="2700000" algn="tl">
                    <a:srgbClr val="000000">
                      <a:alpha val="43137"/>
                    </a:srgbClr>
                  </a:outerShdw>
                </a:effectLst>
              </a:rPr>
              <a:t>St. Augustine</a:t>
            </a:r>
            <a:r>
              <a:rPr lang="en-US" sz="2800" dirty="0" smtClean="0">
                <a:effectLst>
                  <a:outerShdw blurRad="38100" dist="38100" dir="2700000" algn="tl">
                    <a:srgbClr val="000000">
                      <a:alpha val="43137"/>
                    </a:srgbClr>
                  </a:outerShdw>
                </a:effectLst>
              </a:rPr>
              <a:t>—</a:t>
            </a:r>
          </a:p>
          <a:p>
            <a:pPr marL="796925" lvl="2" indent="-457200">
              <a:buFont typeface="Arial"/>
              <a:buChar char="•"/>
            </a:pP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“He who sings, prays </a:t>
            </a:r>
            <a:r>
              <a:rPr lang="en-US" sz="2800" dirty="0" smtClean="0">
                <a:effectLst>
                  <a:outerShdw blurRad="38100" dist="38100" dir="2700000" algn="tl">
                    <a:srgbClr val="000000">
                      <a:alpha val="43137"/>
                    </a:srgbClr>
                  </a:outerShdw>
                </a:effectLst>
              </a:rPr>
              <a:t>twice.</a:t>
            </a:r>
            <a:endParaRPr lang="en-US" sz="2800" dirty="0">
              <a:effectLst>
                <a:outerShdw blurRad="38100" dist="38100" dir="2700000" algn="tl">
                  <a:srgbClr val="000000">
                    <a:alpha val="43137"/>
                  </a:srgbClr>
                </a:outerShdw>
              </a:effectLst>
            </a:endParaRPr>
          </a:p>
          <a:p>
            <a:endParaRPr lang="en-US" dirty="0">
              <a:latin typeface="Cambria" panose="02040503050406030204" pitchFamily="18" charset="0"/>
            </a:endParaRPr>
          </a:p>
        </p:txBody>
      </p:sp>
    </p:spTree>
    <p:extLst>
      <p:ext uri="{BB962C8B-B14F-4D97-AF65-F5344CB8AC3E}">
        <p14:creationId xmlns:p14="http://schemas.microsoft.com/office/powerpoint/2010/main" xmlns="" val="3142835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38400" y="228601"/>
            <a:ext cx="6019800" cy="1219200"/>
          </a:xfrm>
        </p:spPr>
        <p:txBody>
          <a:bodyPr/>
          <a:lstStyle/>
          <a:p>
            <a:r>
              <a:rPr lang="en-US" dirty="0" smtClean="0">
                <a:solidFill>
                  <a:srgbClr val="FFFFFF"/>
                </a:solidFill>
                <a:effectLst>
                  <a:outerShdw blurRad="38100" dist="38100" dir="2700000" algn="tl">
                    <a:srgbClr val="000000">
                      <a:alpha val="43137"/>
                    </a:srgbClr>
                  </a:outerShdw>
                </a:effectLst>
              </a:rPr>
              <a:t>Role of the Cantor</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2514600" y="1371600"/>
            <a:ext cx="6248400" cy="5029200"/>
          </a:xfrm>
        </p:spPr>
        <p:txBody>
          <a:bodyPr>
            <a:normAutofit fontScale="77500" lnSpcReduction="20000"/>
          </a:bodyPr>
          <a:lstStyle/>
          <a:p>
            <a:pPr algn="l"/>
            <a:r>
              <a:rPr lang="en-US" dirty="0" smtClean="0">
                <a:effectLst>
                  <a:outerShdw blurRad="38100" dist="38100" dir="2700000" algn="tl">
                    <a:srgbClr val="000000">
                      <a:alpha val="43137"/>
                    </a:srgbClr>
                  </a:outerShdw>
                </a:effectLst>
              </a:rPr>
              <a:t>Particular functions of the ministry:</a:t>
            </a:r>
          </a:p>
          <a:p>
            <a:pPr marL="457200" indent="-457200" algn="l">
              <a:buFont typeface="Arial" panose="020B0604020202020204" pitchFamily="34" charset="0"/>
              <a:buChar char="•"/>
            </a:pPr>
            <a:r>
              <a:rPr lang="en-US" sz="2800" i="1" dirty="0" smtClean="0">
                <a:effectLst>
                  <a:outerShdw blurRad="38100" dist="38100" dir="2700000" algn="tl">
                    <a:srgbClr val="000000">
                      <a:alpha val="43137"/>
                    </a:srgbClr>
                  </a:outerShdw>
                </a:effectLst>
              </a:rPr>
              <a:t>General Instruction of the Roman Missal </a:t>
            </a:r>
            <a:r>
              <a:rPr lang="en-US" sz="2800" dirty="0" smtClean="0">
                <a:effectLst>
                  <a:outerShdw blurRad="38100" dist="38100" dir="2700000" algn="tl">
                    <a:srgbClr val="000000">
                      <a:alpha val="43137"/>
                    </a:srgbClr>
                  </a:outerShdw>
                </a:effectLst>
              </a:rPr>
              <a:t># 104:</a:t>
            </a:r>
          </a:p>
          <a:p>
            <a:pPr marL="914400" lvl="1" indent="-457200" algn="l">
              <a:buFont typeface="Arial" panose="020B0604020202020204" pitchFamily="34" charset="0"/>
              <a:buChar char="•"/>
            </a:pPr>
            <a:r>
              <a:rPr lang="en-US" dirty="0" smtClean="0">
                <a:effectLst>
                  <a:outerShdw blurRad="38100" dist="38100" dir="2700000" algn="tl">
                    <a:srgbClr val="000000">
                      <a:alpha val="43137"/>
                    </a:srgbClr>
                  </a:outerShdw>
                </a:effectLst>
              </a:rPr>
              <a:t>“It is fitting that there be a cantor or a choir director to lead and sustain the people’s singing.  When in fact there is no choir, it is up to the cantor to lead the various chants, with the people taking part.”  </a:t>
            </a:r>
          </a:p>
          <a:p>
            <a:pPr marL="457200" indent="-457200" algn="l">
              <a:buFont typeface="Arial" panose="020B0604020202020204" pitchFamily="34" charset="0"/>
              <a:buChar char="•"/>
            </a:pPr>
            <a:r>
              <a:rPr lang="en-US" sz="2800" i="1" dirty="0" smtClean="0">
                <a:effectLst>
                  <a:outerShdw blurRad="38100" dist="38100" dir="2700000" algn="tl">
                    <a:srgbClr val="000000">
                      <a:alpha val="43137"/>
                    </a:srgbClr>
                  </a:outerShdw>
                </a:effectLst>
              </a:rPr>
              <a:t>Sing to the Lord Music in Divine Worship </a:t>
            </a:r>
            <a:r>
              <a:rPr lang="en-US" sz="2800" dirty="0" smtClean="0">
                <a:effectLst>
                  <a:outerShdw blurRad="38100" dist="38100" dir="2700000" algn="tl">
                    <a:srgbClr val="000000">
                      <a:alpha val="43137"/>
                    </a:srgbClr>
                  </a:outerShdw>
                </a:effectLst>
              </a:rPr>
              <a:t># 37</a:t>
            </a:r>
          </a:p>
          <a:p>
            <a:pPr marL="914400" lvl="1" indent="-457200" algn="l">
              <a:buFont typeface="Arial" panose="020B0604020202020204" pitchFamily="34" charset="0"/>
              <a:buChar char="•"/>
            </a:pPr>
            <a:r>
              <a:rPr lang="en-US" dirty="0" smtClean="0">
                <a:effectLst>
                  <a:outerShdw blurRad="38100" dist="38100" dir="2700000" algn="tl">
                    <a:srgbClr val="000000">
                      <a:alpha val="43137"/>
                    </a:srgbClr>
                  </a:outerShdw>
                </a:effectLst>
              </a:rPr>
              <a:t>Singer and leader of congregational song</a:t>
            </a:r>
          </a:p>
          <a:p>
            <a:pPr marL="914400" lvl="1" indent="-457200" algn="l">
              <a:buFont typeface="Arial" panose="020B0604020202020204" pitchFamily="34" charset="0"/>
              <a:buChar char="•"/>
            </a:pPr>
            <a:r>
              <a:rPr lang="en-US" dirty="0" smtClean="0">
                <a:effectLst>
                  <a:outerShdw blurRad="38100" dist="38100" dir="2700000" algn="tl">
                    <a:srgbClr val="000000">
                      <a:alpha val="43137"/>
                    </a:srgbClr>
                  </a:outerShdw>
                </a:effectLst>
              </a:rPr>
              <a:t>Cantor may sing in alternation or dialogue with assembly.</a:t>
            </a:r>
          </a:p>
          <a:p>
            <a:pPr marL="914400" lvl="1" indent="-457200" algn="l">
              <a:buFont typeface="Arial" panose="020B0604020202020204" pitchFamily="34" charset="0"/>
              <a:buChar char="•"/>
            </a:pPr>
            <a:r>
              <a:rPr lang="en-US" dirty="0" smtClean="0">
                <a:effectLst>
                  <a:outerShdw blurRad="38100" dist="38100" dir="2700000" algn="tl">
                    <a:srgbClr val="000000">
                      <a:alpha val="43137"/>
                    </a:srgbClr>
                  </a:outerShdw>
                </a:effectLst>
              </a:rPr>
              <a:t>May serve as psalmist</a:t>
            </a:r>
          </a:p>
          <a:p>
            <a:pPr marL="457200" indent="-457200" algn="l">
              <a:buFont typeface="Arial" panose="020B0604020202020204" pitchFamily="34" charset="0"/>
              <a:buChar char="•"/>
            </a:pPr>
            <a:endParaRPr lang="en-US" dirty="0">
              <a:latin typeface="Cambria" panose="02040503050406030204" pitchFamily="18" charset="0"/>
            </a:endParaRPr>
          </a:p>
        </p:txBody>
      </p:sp>
      <p:pic>
        <p:nvPicPr>
          <p:cNvPr id="6" name="Picture 5" descr="0065.jpg"/>
          <p:cNvPicPr>
            <a:picLocks noChangeAspect="1"/>
          </p:cNvPicPr>
          <p:nvPr/>
        </p:nvPicPr>
        <p:blipFill>
          <a:blip r:embed="rId3" cstate="print"/>
          <a:srcRect l="12500" r="48333"/>
          <a:stretch>
            <a:fillRect/>
          </a:stretch>
        </p:blipFill>
        <p:spPr>
          <a:xfrm>
            <a:off x="495300" y="838200"/>
            <a:ext cx="1790700" cy="304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719644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8" presetClass="entr" presetSubtype="12"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strips(downLeft)">
                                      <p:cBhvr>
                                        <p:cTn id="14" dur="500"/>
                                        <p:tgtEl>
                                          <p:spTgt spid="5">
                                            <p:txEl>
                                              <p:pRg st="0" end="0"/>
                                            </p:txEl>
                                          </p:spTgt>
                                        </p:tgtEl>
                                      </p:cBhvr>
                                    </p:animEffect>
                                  </p:childTnLst>
                                </p:cTn>
                              </p:par>
                            </p:childTnLst>
                          </p:cTn>
                        </p:par>
                        <p:par>
                          <p:cTn id="15" fill="hold">
                            <p:stCondLst>
                              <p:cond delay="1500"/>
                            </p:stCondLst>
                            <p:childTnLst>
                              <p:par>
                                <p:cTn id="16" presetID="18" presetClass="entr" presetSubtype="12"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strips(downLeft)">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strips(downLeft)">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strips(downLeft)">
                                      <p:cBhvr>
                                        <p:cTn id="28" dur="500"/>
                                        <p:tgtEl>
                                          <p:spTgt spid="5">
                                            <p:txEl>
                                              <p:pRg st="3" end="3"/>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strips(downLeft)">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strips(downLeft)">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strips(downLeft)">
                                      <p:cBhvr>
                                        <p:cTn id="4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normAutofit fontScale="90000"/>
          </a:bodyPr>
          <a:lstStyle/>
          <a:p>
            <a:r>
              <a:rPr lang="en-US" dirty="0" smtClean="0">
                <a:solidFill>
                  <a:srgbClr val="FFFFFF"/>
                </a:solidFill>
                <a:effectLst>
                  <a:outerShdw blurRad="38100" dist="38100" dir="2700000" algn="tl">
                    <a:srgbClr val="000000">
                      <a:alpha val="43137"/>
                    </a:srgbClr>
                  </a:outerShdw>
                </a:effectLst>
              </a:rPr>
              <a:t>Basic Requirements of the Cantor</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371600"/>
            <a:ext cx="7772400" cy="5181600"/>
          </a:xfrm>
        </p:spPr>
        <p:txBody>
          <a:bodyPr>
            <a:normAutofit/>
          </a:bodyPr>
          <a:lstStyle/>
          <a:p>
            <a:pPr marL="457200" lvl="2" indent="-457200" algn="l">
              <a:buFont typeface="Arial" panose="020B0604020202020204" pitchFamily="34" charset="0"/>
              <a:buChar char="•"/>
            </a:pPr>
            <a:r>
              <a:rPr lang="en-US" sz="2800" dirty="0" smtClean="0">
                <a:effectLst>
                  <a:outerShdw blurRad="38100" dist="38100" dir="2700000" algn="tl">
                    <a:srgbClr val="000000">
                      <a:alpha val="43137"/>
                    </a:srgbClr>
                  </a:outerShdw>
                </a:effectLst>
              </a:rPr>
              <a:t>Pleasant singing voice with which the community can be comfortable</a:t>
            </a:r>
          </a:p>
          <a:p>
            <a:pPr marL="457200" lvl="2" indent="-457200" algn="l">
              <a:buFont typeface="Arial" panose="020B0604020202020204" pitchFamily="34" charset="0"/>
              <a:buChar char="•"/>
            </a:pPr>
            <a:r>
              <a:rPr lang="en-US" sz="2800" dirty="0" smtClean="0">
                <a:effectLst>
                  <a:outerShdw blurRad="38100" dist="38100" dir="2700000" algn="tl">
                    <a:srgbClr val="000000">
                      <a:alpha val="43137"/>
                    </a:srgbClr>
                  </a:outerShdw>
                </a:effectLst>
              </a:rPr>
              <a:t>Voice with the ability to project and enunciate</a:t>
            </a:r>
          </a:p>
          <a:p>
            <a:pPr marL="457200" lvl="2" indent="-457200" algn="l">
              <a:buFont typeface="Arial" panose="020B0604020202020204" pitchFamily="34" charset="0"/>
              <a:buChar char="•"/>
            </a:pPr>
            <a:r>
              <a:rPr lang="en-US" sz="2800" dirty="0" smtClean="0">
                <a:effectLst>
                  <a:outerShdw blurRad="38100" dist="38100" dir="2700000" algn="tl">
                    <a:srgbClr val="000000">
                      <a:alpha val="43137"/>
                    </a:srgbClr>
                  </a:outerShdw>
                </a:effectLst>
              </a:rPr>
              <a:t>Confidence with singing and speaking in front of others</a:t>
            </a:r>
          </a:p>
          <a:p>
            <a:pPr marL="457200" lvl="2" indent="-457200" algn="l">
              <a:buFont typeface="Arial" panose="020B0604020202020204" pitchFamily="34" charset="0"/>
              <a:buChar char="•"/>
            </a:pPr>
            <a:r>
              <a:rPr lang="en-US" sz="2800" dirty="0" smtClean="0">
                <a:effectLst>
                  <a:outerShdw blurRad="38100" dist="38100" dir="2700000" algn="tl">
                    <a:srgbClr val="000000">
                      <a:alpha val="43137"/>
                    </a:srgbClr>
                  </a:outerShdw>
                </a:effectLst>
              </a:rPr>
              <a:t>Dedicated to preparation and rehearsal</a:t>
            </a:r>
          </a:p>
          <a:p>
            <a:pPr algn="l"/>
            <a:endParaRPr lang="en-US" dirty="0">
              <a:latin typeface="Cambria" panose="02040503050406030204" pitchFamily="18" charset="0"/>
            </a:endParaRPr>
          </a:p>
        </p:txBody>
      </p:sp>
    </p:spTree>
    <p:extLst>
      <p:ext uri="{BB962C8B-B14F-4D97-AF65-F5344CB8AC3E}">
        <p14:creationId xmlns:p14="http://schemas.microsoft.com/office/powerpoint/2010/main" xmlns="" val="425606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normAutofit fontScale="90000"/>
          </a:bodyPr>
          <a:lstStyle/>
          <a:p>
            <a:r>
              <a:rPr lang="en-US" dirty="0" smtClean="0">
                <a:solidFill>
                  <a:srgbClr val="FFFFFF"/>
                </a:solidFill>
                <a:effectLst>
                  <a:outerShdw blurRad="38100" dist="38100" dir="2700000" algn="tl">
                    <a:srgbClr val="000000">
                      <a:alpha val="43137"/>
                    </a:srgbClr>
                  </a:outerShdw>
                </a:effectLst>
              </a:rPr>
              <a:t>Basic Requirements of the Cantor</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371600"/>
            <a:ext cx="7772400" cy="5181600"/>
          </a:xfrm>
        </p:spPr>
        <p:txBody>
          <a:bodyPr>
            <a:normAutofit/>
          </a:bodyPr>
          <a:lstStyle/>
          <a:p>
            <a:pPr marL="457200" lvl="2" indent="-457200" algn="l">
              <a:buFont typeface="Arial" panose="020B0604020202020204" pitchFamily="34" charset="0"/>
              <a:buChar char="•"/>
            </a:pPr>
            <a:r>
              <a:rPr lang="en-US" sz="2800" dirty="0" smtClean="0">
                <a:effectLst>
                  <a:outerShdw blurRad="38100" dist="38100" dir="2700000" algn="tl">
                    <a:srgbClr val="000000">
                      <a:alpha val="43137"/>
                    </a:srgbClr>
                  </a:outerShdw>
                </a:effectLst>
              </a:rPr>
              <a:t>Animated </a:t>
            </a:r>
            <a:r>
              <a:rPr lang="en-US" sz="2800" dirty="0">
                <a:effectLst>
                  <a:outerShdw blurRad="38100" dist="38100" dir="2700000" algn="tl">
                    <a:srgbClr val="000000">
                      <a:alpha val="43137"/>
                    </a:srgbClr>
                  </a:outerShdw>
                </a:effectLst>
              </a:rPr>
              <a:t>expression</a:t>
            </a:r>
          </a:p>
          <a:p>
            <a:pPr marL="457200" lvl="2" indent="-457200" algn="l">
              <a:buFont typeface="Arial" panose="020B0604020202020204" pitchFamily="34" charset="0"/>
              <a:buChar char="•"/>
            </a:pPr>
            <a:r>
              <a:rPr lang="en-US" sz="2800" dirty="0" smtClean="0">
                <a:effectLst>
                  <a:outerShdw blurRad="38100" dist="38100" dir="2700000" algn="tl">
                    <a:srgbClr val="000000">
                      <a:alpha val="43137"/>
                    </a:srgbClr>
                  </a:outerShdw>
                </a:effectLst>
              </a:rPr>
              <a:t>Prayerfully internalize the texts you sing</a:t>
            </a:r>
          </a:p>
          <a:p>
            <a:pPr marL="457200" lvl="2" indent="-457200" algn="l">
              <a:buFont typeface="Arial" panose="020B0604020202020204" pitchFamily="34" charset="0"/>
              <a:buChar char="•"/>
            </a:pPr>
            <a:r>
              <a:rPr lang="en-US" sz="2800" dirty="0" smtClean="0">
                <a:effectLst>
                  <a:outerShdw blurRad="38100" dist="38100" dir="2700000" algn="tl">
                    <a:srgbClr val="000000">
                      <a:alpha val="43137"/>
                    </a:srgbClr>
                  </a:outerShdw>
                </a:effectLst>
              </a:rPr>
              <a:t>An innate sense of hospitality</a:t>
            </a:r>
          </a:p>
          <a:p>
            <a:pPr marL="0" lvl="2" algn="l"/>
            <a:endParaRPr lang="en-US" sz="2800" dirty="0" smtClean="0">
              <a:effectLst>
                <a:outerShdw blurRad="38100" dist="38100" dir="2700000" algn="tl">
                  <a:srgbClr val="000000">
                    <a:alpha val="43137"/>
                  </a:srgbClr>
                </a:outerShdw>
              </a:effectLst>
            </a:endParaRPr>
          </a:p>
        </p:txBody>
      </p:sp>
      <p:pic>
        <p:nvPicPr>
          <p:cNvPr id="6" name="Picture 5" descr="IMG_0374.jpg"/>
          <p:cNvPicPr>
            <a:picLocks noChangeAspect="1"/>
          </p:cNvPicPr>
          <p:nvPr/>
        </p:nvPicPr>
        <p:blipFill>
          <a:blip r:embed="rId3" cstate="print"/>
          <a:stretch>
            <a:fillRect/>
          </a:stretch>
        </p:blipFill>
        <p:spPr>
          <a:xfrm>
            <a:off x="4648200" y="3733800"/>
            <a:ext cx="4114800" cy="2743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3401507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strips(downLeft)">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strips(downLeft)">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strips(downLeft)">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normAutofit fontScale="90000"/>
          </a:bodyPr>
          <a:lstStyle/>
          <a:p>
            <a:r>
              <a:rPr lang="en-US" dirty="0" smtClean="0">
                <a:solidFill>
                  <a:srgbClr val="FFFFFF"/>
                </a:solidFill>
                <a:effectLst>
                  <a:outerShdw blurRad="38100" dist="38100" dir="2700000" algn="tl">
                    <a:srgbClr val="000000">
                      <a:alpha val="43137"/>
                    </a:srgbClr>
                  </a:outerShdw>
                </a:effectLst>
              </a:rPr>
              <a:t>Basic Requirements of the Cantor</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371600"/>
            <a:ext cx="7772400" cy="5181600"/>
          </a:xfrm>
        </p:spPr>
        <p:txBody>
          <a:bodyPr>
            <a:normAutofit/>
          </a:bodyPr>
          <a:lstStyle/>
          <a:p>
            <a:pPr marL="457200" lvl="2" indent="-457200" algn="l">
              <a:buFont typeface="Arial" panose="020B0604020202020204" pitchFamily="34" charset="0"/>
              <a:buChar char="•"/>
            </a:pPr>
            <a:r>
              <a:rPr lang="en-US" sz="2800" dirty="0" smtClean="0">
                <a:effectLst>
                  <a:outerShdw blurRad="38100" dist="38100" dir="2700000" algn="tl">
                    <a:srgbClr val="000000">
                      <a:alpha val="43137"/>
                    </a:srgbClr>
                  </a:outerShdw>
                </a:effectLst>
              </a:rPr>
              <a:t>Should be fully initiated Catholics in good standing and active members of the parish</a:t>
            </a:r>
          </a:p>
          <a:p>
            <a:pPr marL="457200" lvl="2" indent="-457200" algn="l">
              <a:buFont typeface="Arial" panose="020B0604020202020204" pitchFamily="34" charset="0"/>
              <a:buChar char="•"/>
            </a:pPr>
            <a:r>
              <a:rPr lang="en-US" sz="2800" dirty="0" smtClean="0">
                <a:effectLst>
                  <a:outerShdw blurRad="38100" dist="38100" dir="2700000" algn="tl">
                    <a:srgbClr val="000000">
                      <a:alpha val="43137"/>
                    </a:srgbClr>
                  </a:outerShdw>
                </a:effectLst>
              </a:rPr>
              <a:t>Must participate fully in the liturgy</a:t>
            </a:r>
          </a:p>
          <a:p>
            <a:pPr marL="457200" lvl="2" indent="-457200" algn="l">
              <a:buFont typeface="Arial" panose="020B0604020202020204" pitchFamily="34" charset="0"/>
              <a:buChar char="•"/>
            </a:pPr>
            <a:r>
              <a:rPr lang="en-US" sz="2800" dirty="0" smtClean="0">
                <a:effectLst>
                  <a:outerShdw blurRad="38100" dist="38100" dir="2700000" algn="tl">
                    <a:srgbClr val="000000">
                      <a:alpha val="43137"/>
                    </a:srgbClr>
                  </a:outerShdw>
                </a:effectLst>
              </a:rPr>
              <a:t>Ongoing prayer and formation in your ministry</a:t>
            </a:r>
          </a:p>
          <a:p>
            <a:pPr algn="l"/>
            <a:endParaRPr lang="en-US" dirty="0">
              <a:latin typeface="Cambria" panose="02040503050406030204" pitchFamily="18" charset="0"/>
            </a:endParaRPr>
          </a:p>
        </p:txBody>
      </p:sp>
      <p:pic>
        <p:nvPicPr>
          <p:cNvPr id="6" name="Picture 5" descr="IMG_0374.jpg"/>
          <p:cNvPicPr>
            <a:picLocks noChangeAspect="1"/>
          </p:cNvPicPr>
          <p:nvPr/>
        </p:nvPicPr>
        <p:blipFill>
          <a:blip r:embed="rId3" cstate="print"/>
          <a:stretch>
            <a:fillRect/>
          </a:stretch>
        </p:blipFill>
        <p:spPr>
          <a:xfrm>
            <a:off x="4648200" y="3733800"/>
            <a:ext cx="4114800" cy="2743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1949494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The Ministry of Cantor</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0" y="1981200"/>
            <a:ext cx="6400800" cy="4572000"/>
          </a:xfrm>
        </p:spPr>
        <p:txBody>
          <a:bodyPr>
            <a:normAutofit fontScale="85000" lnSpcReduction="20000"/>
          </a:bodyPr>
          <a:lstStyle/>
          <a:p>
            <a:pPr marL="571500" indent="-571500">
              <a:spcAft>
                <a:spcPts val="600"/>
              </a:spcAft>
              <a:buAutoNum type="romanUcPeriod"/>
            </a:pPr>
            <a:r>
              <a:rPr lang="en-US" dirty="0" smtClean="0">
                <a:solidFill>
                  <a:srgbClr val="FEF9BA"/>
                </a:solidFill>
                <a:effectLst>
                  <a:outerShdw blurRad="38100" dist="38100" dir="2700000" algn="tl">
                    <a:srgbClr val="000000">
                      <a:alpha val="43137"/>
                    </a:srgbClr>
                  </a:outerShdw>
                </a:effectLst>
              </a:rPr>
              <a:t>Ministry in the Church</a:t>
            </a:r>
          </a:p>
          <a:p>
            <a:pPr marL="571500" indent="-571500">
              <a:spcAft>
                <a:spcPts val="600"/>
              </a:spcAft>
              <a:buAutoNum type="romanUcPeriod"/>
            </a:pPr>
            <a:r>
              <a:rPr lang="en-US" dirty="0" smtClean="0">
                <a:solidFill>
                  <a:srgbClr val="FEF9BA"/>
                </a:solidFill>
                <a:effectLst>
                  <a:outerShdw blurRad="38100" dist="38100" dir="2700000" algn="tl">
                    <a:srgbClr val="000000">
                      <a:alpha val="43137"/>
                    </a:srgbClr>
                  </a:outerShdw>
                </a:effectLst>
              </a:rPr>
              <a:t>Role of the Cantor</a:t>
            </a:r>
          </a:p>
          <a:p>
            <a:pPr marL="971550" lvl="1" indent="-571500">
              <a:spcAft>
                <a:spcPts val="600"/>
              </a:spcAft>
              <a:buFont typeface="+mj-lt"/>
              <a:buAutoNum type="alphaUcPeriod"/>
            </a:pPr>
            <a:r>
              <a:rPr lang="en-US" sz="2600" dirty="0" smtClean="0">
                <a:solidFill>
                  <a:srgbClr val="FEF9BA"/>
                </a:solidFill>
                <a:effectLst>
                  <a:outerShdw blurRad="38100" dist="38100" dir="2700000" algn="tl">
                    <a:srgbClr val="000000">
                      <a:alpha val="43137"/>
                    </a:srgbClr>
                  </a:outerShdw>
                </a:effectLst>
              </a:rPr>
              <a:t>Why do we sing at Mass?</a:t>
            </a:r>
          </a:p>
          <a:p>
            <a:pPr marL="971550" lvl="1" indent="-571500">
              <a:spcAft>
                <a:spcPts val="600"/>
              </a:spcAft>
              <a:buFont typeface="+mj-lt"/>
              <a:buAutoNum type="alphaUcPeriod"/>
            </a:pPr>
            <a:r>
              <a:rPr lang="en-US" sz="2600" dirty="0" smtClean="0">
                <a:solidFill>
                  <a:srgbClr val="FEF9BA"/>
                </a:solidFill>
                <a:effectLst>
                  <a:outerShdw blurRad="38100" dist="38100" dir="2700000" algn="tl">
                    <a:srgbClr val="000000">
                      <a:alpha val="43137"/>
                    </a:srgbClr>
                  </a:outerShdw>
                </a:effectLst>
              </a:rPr>
              <a:t>Basic requirements of the ministry</a:t>
            </a:r>
          </a:p>
          <a:p>
            <a:pPr marL="971550" lvl="1" indent="-571500">
              <a:spcAft>
                <a:spcPts val="600"/>
              </a:spcAft>
              <a:buAutoNum type="alphaUcPeriod"/>
            </a:pPr>
            <a:r>
              <a:rPr lang="en-US" dirty="0" smtClean="0">
                <a:solidFill>
                  <a:srgbClr val="FEF9BA"/>
                </a:solidFill>
                <a:effectLst>
                  <a:outerShdw blurRad="38100" dist="38100" dir="2700000" algn="tl">
                    <a:srgbClr val="000000">
                      <a:alpha val="43137"/>
                    </a:srgbClr>
                  </a:outerShdw>
                </a:effectLst>
              </a:rPr>
              <a:t>History of the Ministry</a:t>
            </a:r>
          </a:p>
          <a:p>
            <a:pPr marL="571500" indent="-571500">
              <a:spcAft>
                <a:spcPts val="600"/>
              </a:spcAft>
              <a:buAutoNum type="romanUcPeriod"/>
            </a:pPr>
            <a:r>
              <a:rPr lang="en-US" dirty="0" smtClean="0">
                <a:solidFill>
                  <a:srgbClr val="FEF9BA"/>
                </a:solidFill>
                <a:effectLst>
                  <a:outerShdw blurRad="38100" dist="38100" dir="2700000" algn="tl">
                    <a:srgbClr val="000000">
                      <a:alpha val="43137"/>
                    </a:srgbClr>
                  </a:outerShdw>
                </a:effectLst>
              </a:rPr>
              <a:t>The Liturgy</a:t>
            </a:r>
          </a:p>
          <a:p>
            <a:pPr marL="971550" lvl="1" indent="-571500">
              <a:spcAft>
                <a:spcPts val="600"/>
              </a:spcAft>
              <a:buFont typeface="+mj-lt"/>
              <a:buAutoNum type="alphaUcPeriod"/>
            </a:pPr>
            <a:r>
              <a:rPr lang="en-US" sz="2600" dirty="0" smtClean="0">
                <a:solidFill>
                  <a:srgbClr val="FEF9BA"/>
                </a:solidFill>
                <a:effectLst>
                  <a:outerShdw blurRad="38100" dist="38100" dir="2700000" algn="tl">
                    <a:srgbClr val="000000">
                      <a:alpha val="43137"/>
                    </a:srgbClr>
                  </a:outerShdw>
                </a:effectLst>
              </a:rPr>
              <a:t>The Eucharist</a:t>
            </a:r>
          </a:p>
          <a:p>
            <a:pPr marL="971550" lvl="1" indent="-571500">
              <a:spcAft>
                <a:spcPts val="600"/>
              </a:spcAft>
              <a:buFont typeface="+mj-lt"/>
              <a:buAutoNum type="alphaUcPeriod"/>
            </a:pPr>
            <a:r>
              <a:rPr lang="en-US" sz="2600" dirty="0" smtClean="0">
                <a:solidFill>
                  <a:srgbClr val="FEF9BA"/>
                </a:solidFill>
                <a:effectLst>
                  <a:outerShdw blurRad="38100" dist="38100" dir="2700000" algn="tl">
                    <a:srgbClr val="000000">
                      <a:alpha val="43137"/>
                    </a:srgbClr>
                  </a:outerShdw>
                </a:effectLst>
              </a:rPr>
              <a:t>Music in the Mass</a:t>
            </a:r>
          </a:p>
          <a:p>
            <a:pPr marL="571500" indent="-571500">
              <a:spcAft>
                <a:spcPts val="600"/>
              </a:spcAft>
              <a:buAutoNum type="romanUcPeriod"/>
            </a:pPr>
            <a:r>
              <a:rPr lang="en-US" dirty="0" smtClean="0">
                <a:solidFill>
                  <a:srgbClr val="FEF9BA"/>
                </a:solidFill>
                <a:effectLst>
                  <a:outerShdw blurRad="38100" dist="38100" dir="2700000" algn="tl">
                    <a:srgbClr val="000000">
                      <a:alpha val="43137"/>
                    </a:srgbClr>
                  </a:outerShdw>
                </a:effectLst>
              </a:rPr>
              <a:t>Serving as a Cantor at Mass</a:t>
            </a:r>
          </a:p>
          <a:p>
            <a:pPr marL="571500" indent="-571500">
              <a:spcAft>
                <a:spcPts val="600"/>
              </a:spcAft>
              <a:buAutoNum type="romanUcPeriod"/>
            </a:pPr>
            <a:r>
              <a:rPr lang="en-US" dirty="0" smtClean="0">
                <a:solidFill>
                  <a:srgbClr val="FEF9BA"/>
                </a:solidFill>
                <a:effectLst>
                  <a:outerShdw blurRad="38100" dist="38100" dir="2700000" algn="tl">
                    <a:srgbClr val="000000">
                      <a:alpha val="43137"/>
                    </a:srgbClr>
                  </a:outerShdw>
                </a:effectLst>
              </a:rPr>
              <a:t>Practicum</a:t>
            </a:r>
          </a:p>
          <a:p>
            <a:pPr lvl="1"/>
            <a:endParaRPr lang="en-US" dirty="0"/>
          </a:p>
        </p:txBody>
      </p:sp>
      <p:sp>
        <p:nvSpPr>
          <p:cNvPr id="4" name="TextBox 3"/>
          <p:cNvSpPr txBox="1"/>
          <p:nvPr/>
        </p:nvSpPr>
        <p:spPr>
          <a:xfrm>
            <a:off x="2438400" y="1371600"/>
            <a:ext cx="4267200" cy="523220"/>
          </a:xfrm>
          <a:prstGeom prst="rect">
            <a:avLst/>
          </a:prstGeom>
          <a:noFill/>
        </p:spPr>
        <p:txBody>
          <a:bodyPr wrap="square" rtlCol="0">
            <a:spAutoFit/>
          </a:bodyPr>
          <a:lstStyle/>
          <a:p>
            <a:pPr algn="ctr"/>
            <a:r>
              <a:rPr lang="en-US" sz="2800" dirty="0" smtClean="0">
                <a:solidFill>
                  <a:srgbClr val="FEF9BA"/>
                </a:solidFill>
                <a:effectLst>
                  <a:outerShdw blurRad="38100" dist="38100" dir="2700000" algn="tl">
                    <a:srgbClr val="000000">
                      <a:alpha val="43137"/>
                    </a:srgbClr>
                  </a:outerShdw>
                </a:effectLst>
              </a:rPr>
              <a:t>OUTLINE</a:t>
            </a:r>
            <a:endParaRPr lang="en-US" sz="2800" dirty="0">
              <a:solidFill>
                <a:srgbClr val="FEF9BA"/>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Discussion</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lstStyle/>
          <a:p>
            <a:endParaRPr lang="en-US" i="1" dirty="0" smtClean="0">
              <a:latin typeface="Cambria" panose="02040503050406030204" pitchFamily="18" charset="0"/>
            </a:endParaRPr>
          </a:p>
          <a:p>
            <a:endParaRPr lang="en-US"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Has music ever moved you to prayer?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858681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down)">
                                      <p:cBhvr>
                                        <p:cTn id="7" dur="580">
                                          <p:stCondLst>
                                            <p:cond delay="0"/>
                                          </p:stCondLst>
                                        </p:cTn>
                                        <p:tgtEl>
                                          <p:spTgt spid="5">
                                            <p:txEl>
                                              <p:pRg st="3" end="3"/>
                                            </p:txEl>
                                          </p:spTgt>
                                        </p:tgtEl>
                                      </p:cBhvr>
                                    </p:animEffect>
                                    <p:anim calcmode="lin" valueType="num">
                                      <p:cBhvr>
                                        <p:cTn id="8"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3" end="3"/>
                                            </p:txEl>
                                          </p:spTgt>
                                        </p:tgtEl>
                                      </p:cBhvr>
                                      <p:to x="100000" y="60000"/>
                                    </p:animScale>
                                    <p:animScale>
                                      <p:cBhvr>
                                        <p:cTn id="14" dur="166" decel="50000">
                                          <p:stCondLst>
                                            <p:cond delay="676"/>
                                          </p:stCondLst>
                                        </p:cTn>
                                        <p:tgtEl>
                                          <p:spTgt spid="5">
                                            <p:txEl>
                                              <p:pRg st="3" end="3"/>
                                            </p:txEl>
                                          </p:spTgt>
                                        </p:tgtEl>
                                      </p:cBhvr>
                                      <p:to x="100000" y="100000"/>
                                    </p:animScale>
                                    <p:animScale>
                                      <p:cBhvr>
                                        <p:cTn id="15" dur="26">
                                          <p:stCondLst>
                                            <p:cond delay="1312"/>
                                          </p:stCondLst>
                                        </p:cTn>
                                        <p:tgtEl>
                                          <p:spTgt spid="5">
                                            <p:txEl>
                                              <p:pRg st="3" end="3"/>
                                            </p:txEl>
                                          </p:spTgt>
                                        </p:tgtEl>
                                      </p:cBhvr>
                                      <p:to x="100000" y="80000"/>
                                    </p:animScale>
                                    <p:animScale>
                                      <p:cBhvr>
                                        <p:cTn id="16" dur="166" decel="50000">
                                          <p:stCondLst>
                                            <p:cond delay="1338"/>
                                          </p:stCondLst>
                                        </p:cTn>
                                        <p:tgtEl>
                                          <p:spTgt spid="5">
                                            <p:txEl>
                                              <p:pRg st="3" end="3"/>
                                            </p:txEl>
                                          </p:spTgt>
                                        </p:tgtEl>
                                      </p:cBhvr>
                                      <p:to x="100000" y="100000"/>
                                    </p:animScale>
                                    <p:animScale>
                                      <p:cBhvr>
                                        <p:cTn id="17" dur="26">
                                          <p:stCondLst>
                                            <p:cond delay="1642"/>
                                          </p:stCondLst>
                                        </p:cTn>
                                        <p:tgtEl>
                                          <p:spTgt spid="5">
                                            <p:txEl>
                                              <p:pRg st="3" end="3"/>
                                            </p:txEl>
                                          </p:spTgt>
                                        </p:tgtEl>
                                      </p:cBhvr>
                                      <p:to x="100000" y="90000"/>
                                    </p:animScale>
                                    <p:animScale>
                                      <p:cBhvr>
                                        <p:cTn id="18" dur="166" decel="50000">
                                          <p:stCondLst>
                                            <p:cond delay="1668"/>
                                          </p:stCondLst>
                                        </p:cTn>
                                        <p:tgtEl>
                                          <p:spTgt spid="5">
                                            <p:txEl>
                                              <p:pRg st="3" end="3"/>
                                            </p:txEl>
                                          </p:spTgt>
                                        </p:tgtEl>
                                      </p:cBhvr>
                                      <p:to x="100000" y="100000"/>
                                    </p:animScale>
                                    <p:animScale>
                                      <p:cBhvr>
                                        <p:cTn id="19" dur="26">
                                          <p:stCondLst>
                                            <p:cond delay="1808"/>
                                          </p:stCondLst>
                                        </p:cTn>
                                        <p:tgtEl>
                                          <p:spTgt spid="5">
                                            <p:txEl>
                                              <p:pRg st="3" end="3"/>
                                            </p:txEl>
                                          </p:spTgt>
                                        </p:tgtEl>
                                      </p:cBhvr>
                                      <p:to x="100000" y="95000"/>
                                    </p:animScale>
                                    <p:animScale>
                                      <p:cBhvr>
                                        <p:cTn id="20" dur="166" decel="50000">
                                          <p:stCondLst>
                                            <p:cond delay="1834"/>
                                          </p:stCondLst>
                                        </p:cTn>
                                        <p:tgtEl>
                                          <p:spTgt spid="5">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History of the Ministry of Cantor</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524000"/>
            <a:ext cx="7772400" cy="4876800"/>
          </a:xfrm>
        </p:spPr>
        <p:txBody>
          <a:bodyPr/>
          <a:lstStyle/>
          <a:p>
            <a:pPr algn="l"/>
            <a:r>
              <a:rPr lang="en-US" dirty="0" smtClean="0">
                <a:effectLst>
                  <a:outerShdw blurRad="38100" dist="38100" dir="2700000" algn="tl">
                    <a:srgbClr val="000000">
                      <a:alpha val="43137"/>
                    </a:srgbClr>
                  </a:outerShdw>
                </a:effectLst>
              </a:rPr>
              <a:t>Song of Moses—E</a:t>
            </a:r>
            <a:r>
              <a:rPr lang="en-US" sz="2800" dirty="0" smtClean="0">
                <a:effectLst>
                  <a:outerShdw blurRad="38100" dist="38100" dir="2700000" algn="tl">
                    <a:srgbClr val="000000">
                      <a:alpha val="43137"/>
                    </a:srgbClr>
                  </a:outerShdw>
                </a:effectLst>
              </a:rPr>
              <a:t>xodus 15:20-21</a:t>
            </a:r>
          </a:p>
          <a:p>
            <a:pPr marL="457200" indent="-457200" algn="l">
              <a:buFont typeface="Arial" panose="020B0604020202020204" pitchFamily="34" charset="0"/>
              <a:buChar char="•"/>
            </a:pPr>
            <a:r>
              <a:rPr lang="en-US" sz="2800" dirty="0" smtClean="0">
                <a:effectLst>
                  <a:outerShdw blurRad="38100" dist="38100" dir="2700000" algn="tl">
                    <a:srgbClr val="000000">
                      <a:alpha val="43137"/>
                    </a:srgbClr>
                  </a:outerShdw>
                </a:effectLst>
              </a:rPr>
              <a:t>One of the oldest compositions in the Bible</a:t>
            </a:r>
          </a:p>
          <a:p>
            <a:pPr marL="457200" indent="-457200" algn="l">
              <a:buFont typeface="Arial" panose="020B0604020202020204" pitchFamily="34" charset="0"/>
              <a:buChar char="•"/>
            </a:pPr>
            <a:r>
              <a:rPr lang="en-US" sz="2800" dirty="0" smtClean="0">
                <a:effectLst>
                  <a:outerShdw blurRad="38100" dist="38100" dir="2700000" algn="tl">
                    <a:srgbClr val="000000">
                      <a:alpha val="43137"/>
                    </a:srgbClr>
                  </a:outerShdw>
                </a:effectLst>
              </a:rPr>
              <a:t>If traveling, they probably had a song leader</a:t>
            </a:r>
          </a:p>
          <a:p>
            <a:pPr algn="l"/>
            <a:endParaRPr lang="en-US" dirty="0">
              <a:effectLst>
                <a:outerShdw blurRad="38100" dist="38100" dir="2700000" algn="tl">
                  <a:srgbClr val="000000">
                    <a:alpha val="43137"/>
                  </a:srgbClr>
                </a:outerShdw>
              </a:effectLst>
            </a:endParaRPr>
          </a:p>
        </p:txBody>
      </p:sp>
      <p:pic>
        <p:nvPicPr>
          <p:cNvPr id="6" name="Picture 5" descr="SongOfMoses.jpg"/>
          <p:cNvPicPr>
            <a:picLocks noChangeAspect="1"/>
          </p:cNvPicPr>
          <p:nvPr/>
        </p:nvPicPr>
        <p:blipFill>
          <a:blip r:embed="rId3" cstate="print"/>
          <a:srcRect l="1389" t="24000" r="1389" b="2000"/>
          <a:stretch>
            <a:fillRect/>
          </a:stretch>
        </p:blipFill>
        <p:spPr>
          <a:xfrm>
            <a:off x="1769073" y="3505200"/>
            <a:ext cx="5622327" cy="297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24592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360"/>
                                          </p:val>
                                        </p:tav>
                                        <p:tav tm="100000">
                                          <p:val>
                                            <p:fltVal val="0"/>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normAutofit/>
          </a:bodyPr>
          <a:lstStyle/>
          <a:p>
            <a:r>
              <a:rPr lang="en-US" dirty="0" smtClean="0">
                <a:solidFill>
                  <a:srgbClr val="FFFFFF"/>
                </a:solidFill>
                <a:effectLst>
                  <a:outerShdw blurRad="38100" dist="38100" dir="2700000" algn="tl">
                    <a:srgbClr val="000000">
                      <a:alpha val="43137"/>
                    </a:srgbClr>
                  </a:outerShdw>
                </a:effectLst>
              </a:rPr>
              <a:t>History of the Ministry of Cantor</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normAutofit lnSpcReduction="10000"/>
          </a:bodyPr>
          <a:lstStyle/>
          <a:p>
            <a:pPr marL="0" lvl="2" algn="l"/>
            <a:r>
              <a:rPr lang="en-US" sz="2800" dirty="0" smtClean="0">
                <a:effectLst>
                  <a:outerShdw blurRad="38100" dist="38100" dir="2700000" algn="tl">
                    <a:srgbClr val="000000">
                      <a:alpha val="43137"/>
                    </a:srgbClr>
                  </a:outerShdw>
                </a:effectLst>
              </a:rPr>
              <a:t>The Psalms—the first cantor hymnal</a:t>
            </a:r>
          </a:p>
          <a:p>
            <a:pPr marL="342900" lvl="3" indent="-342900" algn="l">
              <a:buFont typeface="Arial" panose="020B0604020202020204" pitchFamily="34" charset="0"/>
              <a:buChar char="•"/>
            </a:pPr>
            <a:r>
              <a:rPr lang="en-US" sz="2800" dirty="0" smtClean="0">
                <a:effectLst>
                  <a:outerShdw blurRad="38100" dist="38100" dir="2700000" algn="tl">
                    <a:srgbClr val="000000">
                      <a:alpha val="43137"/>
                    </a:srgbClr>
                  </a:outerShdw>
                </a:effectLst>
              </a:rPr>
              <a:t>“Psalm” from Greek term </a:t>
            </a:r>
            <a:r>
              <a:rPr lang="en-US" sz="2800" i="1" dirty="0" err="1" smtClean="0">
                <a:effectLst>
                  <a:outerShdw blurRad="38100" dist="38100" dir="2700000" algn="tl">
                    <a:srgbClr val="000000">
                      <a:alpha val="43137"/>
                    </a:srgbClr>
                  </a:outerShdw>
                </a:effectLst>
              </a:rPr>
              <a:t>psalmoi</a:t>
            </a:r>
            <a:r>
              <a:rPr lang="en-US" sz="2800" i="1"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meaning “instrumental music” </a:t>
            </a:r>
          </a:p>
          <a:p>
            <a:pPr marL="342900" lvl="3" indent="-342900" algn="l">
              <a:buFont typeface="Arial" panose="020B0604020202020204" pitchFamily="34" charset="0"/>
              <a:buChar char="•"/>
            </a:pPr>
            <a:r>
              <a:rPr lang="en-US" sz="2800" dirty="0" smtClean="0">
                <a:effectLst>
                  <a:outerShdw blurRad="38100" dist="38100" dir="2700000" algn="tl">
                    <a:srgbClr val="000000">
                      <a:alpha val="43137"/>
                    </a:srgbClr>
                  </a:outerShdw>
                </a:effectLst>
              </a:rPr>
              <a:t> A total of 150 in number</a:t>
            </a:r>
          </a:p>
          <a:p>
            <a:pPr marL="342900" lvl="3" indent="-342900" algn="l">
              <a:buFont typeface="Arial" panose="020B0604020202020204" pitchFamily="34" charset="0"/>
              <a:buChar char="•"/>
            </a:pPr>
            <a:r>
              <a:rPr lang="en-US" sz="2800" dirty="0" smtClean="0">
                <a:effectLst>
                  <a:outerShdw blurRad="38100" dist="38100" dir="2700000" algn="tl">
                    <a:srgbClr val="000000">
                      <a:alpha val="43137"/>
                    </a:srgbClr>
                  </a:outerShdw>
                </a:effectLst>
              </a:rPr>
              <a:t>Expression various emotions, different structures, different purposes</a:t>
            </a:r>
          </a:p>
          <a:p>
            <a:pPr marL="342900" lvl="3" indent="-342900" algn="l">
              <a:buFont typeface="Arial" panose="020B0604020202020204" pitchFamily="34" charset="0"/>
              <a:buChar char="•"/>
            </a:pPr>
            <a:r>
              <a:rPr lang="en-US" sz="2800" dirty="0" smtClean="0">
                <a:effectLst>
                  <a:outerShdw blurRad="38100" dist="38100" dir="2700000" algn="tl">
                    <a:srgbClr val="000000">
                      <a:alpha val="43137"/>
                    </a:srgbClr>
                  </a:outerShdw>
                </a:effectLst>
              </a:rPr>
              <a:t>Attributed to King David, but probably written by a number of people over the course of a few centuries</a:t>
            </a:r>
          </a:p>
          <a:p>
            <a:pPr marL="342900" lvl="3" indent="-342900" algn="l">
              <a:buFont typeface="Arial" panose="020B0604020202020204" pitchFamily="34" charset="0"/>
              <a:buChar char="•"/>
            </a:pPr>
            <a:r>
              <a:rPr lang="en-US" sz="2800" dirty="0" smtClean="0">
                <a:effectLst>
                  <a:outerShdw blurRad="38100" dist="38100" dir="2700000" algn="tl">
                    <a:srgbClr val="000000">
                      <a:alpha val="43137"/>
                    </a:srgbClr>
                  </a:outerShdw>
                </a:effectLst>
              </a:rPr>
              <a:t>Used in Jewish worship but </a:t>
            </a:r>
            <a:r>
              <a:rPr lang="en-US" sz="2800" dirty="0">
                <a:effectLst>
                  <a:outerShdw blurRad="38100" dist="38100" dir="2700000" algn="tl">
                    <a:srgbClr val="000000">
                      <a:alpha val="43137"/>
                    </a:srgbClr>
                  </a:outerShdw>
                </a:effectLst>
              </a:rPr>
              <a:t>r</a:t>
            </a:r>
            <a:r>
              <a:rPr lang="en-US" sz="2800" dirty="0" smtClean="0">
                <a:effectLst>
                  <a:outerShdw blurRad="38100" dist="38100" dir="2700000" algn="tl">
                    <a:srgbClr val="000000">
                      <a:alpha val="43137"/>
                    </a:srgbClr>
                  </a:outerShdw>
                </a:effectLst>
              </a:rPr>
              <a:t>einterpreted in Christ</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7519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History of the Ministry of Cantor</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normAutofit/>
          </a:bodyPr>
          <a:lstStyle/>
          <a:p>
            <a:pPr algn="l"/>
            <a:r>
              <a:rPr lang="en-US" dirty="0" smtClean="0">
                <a:effectLst>
                  <a:outerShdw blurRad="38100" dist="38100" dir="2700000" algn="tl">
                    <a:srgbClr val="000000">
                      <a:alpha val="43137"/>
                    </a:srgbClr>
                  </a:outerShdw>
                </a:effectLst>
              </a:rPr>
              <a:t>Early Christianity</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Emerging Christianity— “heightened” form of speech, some musicality</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4</a:t>
            </a:r>
            <a:r>
              <a:rPr lang="en-US" sz="2400" baseline="30000" dirty="0" smtClean="0">
                <a:effectLst>
                  <a:outerShdw blurRad="38100" dist="38100" dir="2700000" algn="tl">
                    <a:srgbClr val="000000">
                      <a:alpha val="43137"/>
                    </a:srgbClr>
                  </a:outerShdw>
                </a:effectLst>
              </a:rPr>
              <a:t>th</a:t>
            </a:r>
            <a:r>
              <a:rPr lang="en-US" sz="2400" dirty="0" smtClean="0">
                <a:effectLst>
                  <a:outerShdw blurRad="38100" dist="38100" dir="2700000" algn="tl">
                    <a:srgbClr val="000000">
                      <a:alpha val="43137"/>
                    </a:srgbClr>
                  </a:outerShdw>
                </a:effectLst>
              </a:rPr>
              <a:t> Century—psalmists perform psalm differently than other readings</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Post-Constantine period—series of books developed containing various chants for Mass</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8</a:t>
            </a:r>
            <a:r>
              <a:rPr lang="en-US" sz="2400" baseline="30000" dirty="0" smtClean="0">
                <a:effectLst>
                  <a:outerShdw blurRad="38100" dist="38100" dir="2700000" algn="tl">
                    <a:srgbClr val="000000">
                      <a:alpha val="43137"/>
                    </a:srgbClr>
                  </a:outerShdw>
                </a:effectLst>
              </a:rPr>
              <a:t>th</a:t>
            </a:r>
            <a:r>
              <a:rPr lang="en-US" sz="2400" dirty="0" smtClean="0">
                <a:effectLst>
                  <a:outerShdw blurRad="38100" dist="38100" dir="2700000" algn="tl">
                    <a:srgbClr val="000000">
                      <a:alpha val="43137"/>
                    </a:srgbClr>
                  </a:outerShdw>
                </a:effectLst>
              </a:rPr>
              <a:t> Century</a:t>
            </a:r>
          </a:p>
          <a:p>
            <a:pPr marL="914400" lvl="1" indent="-457200" algn="l">
              <a:buFont typeface="Arial" panose="020B0604020202020204" pitchFamily="34" charset="0"/>
              <a:buChar char="•"/>
            </a:pPr>
            <a:r>
              <a:rPr lang="en-US" sz="2000" dirty="0" smtClean="0">
                <a:effectLst>
                  <a:outerShdw blurRad="38100" dist="38100" dir="2700000" algn="tl">
                    <a:srgbClr val="000000">
                      <a:alpha val="43137"/>
                    </a:srgbClr>
                  </a:outerShdw>
                </a:effectLst>
              </a:rPr>
              <a:t>series of books combined into full missal</a:t>
            </a:r>
          </a:p>
          <a:p>
            <a:pPr marL="914400" lvl="1" indent="-457200" algn="l">
              <a:buFont typeface="Arial" panose="020B0604020202020204" pitchFamily="34" charset="0"/>
              <a:buChar char="•"/>
            </a:pPr>
            <a:r>
              <a:rPr lang="en-US" sz="2000" dirty="0" smtClean="0">
                <a:effectLst>
                  <a:outerShdw blurRad="38100" dist="38100" dir="2700000" algn="tl">
                    <a:srgbClr val="000000">
                      <a:alpha val="43137"/>
                    </a:srgbClr>
                  </a:outerShdw>
                </a:effectLst>
              </a:rPr>
              <a:t>Priests began to “read” chanted texts </a:t>
            </a:r>
          </a:p>
          <a:p>
            <a:pPr marL="914400" lvl="1" indent="-457200" algn="l">
              <a:buFont typeface="Arial" panose="020B0604020202020204" pitchFamily="34" charset="0"/>
              <a:buChar char="•"/>
            </a:pPr>
            <a:r>
              <a:rPr lang="en-US" sz="2000" dirty="0" smtClean="0">
                <a:effectLst>
                  <a:outerShdw blurRad="38100" dist="38100" dir="2700000" algn="tl">
                    <a:srgbClr val="000000">
                      <a:alpha val="43137"/>
                    </a:srgbClr>
                  </a:outerShdw>
                </a:effectLst>
              </a:rPr>
              <a:t>Gregorian chant and polyphony developed</a:t>
            </a:r>
          </a:p>
          <a:p>
            <a:pPr lvl="1" algn="l"/>
            <a:endParaRPr lang="en-US" sz="2000" dirty="0" smtClean="0">
              <a:latin typeface="Cambria" panose="02040503050406030204" pitchFamily="18" charset="0"/>
            </a:endParaRPr>
          </a:p>
          <a:p>
            <a:pPr algn="l"/>
            <a:endParaRPr lang="en-US" dirty="0">
              <a:latin typeface="Cambria" panose="02040503050406030204" pitchFamily="18" charset="0"/>
            </a:endParaRPr>
          </a:p>
        </p:txBody>
      </p:sp>
    </p:spTree>
    <p:extLst>
      <p:ext uri="{BB962C8B-B14F-4D97-AF65-F5344CB8AC3E}">
        <p14:creationId xmlns:p14="http://schemas.microsoft.com/office/powerpoint/2010/main" xmlns="" val="3989805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History of the Ministry of Cantor</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lstStyle/>
          <a:p>
            <a:pPr algn="l"/>
            <a:r>
              <a:rPr lang="en-US" dirty="0" smtClean="0">
                <a:effectLst>
                  <a:outerShdw blurRad="38100" dist="38100" dir="2700000" algn="tl">
                    <a:srgbClr val="000000">
                      <a:alpha val="43137"/>
                    </a:srgbClr>
                  </a:outerShdw>
                </a:effectLst>
              </a:rPr>
              <a:t>16</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Century—Protestant reformers began to develop vernacular hymnody that was </a:t>
            </a:r>
            <a:r>
              <a:rPr lang="en-US" dirty="0" err="1" smtClean="0">
                <a:effectLst>
                  <a:outerShdw blurRad="38100" dist="38100" dir="2700000" algn="tl">
                    <a:srgbClr val="000000">
                      <a:alpha val="43137"/>
                    </a:srgbClr>
                  </a:outerShdw>
                </a:effectLst>
              </a:rPr>
              <a:t>singable</a:t>
            </a:r>
            <a:r>
              <a:rPr lang="en-US" dirty="0" smtClean="0">
                <a:effectLst>
                  <a:outerShdw blurRad="38100" dist="38100" dir="2700000" algn="tl">
                    <a:srgbClr val="000000">
                      <a:alpha val="43137"/>
                    </a:srgbClr>
                  </a:outerShdw>
                </a:effectLst>
              </a:rPr>
              <a:t> and enduring</a:t>
            </a:r>
          </a:p>
          <a:p>
            <a:pPr algn="l"/>
            <a:endParaRPr lang="en-US" dirty="0">
              <a:latin typeface="Cambria" panose="02040503050406030204" pitchFamily="18" charset="0"/>
            </a:endParaRPr>
          </a:p>
        </p:txBody>
      </p:sp>
      <p:pic>
        <p:nvPicPr>
          <p:cNvPr id="6" name="Picture 5" descr="a-mighty-fortress-is-our-god-001.jpg"/>
          <p:cNvPicPr>
            <a:picLocks noChangeAspect="1"/>
          </p:cNvPicPr>
          <p:nvPr/>
        </p:nvPicPr>
        <p:blipFill>
          <a:blip r:embed="rId3" cstate="print"/>
          <a:srcRect b="17397"/>
          <a:stretch>
            <a:fillRect/>
          </a:stretch>
        </p:blipFill>
        <p:spPr>
          <a:xfrm>
            <a:off x="1828800" y="3352800"/>
            <a:ext cx="5476805" cy="3048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xmlns="" val="1992713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History of the Ministry of Cantor</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normAutofit/>
          </a:bodyPr>
          <a:lstStyle/>
          <a:p>
            <a:pPr marL="0" lvl="2" algn="l"/>
            <a:r>
              <a:rPr lang="en-US" sz="3200" dirty="0" smtClean="0">
                <a:effectLst>
                  <a:outerShdw blurRad="38100" dist="38100" dir="2700000" algn="tl">
                    <a:srgbClr val="000000">
                      <a:alpha val="43137"/>
                    </a:srgbClr>
                  </a:outerShdw>
                </a:effectLst>
              </a:rPr>
              <a:t>Reforms of the Second Vatican Council—</a:t>
            </a:r>
          </a:p>
          <a:p>
            <a:pPr marL="0" lvl="2" algn="l"/>
            <a:r>
              <a:rPr lang="en-US" sz="3200" i="1" dirty="0" smtClean="0">
                <a:effectLst>
                  <a:outerShdw blurRad="38100" dist="38100" dir="2700000" algn="tl">
                    <a:srgbClr val="000000">
                      <a:alpha val="43137"/>
                    </a:srgbClr>
                  </a:outerShdw>
                </a:effectLst>
              </a:rPr>
              <a:t>Constitution on the Sacred Liturgy </a:t>
            </a:r>
            <a:r>
              <a:rPr lang="en-US" sz="3200" dirty="0" smtClean="0">
                <a:effectLst>
                  <a:outerShdw blurRad="38100" dist="38100" dir="2700000" algn="tl">
                    <a:srgbClr val="000000">
                      <a:alpha val="43137"/>
                    </a:srgbClr>
                  </a:outerShdw>
                </a:effectLst>
              </a:rPr>
              <a:t>(1963)</a:t>
            </a:r>
          </a:p>
          <a:p>
            <a:pPr marL="3429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Full, conscious and active participation of the faithful</a:t>
            </a:r>
          </a:p>
          <a:p>
            <a:pPr marL="3429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Use of the vernacular</a:t>
            </a:r>
          </a:p>
          <a:p>
            <a:pPr marL="3429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Expanded use of Scripture at Mass</a:t>
            </a:r>
          </a:p>
          <a:p>
            <a:pPr marL="342900" lvl="3"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Strong emphasis on the participation in song—</a:t>
            </a:r>
            <a:r>
              <a:rPr lang="en-US" sz="2400" i="1" dirty="0" smtClean="0">
                <a:effectLst>
                  <a:outerShdw blurRad="38100" dist="38100" dir="2700000" algn="tl">
                    <a:srgbClr val="000000">
                      <a:alpha val="43137"/>
                    </a:srgbClr>
                  </a:outerShdw>
                </a:effectLst>
              </a:rPr>
              <a:t>“Bishops and other pastors of souls must be at pains to ensure that whenever a liturgical service is to be celebrated with song, the whole assembly of the faithful is enabled…to contribute the active participation that rightly belongs to it”</a:t>
            </a:r>
            <a:r>
              <a:rPr lang="en-US" sz="2400" dirty="0" smtClean="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rPr>
              <a:t>CSL</a:t>
            </a:r>
            <a:r>
              <a:rPr lang="en-US" sz="2400" dirty="0" smtClean="0">
                <a:effectLst>
                  <a:outerShdw blurRad="38100" dist="38100" dir="2700000" algn="tl">
                    <a:srgbClr val="000000">
                      <a:alpha val="43137"/>
                    </a:srgbClr>
                  </a:outerShdw>
                </a:effectLst>
              </a:rPr>
              <a:t> 114).	</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89955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Discussion</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143000" y="1600200"/>
            <a:ext cx="6858000" cy="4800600"/>
          </a:xfrm>
        </p:spPr>
        <p:txBody>
          <a:bodyPr/>
          <a:lstStyle/>
          <a:p>
            <a:endParaRPr lang="en-US" dirty="0" smtClean="0">
              <a:latin typeface="Cambria" panose="02040503050406030204" pitchFamily="18" charset="0"/>
            </a:endParaRP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How has singing made a difference in your life?</a:t>
            </a:r>
          </a:p>
          <a:p>
            <a:endParaRPr lang="en-U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52807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pic>
        <p:nvPicPr>
          <p:cNvPr id="2" name="Picture 1" descr="Eucharistic-Minister-396x288.jpg"/>
          <p:cNvPicPr>
            <a:picLocks noChangeAspect="1"/>
          </p:cNvPicPr>
          <p:nvPr/>
        </p:nvPicPr>
        <p:blipFill>
          <a:blip r:embed="rId4" cstate="print"/>
          <a:stretch>
            <a:fillRect/>
          </a:stretch>
        </p:blipFill>
        <p:spPr>
          <a:xfrm>
            <a:off x="762000" y="1676400"/>
            <a:ext cx="7644129" cy="2014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762000" y="4089737"/>
            <a:ext cx="7620000" cy="1015663"/>
          </a:xfrm>
          <a:prstGeom prst="rect">
            <a:avLst/>
          </a:prstGeom>
          <a:noFill/>
        </p:spPr>
        <p:txBody>
          <a:bodyPr wrap="square" rtlCol="0">
            <a:spAutoFit/>
          </a:bodyPr>
          <a:lstStyle/>
          <a:p>
            <a:pPr algn="ctr"/>
            <a:r>
              <a:rPr lang="en-US" sz="6000" dirty="0" smtClean="0">
                <a:solidFill>
                  <a:srgbClr val="E1E5BB"/>
                </a:solidFill>
                <a:effectLst>
                  <a:outerShdw blurRad="38100" dist="38100" dir="2700000" algn="tl">
                    <a:srgbClr val="000000">
                      <a:alpha val="43137"/>
                    </a:srgbClr>
                  </a:outerShdw>
                </a:effectLst>
                <a:latin typeface="Cambria" pitchFamily="18" charset="0"/>
              </a:rPr>
              <a:t>The Sacred Liturgy</a:t>
            </a:r>
            <a:endParaRPr lang="en-US" sz="6000" dirty="0">
              <a:solidFill>
                <a:srgbClr val="E1E5BB"/>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3831389482"/>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The Sacred Liturgy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fontScale="92500"/>
          </a:bodyPr>
          <a:lstStyle/>
          <a:p>
            <a:pPr marL="630238" lvl="1" indent="-236538">
              <a:buFont typeface="Wingdings" pitchFamily="2" charset="2"/>
              <a:buChar char="§"/>
            </a:pPr>
            <a:r>
              <a:rPr lang="en-US" dirty="0" smtClean="0">
                <a:solidFill>
                  <a:srgbClr val="E1E5BB"/>
                </a:solidFill>
                <a:effectLst>
                  <a:outerShdw blurRad="38100" dist="38100" dir="2700000" algn="tl">
                    <a:srgbClr val="000000">
                      <a:alpha val="43137"/>
                    </a:srgbClr>
                  </a:outerShdw>
                </a:effectLst>
                <a:latin typeface="Book Antiqua" pitchFamily="18" charset="0"/>
              </a:rPr>
              <a:t>Catechism definition: “…the participation of the People of God in ‘the work of God.’  Through the liturgy, Christ, our redeemer and high priest, continues the work of our redemption in, with, and through his Church” (</a:t>
            </a:r>
            <a:r>
              <a:rPr lang="en-US" i="1" dirty="0" smtClean="0">
                <a:solidFill>
                  <a:srgbClr val="E1E5BB"/>
                </a:solidFill>
                <a:effectLst>
                  <a:outerShdw blurRad="38100" dist="38100" dir="2700000" algn="tl">
                    <a:srgbClr val="000000">
                      <a:alpha val="43137"/>
                    </a:srgbClr>
                  </a:outerShdw>
                </a:effectLst>
                <a:latin typeface="Book Antiqua" pitchFamily="18" charset="0"/>
              </a:rPr>
              <a:t>CCC </a:t>
            </a:r>
            <a:r>
              <a:rPr lang="en-US" dirty="0" smtClean="0">
                <a:solidFill>
                  <a:srgbClr val="E1E5BB"/>
                </a:solidFill>
                <a:effectLst>
                  <a:outerShdw blurRad="38100" dist="38100" dir="2700000" algn="tl">
                    <a:srgbClr val="000000">
                      <a:alpha val="43137"/>
                    </a:srgbClr>
                  </a:outerShdw>
                </a:effectLst>
                <a:latin typeface="Book Antiqua" pitchFamily="18" charset="0"/>
              </a:rPr>
              <a:t>1069).</a:t>
            </a:r>
          </a:p>
          <a:p>
            <a:pPr marL="630238" lvl="1" indent="-236538">
              <a:buFont typeface="Wingdings" pitchFamily="2" charset="2"/>
              <a:buChar char="§"/>
            </a:pPr>
            <a:r>
              <a:rPr lang="en-US" dirty="0" smtClean="0">
                <a:solidFill>
                  <a:srgbClr val="E1E5BB"/>
                </a:solidFill>
                <a:effectLst>
                  <a:outerShdw blurRad="38100" dist="38100" dir="2700000" algn="tl">
                    <a:srgbClr val="000000">
                      <a:alpha val="43137"/>
                    </a:srgbClr>
                  </a:outerShdw>
                </a:effectLst>
                <a:latin typeface="Book Antiqua" pitchFamily="18" charset="0"/>
              </a:rPr>
              <a:t>Greek word—</a:t>
            </a:r>
            <a:r>
              <a:rPr lang="en-US" i="1" dirty="0" err="1" smtClean="0">
                <a:solidFill>
                  <a:srgbClr val="E1E5BB"/>
                </a:solidFill>
                <a:effectLst>
                  <a:outerShdw blurRad="38100" dist="38100" dir="2700000" algn="tl">
                    <a:srgbClr val="000000">
                      <a:alpha val="43137"/>
                    </a:srgbClr>
                  </a:outerShdw>
                </a:effectLst>
                <a:latin typeface="Book Antiqua" pitchFamily="18" charset="0"/>
              </a:rPr>
              <a:t>leitourgia</a:t>
            </a:r>
            <a:r>
              <a:rPr lang="en-US" i="1" dirty="0" smtClean="0">
                <a:solidFill>
                  <a:srgbClr val="E1E5BB"/>
                </a:solidFill>
                <a:effectLst>
                  <a:outerShdw blurRad="38100" dist="38100" dir="2700000" algn="tl">
                    <a:srgbClr val="000000">
                      <a:alpha val="43137"/>
                    </a:srgbClr>
                  </a:outerShdw>
                </a:effectLst>
                <a:latin typeface="Book Antiqua" pitchFamily="18" charset="0"/>
              </a:rPr>
              <a:t>—</a:t>
            </a:r>
            <a:r>
              <a:rPr lang="en-US" dirty="0" smtClean="0">
                <a:solidFill>
                  <a:srgbClr val="E1E5BB"/>
                </a:solidFill>
                <a:effectLst>
                  <a:outerShdw blurRad="38100" dist="38100" dir="2700000" algn="tl">
                    <a:srgbClr val="000000">
                      <a:alpha val="43137"/>
                    </a:srgbClr>
                  </a:outerShdw>
                </a:effectLst>
                <a:latin typeface="Book Antiqua" pitchFamily="18" charset="0"/>
              </a:rPr>
              <a:t>meaning “work done on behalf of the people.”</a:t>
            </a:r>
          </a:p>
          <a:p>
            <a:pPr marL="630238" lvl="1" indent="-236538">
              <a:buFont typeface="Wingdings" pitchFamily="2" charset="2"/>
              <a:buChar char="§"/>
            </a:pPr>
            <a:r>
              <a:rPr lang="en-US" dirty="0" smtClean="0">
                <a:solidFill>
                  <a:srgbClr val="E1E5BB"/>
                </a:solidFill>
                <a:effectLst>
                  <a:outerShdw blurRad="38100" dist="38100" dir="2700000" algn="tl">
                    <a:srgbClr val="000000">
                      <a:alpha val="43137"/>
                    </a:srgbClr>
                  </a:outerShdw>
                </a:effectLst>
                <a:latin typeface="Book Antiqua" pitchFamily="18" charset="0"/>
              </a:rPr>
              <a:t>“Work of God” accomplished through Christ in which we participate</a:t>
            </a:r>
          </a:p>
          <a:p>
            <a:pPr marL="1544638" lvl="5" indent="-236538">
              <a:buFont typeface="Wingdings" pitchFamily="2" charset="2"/>
              <a:buChar char="§"/>
            </a:pPr>
            <a:r>
              <a:rPr lang="en-US" dirty="0" smtClean="0">
                <a:solidFill>
                  <a:srgbClr val="E1E5BB"/>
                </a:solidFill>
                <a:effectLst>
                  <a:outerShdw blurRad="38100" dist="38100" dir="2700000" algn="tl">
                    <a:srgbClr val="000000">
                      <a:alpha val="43137"/>
                    </a:srgbClr>
                  </a:outerShdw>
                </a:effectLst>
                <a:latin typeface="Book Antiqua" pitchFamily="18" charset="0"/>
              </a:rPr>
              <a:t>Silent</a:t>
            </a:r>
          </a:p>
          <a:p>
            <a:pPr marL="1544638" lvl="5" indent="-236538">
              <a:buFont typeface="Wingdings" pitchFamily="2" charset="2"/>
              <a:buChar char="§"/>
            </a:pPr>
            <a:r>
              <a:rPr lang="en-US" dirty="0" smtClean="0">
                <a:solidFill>
                  <a:srgbClr val="E1E5BB"/>
                </a:solidFill>
                <a:effectLst>
                  <a:outerShdw blurRad="38100" dist="38100" dir="2700000" algn="tl">
                    <a:srgbClr val="000000">
                      <a:alpha val="43137"/>
                    </a:srgbClr>
                  </a:outerShdw>
                </a:effectLst>
                <a:latin typeface="Book Antiqua" pitchFamily="18" charset="0"/>
              </a:rPr>
              <a:t>Spoken</a:t>
            </a:r>
          </a:p>
          <a:p>
            <a:pPr marL="1544638" lvl="5" indent="-236538">
              <a:buFont typeface="Wingdings" pitchFamily="2" charset="2"/>
              <a:buChar char="§"/>
            </a:pPr>
            <a:r>
              <a:rPr lang="en-US" dirty="0" smtClean="0">
                <a:solidFill>
                  <a:srgbClr val="E1E5BB"/>
                </a:solidFill>
                <a:effectLst>
                  <a:outerShdw blurRad="38100" dist="38100" dir="2700000" algn="tl">
                    <a:srgbClr val="000000">
                      <a:alpha val="43137"/>
                    </a:srgbClr>
                  </a:outerShdw>
                </a:effectLst>
                <a:latin typeface="Book Antiqua" pitchFamily="18" charset="0"/>
              </a:rPr>
              <a:t>Sung</a:t>
            </a: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1387288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The Sacred Liturgy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685800" lvl="1" indent="-292100">
              <a:buFont typeface="Wingdings" pitchFamily="2" charset="2"/>
              <a:buChar char="§"/>
            </a:pPr>
            <a:r>
              <a:rPr lang="en-US" dirty="0" smtClean="0">
                <a:solidFill>
                  <a:srgbClr val="E1E5BB"/>
                </a:solidFill>
                <a:effectLst>
                  <a:outerShdw blurRad="38100" dist="38100" dir="2700000" algn="tl">
                    <a:srgbClr val="000000">
                      <a:alpha val="43137"/>
                    </a:srgbClr>
                  </a:outerShdw>
                </a:effectLst>
              </a:rPr>
              <a:t>General term for the official public worship of the Church</a:t>
            </a:r>
          </a:p>
          <a:p>
            <a:pPr marL="685800" lvl="1" indent="-292100">
              <a:buFont typeface="Wingdings" pitchFamily="2" charset="2"/>
              <a:buChar char="§"/>
            </a:pPr>
            <a:r>
              <a:rPr lang="en-US" dirty="0" smtClean="0">
                <a:solidFill>
                  <a:srgbClr val="E1E5BB"/>
                </a:solidFill>
                <a:effectLst>
                  <a:outerShdw blurRad="38100" dist="38100" dir="2700000" algn="tl">
                    <a:srgbClr val="000000">
                      <a:alpha val="43137"/>
                    </a:srgbClr>
                  </a:outerShdw>
                </a:effectLst>
              </a:rPr>
              <a:t>The source and summit of all activity in the Church (</a:t>
            </a:r>
            <a:r>
              <a:rPr lang="en-US" i="1" dirty="0" smtClean="0">
                <a:solidFill>
                  <a:srgbClr val="E1E5BB"/>
                </a:solidFill>
                <a:effectLst>
                  <a:outerShdw blurRad="38100" dist="38100" dir="2700000" algn="tl">
                    <a:srgbClr val="000000">
                      <a:alpha val="43137"/>
                    </a:srgbClr>
                  </a:outerShdw>
                </a:effectLst>
              </a:rPr>
              <a:t>CSL 10</a:t>
            </a:r>
            <a:r>
              <a:rPr lang="en-US" dirty="0" smtClean="0">
                <a:solidFill>
                  <a:srgbClr val="E1E5BB"/>
                </a:solidFill>
                <a:effectLst>
                  <a:outerShdw blurRad="38100" dist="38100" dir="2700000" algn="tl">
                    <a:srgbClr val="000000">
                      <a:alpha val="43137"/>
                    </a:srgbClr>
                  </a:outerShdw>
                </a:effectLst>
              </a:rPr>
              <a:t>)</a:t>
            </a:r>
          </a:p>
          <a:p>
            <a:pPr marL="685800" lvl="1" indent="-292100">
              <a:buFont typeface="Wingdings" pitchFamily="2" charset="2"/>
              <a:buChar char="§"/>
            </a:pPr>
            <a:r>
              <a:rPr lang="en-US" dirty="0" smtClean="0">
                <a:solidFill>
                  <a:srgbClr val="E1E5BB"/>
                </a:solidFill>
                <a:effectLst>
                  <a:outerShdw blurRad="38100" dist="38100" dir="2700000" algn="tl">
                    <a:srgbClr val="000000">
                      <a:alpha val="43137"/>
                    </a:srgbClr>
                  </a:outerShdw>
                </a:effectLst>
              </a:rPr>
              <a:t>Various liturgy in the Church</a:t>
            </a:r>
          </a:p>
          <a:p>
            <a:pPr marL="1143000" lvl="3" indent="-292100">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Eucharist (the Mass)—first and foremost</a:t>
            </a:r>
          </a:p>
          <a:p>
            <a:pPr marL="1143000" lvl="3" indent="-292100">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The Sacraments</a:t>
            </a:r>
          </a:p>
          <a:p>
            <a:pPr marL="1143000" lvl="3" indent="-292100">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Liturgy of the Hours</a:t>
            </a:r>
          </a:p>
          <a:p>
            <a:pPr marL="1143000" lvl="3" indent="-292100">
              <a:buFont typeface="Wingdings" pitchFamily="2" charset="2"/>
              <a:buChar char="§"/>
            </a:pPr>
            <a:r>
              <a:rPr lang="en-US" sz="2400" dirty="0" smtClean="0">
                <a:solidFill>
                  <a:srgbClr val="E1E5BB"/>
                </a:solidFill>
                <a:effectLst>
                  <a:outerShdw blurRad="38100" dist="38100" dir="2700000" algn="tl">
                    <a:srgbClr val="000000">
                      <a:alpha val="43137"/>
                    </a:srgbClr>
                  </a:outerShdw>
                </a:effectLst>
              </a:rPr>
              <a:t>Liturgy of the Word</a:t>
            </a: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81337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pic>
        <p:nvPicPr>
          <p:cNvPr id="2" name="Picture 1" descr="Eucharistic-Minister-396x288.jpg"/>
          <p:cNvPicPr>
            <a:picLocks noChangeAspect="1"/>
          </p:cNvPicPr>
          <p:nvPr/>
        </p:nvPicPr>
        <p:blipFill>
          <a:blip r:embed="rId4" cstate="print"/>
          <a:stretch>
            <a:fillRect/>
          </a:stretch>
        </p:blipFill>
        <p:spPr>
          <a:xfrm>
            <a:off x="1066800" y="1489106"/>
            <a:ext cx="3117459" cy="43020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4419600" y="2173575"/>
            <a:ext cx="4114800" cy="2169825"/>
          </a:xfrm>
          <a:prstGeom prst="rect">
            <a:avLst/>
          </a:prstGeom>
          <a:noFill/>
        </p:spPr>
        <p:txBody>
          <a:bodyPr wrap="square" rtlCol="0">
            <a:spAutoFit/>
          </a:bodyPr>
          <a:lstStyle/>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Understanding </a:t>
            </a:r>
          </a:p>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of </a:t>
            </a:r>
          </a:p>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Ministry</a:t>
            </a:r>
            <a:endParaRPr lang="en-US" sz="4500" dirty="0">
              <a:solidFill>
                <a:srgbClr val="E1E5BB"/>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322397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effectLst>
                  <a:outerShdw blurRad="38100" dist="38100" dir="2700000" algn="tl">
                    <a:srgbClr val="000000">
                      <a:alpha val="43137"/>
                    </a:srgbClr>
                  </a:outerShdw>
                </a:effectLst>
              </a:rPr>
              <a:t>The Sacred Liturgy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28575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The Life of the Church</a:t>
            </a:r>
          </a:p>
          <a:p>
            <a:pPr marL="68580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The work of our redemption accomplished</a:t>
            </a:r>
          </a:p>
          <a:p>
            <a:pPr marL="68580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Express and manifest to others the Paschal Mystery of Christ</a:t>
            </a:r>
          </a:p>
          <a:p>
            <a:pPr marL="285750" lvl="1">
              <a:buFont typeface="Wingdings" pitchFamily="2" charset="2"/>
              <a:buChar char="§"/>
            </a:pPr>
            <a:r>
              <a:rPr lang="en-US" dirty="0" smtClean="0">
                <a:solidFill>
                  <a:srgbClr val="E1E5BB"/>
                </a:solidFill>
                <a:effectLst>
                  <a:outerShdw blurRad="38100" dist="38100" dir="2700000" algn="tl">
                    <a:srgbClr val="000000">
                      <a:alpha val="43137"/>
                    </a:srgbClr>
                  </a:outerShdw>
                </a:effectLst>
              </a:rPr>
              <a:t>Christ is present in:</a:t>
            </a:r>
          </a:p>
          <a:p>
            <a:pPr marL="68580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The Eucharistic elements (par excellence)</a:t>
            </a:r>
          </a:p>
          <a:p>
            <a:pPr marL="68580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Person of the minister</a:t>
            </a:r>
          </a:p>
          <a:p>
            <a:pPr marL="68580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In the Sacraments</a:t>
            </a:r>
          </a:p>
          <a:p>
            <a:pPr marL="68580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In the Word proclaimed</a:t>
            </a:r>
          </a:p>
          <a:p>
            <a:pPr marL="685800" lvl="2">
              <a:buFont typeface="Wingdings" pitchFamily="2" charset="2"/>
              <a:buChar char="§"/>
            </a:pPr>
            <a:r>
              <a:rPr lang="en-US" dirty="0" smtClean="0">
                <a:solidFill>
                  <a:srgbClr val="E1E5BB"/>
                </a:solidFill>
                <a:effectLst>
                  <a:outerShdw blurRad="38100" dist="38100" dir="2700000" algn="tl">
                    <a:srgbClr val="000000">
                      <a:alpha val="43137"/>
                    </a:srgbClr>
                  </a:outerShdw>
                </a:effectLst>
              </a:rPr>
              <a:t>In the Church gathered (Mt. 18:20)</a:t>
            </a:r>
          </a:p>
          <a:p>
            <a:pPr marL="685800" lvl="2" indent="-285750">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0" lvl="1">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rgbClr val="E1E5B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37289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trips(down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The Eucharist</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4343400"/>
            <a:ext cx="7772400" cy="2057400"/>
          </a:xfrm>
        </p:spPr>
        <p:txBody>
          <a:bodyPr>
            <a:normAutofit fontScale="92500"/>
          </a:bodyPr>
          <a:lstStyle/>
          <a:p>
            <a:pPr marL="0" lvl="2"/>
            <a:endParaRPr lang="en-US" dirty="0" smtClean="0">
              <a:effectLst>
                <a:outerShdw blurRad="38100" dist="38100" dir="2700000" algn="tl">
                  <a:srgbClr val="000000">
                    <a:alpha val="43137"/>
                  </a:srgbClr>
                </a:outerShdw>
              </a:effectLst>
            </a:endParaRPr>
          </a:p>
          <a:p>
            <a:pPr marL="342900" indent="576263" algn="l">
              <a:buAutoNum type="arabicPeriod"/>
            </a:pPr>
            <a:r>
              <a:rPr lang="en-US" sz="2400" dirty="0" smtClean="0">
                <a:effectLst>
                  <a:outerShdw blurRad="50800" dist="38100" dir="2700000" algn="tl" rotWithShape="0">
                    <a:srgbClr val="000000">
                      <a:alpha val="43000"/>
                    </a:srgbClr>
                  </a:outerShdw>
                </a:effectLst>
              </a:rPr>
              <a:t>Christ’s sacrifice is perpetuated</a:t>
            </a:r>
          </a:p>
          <a:p>
            <a:pPr marL="342900" indent="576263" algn="l">
              <a:buAutoNum type="arabicPeriod"/>
            </a:pPr>
            <a:r>
              <a:rPr lang="en-US" sz="2400" dirty="0" smtClean="0">
                <a:effectLst>
                  <a:outerShdw blurRad="50800" dist="38100" dir="2700000" algn="tl" rotWithShape="0">
                    <a:srgbClr val="000000">
                      <a:alpha val="43000"/>
                    </a:srgbClr>
                  </a:outerShdw>
                </a:effectLst>
              </a:rPr>
              <a:t>We offer the sacrifice of ourselves to Christ’s sacrifice</a:t>
            </a:r>
          </a:p>
          <a:p>
            <a:pPr marL="342900" indent="576263" algn="l">
              <a:buAutoNum type="arabicPeriod"/>
            </a:pPr>
            <a:r>
              <a:rPr lang="en-US" sz="2400" dirty="0" smtClean="0">
                <a:effectLst>
                  <a:outerShdw blurRad="50800" dist="38100" dir="2700000" algn="tl" rotWithShape="0">
                    <a:srgbClr val="000000">
                      <a:alpha val="43000"/>
                    </a:srgbClr>
                  </a:outerShdw>
                </a:effectLst>
              </a:rPr>
              <a:t>The whole of creation is also offered to the Father.  </a:t>
            </a:r>
          </a:p>
          <a:p>
            <a:pPr algn="l"/>
            <a:endParaRPr lang="en-US" sz="2400" dirty="0"/>
          </a:p>
        </p:txBody>
      </p:sp>
      <p:pic>
        <p:nvPicPr>
          <p:cNvPr id="6" name="Picture 5" descr="Eucharistic-Minister-396x288.jpg"/>
          <p:cNvPicPr>
            <a:picLocks noChangeAspect="1"/>
          </p:cNvPicPr>
          <p:nvPr/>
        </p:nvPicPr>
        <p:blipFill>
          <a:blip r:embed="rId3" cstate="print"/>
          <a:stretch>
            <a:fillRect/>
          </a:stretch>
        </p:blipFill>
        <p:spPr>
          <a:xfrm>
            <a:off x="6848602" y="533400"/>
            <a:ext cx="1937258"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457200" y="1387256"/>
            <a:ext cx="6248400" cy="3046988"/>
          </a:xfrm>
          <a:prstGeom prst="rect">
            <a:avLst/>
          </a:prstGeom>
          <a:noFill/>
        </p:spPr>
        <p:txBody>
          <a:bodyPr wrap="square" rtlCol="0">
            <a:spAutoFit/>
          </a:bodyPr>
          <a:lstStyle/>
          <a:p>
            <a:pPr marL="0" lvl="2"/>
            <a:r>
              <a:rPr lang="en-US" sz="2400" dirty="0">
                <a:solidFill>
                  <a:srgbClr val="FEF9BA"/>
                </a:solidFill>
                <a:effectLst>
                  <a:outerShdw blurRad="38100" dist="38100" dir="2700000" algn="tl">
                    <a:srgbClr val="000000">
                      <a:alpha val="43137"/>
                    </a:srgbClr>
                  </a:outerShdw>
                </a:effectLst>
              </a:rPr>
              <a:t>“The Eucharist, the sacrament of our salvation accomplished by Christ on the cross, is also a sacrifice of praise and thanksgiving for the work of creation.  In the Eucharistic sacrifice the whole of creation loved by God is presented to the Father through the death and resurrection of Christ. “ (</a:t>
            </a:r>
            <a:r>
              <a:rPr lang="en-US" sz="2400" i="1" dirty="0">
                <a:solidFill>
                  <a:srgbClr val="FEF9BA"/>
                </a:solidFill>
                <a:effectLst>
                  <a:outerShdw blurRad="38100" dist="38100" dir="2700000" algn="tl">
                    <a:srgbClr val="000000">
                      <a:alpha val="43137"/>
                    </a:srgbClr>
                  </a:outerShdw>
                </a:effectLst>
              </a:rPr>
              <a:t>CCC</a:t>
            </a:r>
            <a:r>
              <a:rPr lang="en-US" sz="2400" dirty="0">
                <a:solidFill>
                  <a:srgbClr val="FEF9BA"/>
                </a:solidFill>
                <a:effectLst>
                  <a:outerShdw blurRad="38100" dist="38100" dir="2700000" algn="tl">
                    <a:srgbClr val="000000">
                      <a:alpha val="43137"/>
                    </a:srgbClr>
                  </a:outerShdw>
                </a:effectLst>
              </a:rPr>
              <a:t> 1359)</a:t>
            </a:r>
          </a:p>
        </p:txBody>
      </p:sp>
    </p:spTree>
    <p:extLst>
      <p:ext uri="{BB962C8B-B14F-4D97-AF65-F5344CB8AC3E}">
        <p14:creationId xmlns:p14="http://schemas.microsoft.com/office/powerpoint/2010/main" xmlns="" val="2873526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05"/>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 calcmode="lin" valueType="num">
                                      <p:cBhvr>
                                        <p:cTn id="9" dur="1000" fill="hold"/>
                                        <p:tgtEl>
                                          <p:spTgt spid="6"/>
                                        </p:tgtEl>
                                        <p:attrNameLst>
                                          <p:attrName>ppt_x</p:attrName>
                                        </p:attrNameLst>
                                      </p:cBhvr>
                                      <p:tavLst>
                                        <p:tav tm="0">
                                          <p:val>
                                            <p:strVal val="#ppt_x-.2"/>
                                          </p:val>
                                        </p:tav>
                                        <p:tav tm="100000">
                                          <p:val>
                                            <p:strVal val="#ppt_x"/>
                                          </p:val>
                                        </p:tav>
                                      </p:tavLst>
                                    </p:anim>
                                    <p:anim calcmode="lin" valueType="num">
                                      <p:cBhvr>
                                        <p:cTn id="10" dur="1000" fill="hold"/>
                                        <p:tgtEl>
                                          <p:spTgt spid="6"/>
                                        </p:tgtEl>
                                        <p:attrNameLst>
                                          <p:attrName>ppt_y</p:attrName>
                                        </p:attrNameLst>
                                      </p:cBhvr>
                                      <p:tavLst>
                                        <p:tav tm="0">
                                          <p:val>
                                            <p:strVal val="#ppt_y"/>
                                          </p:val>
                                        </p:tav>
                                        <p:tav tm="100000">
                                          <p:val>
                                            <p:strVal val="#ppt_y"/>
                                          </p:val>
                                        </p:tav>
                                      </p:tavLst>
                                    </p:anim>
                                    <p:animEffect transition="in" filter="fade">
                                      <p:cBhvr>
                                        <p:cTn id="11" dur="10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The Eucharist</a:t>
            </a:r>
            <a:endParaRPr lang="en-US" dirty="0">
              <a:solidFill>
                <a:srgbClr val="FFFFFF"/>
              </a:solidFill>
              <a:effectLst>
                <a:outerShdw blurRad="38100" dist="38100" dir="2700000" algn="tl">
                  <a:srgbClr val="000000">
                    <a:alpha val="43137"/>
                  </a:srgbClr>
                </a:outerShdw>
              </a:effectLst>
            </a:endParaRPr>
          </a:p>
        </p:txBody>
      </p:sp>
      <p:pic>
        <p:nvPicPr>
          <p:cNvPr id="6" name="Picture 5" descr="Eucharistic-Minister-396x288.jpg"/>
          <p:cNvPicPr>
            <a:picLocks noChangeAspect="1"/>
          </p:cNvPicPr>
          <p:nvPr/>
        </p:nvPicPr>
        <p:blipFill>
          <a:blip r:embed="rId3" cstate="print"/>
          <a:stretch>
            <a:fillRect/>
          </a:stretch>
        </p:blipFill>
        <p:spPr>
          <a:xfrm>
            <a:off x="6848602" y="533400"/>
            <a:ext cx="1937258"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457200" y="1219200"/>
            <a:ext cx="6248400" cy="2215991"/>
          </a:xfrm>
          <a:prstGeom prst="rect">
            <a:avLst/>
          </a:prstGeom>
          <a:noFill/>
        </p:spPr>
        <p:txBody>
          <a:bodyPr wrap="square" rtlCol="0">
            <a:spAutoFit/>
          </a:bodyPr>
          <a:lstStyle/>
          <a:p>
            <a:pPr marL="0" lvl="2"/>
            <a:r>
              <a:rPr lang="en-US" sz="2400" dirty="0">
                <a:solidFill>
                  <a:srgbClr val="FEF9BA"/>
                </a:solidFill>
                <a:effectLst>
                  <a:outerShdw blurRad="38100" dist="38100" dir="2700000" algn="tl">
                    <a:srgbClr val="000000">
                      <a:alpha val="43137"/>
                    </a:srgbClr>
                  </a:outerShdw>
                </a:effectLst>
              </a:rPr>
              <a:t>Future Glory: </a:t>
            </a:r>
          </a:p>
          <a:p>
            <a:pPr marL="0" lvl="2"/>
            <a:r>
              <a:rPr lang="en-US" sz="2400" dirty="0">
                <a:solidFill>
                  <a:srgbClr val="FEF9BA"/>
                </a:solidFill>
                <a:effectLst>
                  <a:outerShdw blurRad="38100" dist="38100" dir="2700000" algn="tl">
                    <a:srgbClr val="000000">
                      <a:alpha val="43137"/>
                    </a:srgbClr>
                  </a:outerShdw>
                </a:effectLst>
              </a:rPr>
              <a:t>“In the earthly liturgy, we take part in a foretaste of that heavenly liturgy celebrated in the holy city of Jerusalem toward which we journey as pilgrims…”  (</a:t>
            </a:r>
            <a:r>
              <a:rPr lang="en-US" sz="2400" i="1" dirty="0">
                <a:solidFill>
                  <a:srgbClr val="FEF9BA"/>
                </a:solidFill>
                <a:effectLst>
                  <a:outerShdw blurRad="38100" dist="38100" dir="2700000" algn="tl">
                    <a:srgbClr val="000000">
                      <a:alpha val="43137"/>
                    </a:srgbClr>
                  </a:outerShdw>
                </a:effectLst>
              </a:rPr>
              <a:t>CSL</a:t>
            </a:r>
            <a:r>
              <a:rPr lang="en-US" sz="2400" dirty="0">
                <a:solidFill>
                  <a:srgbClr val="FEF9BA"/>
                </a:solidFill>
                <a:effectLst>
                  <a:outerShdw blurRad="38100" dist="38100" dir="2700000" algn="tl">
                    <a:srgbClr val="000000">
                      <a:alpha val="43137"/>
                    </a:srgbClr>
                  </a:outerShdw>
                </a:effectLst>
              </a:rPr>
              <a:t> 8)</a:t>
            </a:r>
          </a:p>
          <a:p>
            <a:endParaRPr lang="en-US" dirty="0">
              <a:latin typeface="Cambria" panose="02040503050406030204" pitchFamily="18" charset="0"/>
            </a:endParaRPr>
          </a:p>
        </p:txBody>
      </p:sp>
    </p:spTree>
    <p:extLst>
      <p:ext uri="{BB962C8B-B14F-4D97-AF65-F5344CB8AC3E}">
        <p14:creationId xmlns:p14="http://schemas.microsoft.com/office/powerpoint/2010/main" xmlns="" val="3887444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38400" y="228601"/>
            <a:ext cx="6096000" cy="1219200"/>
          </a:xfrm>
        </p:spPr>
        <p:txBody>
          <a:bodyPr/>
          <a:lstStyle/>
          <a:p>
            <a:r>
              <a:rPr lang="en-US" dirty="0" smtClean="0">
                <a:solidFill>
                  <a:srgbClr val="FFFFFF"/>
                </a:solidFill>
                <a:effectLst>
                  <a:outerShdw blurRad="38100" dist="38100" dir="2700000" algn="tl">
                    <a:srgbClr val="000000">
                      <a:alpha val="43137"/>
                    </a:srgbClr>
                  </a:outerShdw>
                </a:effectLst>
              </a:rPr>
              <a:t>Music in the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447800"/>
            <a:ext cx="7772400" cy="5105400"/>
          </a:xfrm>
        </p:spPr>
        <p:txBody>
          <a:bodyPr>
            <a:normAutofit lnSpcReduction="10000"/>
          </a:bodyPr>
          <a:lstStyle/>
          <a:p>
            <a:r>
              <a:rPr lang="en-US" sz="2800" dirty="0" smtClean="0">
                <a:effectLst>
                  <a:outerShdw blurRad="38100" dist="38100" dir="2700000" algn="tl">
                    <a:srgbClr val="000000">
                      <a:alpha val="43137"/>
                    </a:srgbClr>
                  </a:outerShdw>
                </a:effectLst>
              </a:rPr>
              <a:t>Introductory Rites</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Entrance Chant</a:t>
            </a:r>
            <a:r>
              <a:rPr lang="en-US" sz="2600" i="1" dirty="0" smtClean="0">
                <a:effectLst>
                  <a:outerShdw blurRad="38100" dist="38100" dir="2700000" algn="tl">
                    <a:srgbClr val="000000">
                      <a:alpha val="43137"/>
                    </a:srgbClr>
                  </a:outerShdw>
                </a:effectLst>
              </a:rPr>
              <a:t>—“The purpose of this chant is to open the celebration, foster the unity of those who have been gathered, introduce their thoughts to the mystery of the liturgical season or festivity, and accompany the procession of the priest and ministers”</a:t>
            </a:r>
            <a:r>
              <a:rPr lang="en-US" sz="2600" dirty="0" smtClean="0">
                <a:effectLst>
                  <a:outerShdw blurRad="38100" dist="38100" dir="2700000" algn="tl">
                    <a:srgbClr val="000000">
                      <a:alpha val="43137"/>
                    </a:srgbClr>
                  </a:outerShdw>
                </a:effectLst>
              </a:rPr>
              <a:t> (</a:t>
            </a:r>
            <a:r>
              <a:rPr lang="en-US" sz="2600" i="1" dirty="0" smtClean="0">
                <a:effectLst>
                  <a:outerShdw blurRad="38100" dist="38100" dir="2700000" algn="tl">
                    <a:srgbClr val="000000">
                      <a:alpha val="43137"/>
                    </a:srgbClr>
                  </a:outerShdw>
                </a:effectLst>
              </a:rPr>
              <a:t>GIRM</a:t>
            </a:r>
            <a:r>
              <a:rPr lang="en-US" sz="2600" dirty="0" smtClean="0">
                <a:effectLst>
                  <a:outerShdw blurRad="38100" dist="38100" dir="2700000" algn="tl">
                    <a:srgbClr val="000000">
                      <a:alpha val="43137"/>
                    </a:srgbClr>
                  </a:outerShdw>
                </a:effectLst>
              </a:rPr>
              <a:t> 47)</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Penitential Act (Kyrie) or Sprinkling Rite</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Gloria—“The Gloria is a very ancient and venerable hymn in which the Church, gathered together in the Holy Spirit, glorifies and entreats God the Father and the Lamb” (</a:t>
            </a:r>
            <a:r>
              <a:rPr lang="en-US" sz="2600" i="1" dirty="0" smtClean="0">
                <a:effectLst>
                  <a:outerShdw blurRad="38100" dist="38100" dir="2700000" algn="tl">
                    <a:srgbClr val="000000">
                      <a:alpha val="43137"/>
                    </a:srgbClr>
                  </a:outerShdw>
                </a:effectLst>
              </a:rPr>
              <a:t>GIRM</a:t>
            </a:r>
            <a:r>
              <a:rPr lang="en-US" sz="2600" dirty="0" smtClean="0">
                <a:effectLst>
                  <a:outerShdw blurRad="38100" dist="38100" dir="2700000" algn="tl">
                    <a:srgbClr val="000000">
                      <a:alpha val="43137"/>
                    </a:srgbClr>
                  </a:outerShdw>
                </a:effectLst>
              </a:rPr>
              <a:t> 53)</a:t>
            </a:r>
          </a:p>
          <a:p>
            <a:pPr algn="l"/>
            <a:endParaRPr lang="en-US" dirty="0">
              <a:latin typeface="Cambria" panose="02040503050406030204" pitchFamily="18" charset="0"/>
            </a:endParaRPr>
          </a:p>
        </p:txBody>
      </p:sp>
      <p:pic>
        <p:nvPicPr>
          <p:cNvPr id="6" name="Picture 5" descr="1missal.jpg"/>
          <p:cNvPicPr>
            <a:picLocks noChangeAspect="1"/>
          </p:cNvPicPr>
          <p:nvPr/>
        </p:nvPicPr>
        <p:blipFill>
          <a:blip r:embed="rId3" cstate="print"/>
          <a:stretch>
            <a:fillRect/>
          </a:stretch>
        </p:blipFill>
        <p:spPr>
          <a:xfrm>
            <a:off x="381000" y="304800"/>
            <a:ext cx="21336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885656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linds(horizont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heel(1)">
                                      <p:cBhvr>
                                        <p:cTn id="19" dur="1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90800" y="228601"/>
            <a:ext cx="5867400" cy="1219200"/>
          </a:xfrm>
        </p:spPr>
        <p:txBody>
          <a:bodyPr/>
          <a:lstStyle/>
          <a:p>
            <a:r>
              <a:rPr lang="en-US" dirty="0" smtClean="0">
                <a:solidFill>
                  <a:srgbClr val="FFFFFF"/>
                </a:solidFill>
                <a:effectLst>
                  <a:outerShdw blurRad="38100" dist="38100" dir="2700000" algn="tl">
                    <a:srgbClr val="000000">
                      <a:alpha val="43137"/>
                    </a:srgbClr>
                  </a:outerShdw>
                </a:effectLst>
              </a:rPr>
              <a:t>Music in the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76400"/>
            <a:ext cx="7772400" cy="4724400"/>
          </a:xfrm>
        </p:spPr>
        <p:txBody>
          <a:bodyPr>
            <a:normAutofit fontScale="92500"/>
          </a:bodyPr>
          <a:lstStyle/>
          <a:p>
            <a:pPr algn="l"/>
            <a:r>
              <a:rPr lang="en-US" dirty="0" smtClean="0">
                <a:effectLst>
                  <a:outerShdw blurRad="38100" dist="38100" dir="2700000" algn="tl">
                    <a:srgbClr val="000000">
                      <a:alpha val="43137"/>
                    </a:srgbClr>
                  </a:outerShdw>
                </a:effectLst>
              </a:rPr>
              <a:t>Liturgy of the Word</a:t>
            </a:r>
          </a:p>
          <a:p>
            <a:pPr marL="457200" indent="-457200" algn="l">
              <a:buFont typeface="Arial" panose="020B0604020202020204" pitchFamily="34" charset="0"/>
              <a:buChar char="•"/>
            </a:pPr>
            <a:r>
              <a:rPr lang="en-US" dirty="0" smtClean="0">
                <a:effectLst>
                  <a:outerShdw blurRad="38100" dist="38100" dir="2700000" algn="tl">
                    <a:srgbClr val="000000">
                      <a:alpha val="43137"/>
                    </a:srgbClr>
                  </a:outerShdw>
                </a:effectLst>
              </a:rPr>
              <a:t>Psalm Response</a:t>
            </a:r>
          </a:p>
          <a:p>
            <a:pPr marL="914400" lvl="1"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intended to foster reflection on the First Reading </a:t>
            </a:r>
          </a:p>
          <a:p>
            <a:pPr marL="914400" lvl="1"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“Because the Psalm is properly a form of sung prayer, every means available in each individual culture is to be employed in fostering the singing of the Psalm at Mass…” (</a:t>
            </a:r>
            <a:r>
              <a:rPr lang="en-US" sz="2600" i="1" dirty="0" smtClean="0">
                <a:effectLst>
                  <a:outerShdw blurRad="38100" dist="38100" dir="2700000" algn="tl">
                    <a:srgbClr val="000000">
                      <a:alpha val="43137"/>
                    </a:srgbClr>
                  </a:outerShdw>
                </a:effectLst>
              </a:rPr>
              <a:t>STL</a:t>
            </a:r>
            <a:r>
              <a:rPr lang="en-US" sz="2600" dirty="0" smtClean="0">
                <a:effectLst>
                  <a:outerShdw blurRad="38100" dist="38100" dir="2700000" algn="tl">
                    <a:srgbClr val="000000">
                      <a:alpha val="43137"/>
                    </a:srgbClr>
                  </a:outerShdw>
                </a:effectLst>
              </a:rPr>
              <a:t> 158).</a:t>
            </a:r>
          </a:p>
          <a:p>
            <a:pPr marL="914400" lvl="1"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Since it is part of the Scripture proclaimed at Mass, the psalm should be sung from the ambo</a:t>
            </a:r>
          </a:p>
          <a:p>
            <a:pPr lvl="1" algn="l"/>
            <a:endParaRPr lang="en-US" dirty="0">
              <a:latin typeface="Cambria" panose="02040503050406030204" pitchFamily="18" charset="0"/>
            </a:endParaRPr>
          </a:p>
        </p:txBody>
      </p:sp>
      <p:pic>
        <p:nvPicPr>
          <p:cNvPr id="6" name="Picture 5" descr="1missal.jpg"/>
          <p:cNvPicPr>
            <a:picLocks noChangeAspect="1"/>
          </p:cNvPicPr>
          <p:nvPr/>
        </p:nvPicPr>
        <p:blipFill>
          <a:blip r:embed="rId3" cstate="print"/>
          <a:stretch>
            <a:fillRect/>
          </a:stretch>
        </p:blipFill>
        <p:spPr>
          <a:xfrm>
            <a:off x="381000" y="304800"/>
            <a:ext cx="21336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316483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7000" y="228601"/>
            <a:ext cx="5791200" cy="1219200"/>
          </a:xfrm>
        </p:spPr>
        <p:txBody>
          <a:bodyPr/>
          <a:lstStyle/>
          <a:p>
            <a:r>
              <a:rPr lang="en-US" dirty="0" smtClean="0">
                <a:solidFill>
                  <a:srgbClr val="FFFFFF"/>
                </a:solidFill>
                <a:effectLst>
                  <a:outerShdw blurRad="38100" dist="38100" dir="2700000" algn="tl">
                    <a:srgbClr val="000000">
                      <a:alpha val="43137"/>
                    </a:srgbClr>
                  </a:outerShdw>
                </a:effectLst>
              </a:rPr>
              <a:t>Music in the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752600"/>
            <a:ext cx="7924800" cy="4648200"/>
          </a:xfrm>
        </p:spPr>
        <p:txBody>
          <a:bodyPr>
            <a:normAutofit/>
          </a:bodyPr>
          <a:lstStyle/>
          <a:p>
            <a:pPr marL="457200" indent="-457200" algn="l">
              <a:buFont typeface="Arial" panose="020B0604020202020204" pitchFamily="34" charset="0"/>
              <a:buChar char="•"/>
            </a:pPr>
            <a:r>
              <a:rPr lang="en-US" dirty="0" smtClean="0">
                <a:effectLst>
                  <a:outerShdw blurRad="38100" dist="38100" dir="2700000" algn="tl">
                    <a:srgbClr val="000000">
                      <a:alpha val="43137"/>
                    </a:srgbClr>
                  </a:outerShdw>
                </a:effectLst>
              </a:rPr>
              <a:t>Gospel Acclamation</a:t>
            </a:r>
          </a:p>
          <a:p>
            <a:pPr marL="914400" lvl="1"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Alleluia (except during Lent) with solo verse</a:t>
            </a:r>
          </a:p>
          <a:p>
            <a:pPr marL="914400" lvl="1"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Alternate acclamations used during Lent</a:t>
            </a:r>
          </a:p>
          <a:p>
            <a:pPr marL="914400" lvl="1"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May be repeated to accompany the length of the Gospel procession</a:t>
            </a:r>
          </a:p>
          <a:p>
            <a:pPr marL="914400" lvl="1"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If not sung, it may be omitted.</a:t>
            </a:r>
          </a:p>
          <a:p>
            <a:pPr lvl="1" algn="l"/>
            <a:endParaRPr lang="en-US" dirty="0" smtClean="0">
              <a:effectLst>
                <a:outerShdw blurRad="38100" dist="38100" dir="2700000" algn="tl">
                  <a:srgbClr val="000000">
                    <a:alpha val="43137"/>
                  </a:srgbClr>
                </a:outerShdw>
              </a:effectLst>
            </a:endParaRPr>
          </a:p>
          <a:p>
            <a:pPr marL="457200" indent="-457200" algn="l">
              <a:buFont typeface="Arial" panose="020B0604020202020204" pitchFamily="34" charset="0"/>
              <a:buChar char="•"/>
            </a:pPr>
            <a:r>
              <a:rPr lang="en-US" dirty="0" smtClean="0">
                <a:effectLst>
                  <a:outerShdw blurRad="38100" dist="38100" dir="2700000" algn="tl">
                    <a:srgbClr val="000000">
                      <a:alpha val="43137"/>
                    </a:srgbClr>
                  </a:outerShdw>
                </a:effectLst>
              </a:rPr>
              <a:t>Universal Prayer (Prayer of the Faithful)</a:t>
            </a:r>
          </a:p>
          <a:p>
            <a:pPr algn="l"/>
            <a:endParaRPr lang="en-US" dirty="0">
              <a:latin typeface="Cambria" panose="02040503050406030204" pitchFamily="18" charset="0"/>
            </a:endParaRPr>
          </a:p>
        </p:txBody>
      </p:sp>
      <p:pic>
        <p:nvPicPr>
          <p:cNvPr id="6" name="Picture 5" descr="1missal.jpg"/>
          <p:cNvPicPr>
            <a:picLocks noChangeAspect="1"/>
          </p:cNvPicPr>
          <p:nvPr/>
        </p:nvPicPr>
        <p:blipFill>
          <a:blip r:embed="rId3" cstate="print"/>
          <a:stretch>
            <a:fillRect/>
          </a:stretch>
        </p:blipFill>
        <p:spPr>
          <a:xfrm>
            <a:off x="381000" y="304800"/>
            <a:ext cx="21336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618096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trips(down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strips(down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strips(down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strips(down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strips(downLeft)">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19400" y="228601"/>
            <a:ext cx="5638800" cy="1219200"/>
          </a:xfrm>
        </p:spPr>
        <p:txBody>
          <a:bodyPr/>
          <a:lstStyle/>
          <a:p>
            <a:r>
              <a:rPr lang="en-US" dirty="0" smtClean="0">
                <a:solidFill>
                  <a:srgbClr val="FFFFFF"/>
                </a:solidFill>
                <a:effectLst>
                  <a:outerShdw blurRad="38100" dist="38100" dir="2700000" algn="tl">
                    <a:srgbClr val="000000">
                      <a:alpha val="43137"/>
                    </a:srgbClr>
                  </a:outerShdw>
                </a:effectLst>
              </a:rPr>
              <a:t>Music in the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752600"/>
            <a:ext cx="7772400" cy="4648200"/>
          </a:xfrm>
        </p:spPr>
        <p:txBody>
          <a:bodyPr>
            <a:normAutofit/>
          </a:bodyPr>
          <a:lstStyle/>
          <a:p>
            <a:pPr algn="l"/>
            <a:r>
              <a:rPr lang="en-US" dirty="0" smtClean="0">
                <a:effectLst>
                  <a:outerShdw blurRad="38100" dist="38100" dir="2700000" algn="tl">
                    <a:srgbClr val="000000">
                      <a:alpha val="43137"/>
                    </a:srgbClr>
                  </a:outerShdw>
                </a:effectLst>
              </a:rPr>
              <a:t>Liturgy of the Eucharist</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Preparation of the Gifts</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The Eucharistic Prayer—</a:t>
            </a:r>
          </a:p>
          <a:p>
            <a:pPr marL="914400" lvl="1" indent="-457200" algn="l">
              <a:buFont typeface="Arial" panose="020B0604020202020204" pitchFamily="34" charset="0"/>
              <a:buChar char="•"/>
            </a:pPr>
            <a:r>
              <a:rPr lang="en-US" sz="2200" dirty="0" smtClean="0">
                <a:effectLst>
                  <a:outerShdw blurRad="38100" dist="38100" dir="2700000" algn="tl">
                    <a:srgbClr val="000000">
                      <a:alpha val="43137"/>
                    </a:srgbClr>
                  </a:outerShdw>
                </a:effectLst>
              </a:rPr>
              <a:t>“In order to make clear the ritual unity of the Eucharistic Prayer, it is recommended that there be a stylistic unity to the musical elements of the prayer, especially the Sanctus, the Memorial Acclamation and the Great Amen” (</a:t>
            </a:r>
            <a:r>
              <a:rPr lang="en-US" sz="2200" i="1" dirty="0" smtClean="0">
                <a:effectLst>
                  <a:outerShdw blurRad="38100" dist="38100" dir="2700000" algn="tl">
                    <a:srgbClr val="000000">
                      <a:alpha val="43137"/>
                    </a:srgbClr>
                  </a:outerShdw>
                </a:effectLst>
              </a:rPr>
              <a:t>STL</a:t>
            </a:r>
            <a:r>
              <a:rPr lang="en-US" sz="2200" dirty="0" smtClean="0">
                <a:effectLst>
                  <a:outerShdw blurRad="38100" dist="38100" dir="2700000" algn="tl">
                    <a:srgbClr val="000000">
                      <a:alpha val="43137"/>
                    </a:srgbClr>
                  </a:outerShdw>
                </a:effectLst>
              </a:rPr>
              <a:t>178).</a:t>
            </a:r>
          </a:p>
          <a:p>
            <a:pPr algn="l"/>
            <a:endParaRPr lang="en-US" dirty="0">
              <a:latin typeface="Cambria" panose="02040503050406030204" pitchFamily="18" charset="0"/>
            </a:endParaRPr>
          </a:p>
        </p:txBody>
      </p:sp>
      <p:pic>
        <p:nvPicPr>
          <p:cNvPr id="6" name="Picture 5" descr="1missal.jpg"/>
          <p:cNvPicPr>
            <a:picLocks noChangeAspect="1"/>
          </p:cNvPicPr>
          <p:nvPr/>
        </p:nvPicPr>
        <p:blipFill>
          <a:blip r:embed="rId3" cstate="print"/>
          <a:stretch>
            <a:fillRect/>
          </a:stretch>
        </p:blipFill>
        <p:spPr>
          <a:xfrm>
            <a:off x="381000" y="304800"/>
            <a:ext cx="21336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009432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7000" y="228601"/>
            <a:ext cx="5791200" cy="1219200"/>
          </a:xfrm>
        </p:spPr>
        <p:txBody>
          <a:bodyPr/>
          <a:lstStyle/>
          <a:p>
            <a:r>
              <a:rPr lang="en-US" dirty="0" smtClean="0">
                <a:solidFill>
                  <a:srgbClr val="FFFFFF"/>
                </a:solidFill>
                <a:effectLst>
                  <a:outerShdw blurRad="38100" dist="38100" dir="2700000" algn="tl">
                    <a:srgbClr val="000000">
                      <a:alpha val="43137"/>
                    </a:srgbClr>
                  </a:outerShdw>
                </a:effectLst>
              </a:rPr>
              <a:t>Music in the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normAutofit/>
          </a:bodyPr>
          <a:lstStyle/>
          <a:p>
            <a:pPr>
              <a:spcBef>
                <a:spcPts val="600"/>
              </a:spcBef>
              <a:spcAft>
                <a:spcPts val="600"/>
              </a:spcAft>
            </a:pPr>
            <a:r>
              <a:rPr lang="en-US" i="1" dirty="0" smtClean="0">
                <a:effectLst>
                  <a:outerShdw blurRad="38100" dist="38100" dir="2700000" algn="tl">
                    <a:srgbClr val="000000">
                      <a:alpha val="43137"/>
                    </a:srgbClr>
                  </a:outerShdw>
                </a:effectLst>
              </a:rPr>
              <a:t>Sing to the Lord: Music in Divine Worship</a:t>
            </a:r>
          </a:p>
          <a:p>
            <a:pPr marL="457200" indent="-457200" algn="l">
              <a:spcBef>
                <a:spcPts val="600"/>
              </a:spcBef>
              <a:spcAft>
                <a:spcPts val="600"/>
              </a:spcAft>
              <a:buFont typeface="Arial" panose="020B0604020202020204" pitchFamily="34" charset="0"/>
              <a:buChar char="•"/>
            </a:pPr>
            <a:r>
              <a:rPr lang="en-US" sz="2400" dirty="0" smtClean="0">
                <a:effectLst>
                  <a:outerShdw blurRad="38100" dist="38100" dir="2700000" algn="tl">
                    <a:srgbClr val="000000">
                      <a:alpha val="43137"/>
                    </a:srgbClr>
                  </a:outerShdw>
                </a:effectLst>
              </a:rPr>
              <a:t>Sanctus/Holy, Holy, Holy—“the great cosmic acclamation of praise” (180)</a:t>
            </a:r>
          </a:p>
          <a:p>
            <a:pPr marL="457200" indent="-457200" algn="l">
              <a:spcBef>
                <a:spcPts val="600"/>
              </a:spcBef>
              <a:spcAft>
                <a:spcPts val="600"/>
              </a:spcAft>
              <a:buFont typeface="Arial" panose="020B0604020202020204" pitchFamily="34" charset="0"/>
              <a:buChar char="•"/>
            </a:pPr>
            <a:r>
              <a:rPr lang="en-US" sz="2400" dirty="0" smtClean="0">
                <a:effectLst>
                  <a:outerShdw blurRad="38100" dist="38100" dir="2700000" algn="tl">
                    <a:srgbClr val="000000">
                      <a:alpha val="43137"/>
                    </a:srgbClr>
                  </a:outerShdw>
                </a:effectLst>
              </a:rPr>
              <a:t>Memorial Acclamation—“by which the faithful participate in keeping the memory of Christ’s Paschal Mystery” (180)</a:t>
            </a:r>
          </a:p>
          <a:p>
            <a:pPr marL="457200" indent="-457200" algn="l">
              <a:spcBef>
                <a:spcPts val="600"/>
              </a:spcBef>
              <a:spcAft>
                <a:spcPts val="600"/>
              </a:spcAft>
              <a:buFont typeface="Arial" panose="020B0604020202020204" pitchFamily="34" charset="0"/>
              <a:buChar char="•"/>
            </a:pPr>
            <a:r>
              <a:rPr lang="en-US" sz="2400" dirty="0" smtClean="0">
                <a:effectLst>
                  <a:outerShdw blurRad="38100" dist="38100" dir="2700000" algn="tl">
                    <a:srgbClr val="000000">
                      <a:alpha val="43137"/>
                    </a:srgbClr>
                  </a:outerShdw>
                </a:effectLst>
              </a:rPr>
              <a:t>Amen—“by which they give their assent to the entire prayer” (180).</a:t>
            </a:r>
          </a:p>
        </p:txBody>
      </p:sp>
      <p:pic>
        <p:nvPicPr>
          <p:cNvPr id="6" name="Picture 5" descr="1missal.jpg"/>
          <p:cNvPicPr>
            <a:picLocks noChangeAspect="1"/>
          </p:cNvPicPr>
          <p:nvPr/>
        </p:nvPicPr>
        <p:blipFill>
          <a:blip r:embed="rId3" cstate="print"/>
          <a:stretch>
            <a:fillRect/>
          </a:stretch>
        </p:blipFill>
        <p:spPr>
          <a:xfrm>
            <a:off x="381000" y="304800"/>
            <a:ext cx="21336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872678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43200" y="228601"/>
            <a:ext cx="5715000" cy="1219200"/>
          </a:xfrm>
        </p:spPr>
        <p:txBody>
          <a:bodyPr/>
          <a:lstStyle/>
          <a:p>
            <a:r>
              <a:rPr lang="en-US" dirty="0" smtClean="0">
                <a:solidFill>
                  <a:srgbClr val="FFFFFF"/>
                </a:solidFill>
                <a:effectLst>
                  <a:outerShdw blurRad="38100" dist="38100" dir="2700000" algn="tl">
                    <a:srgbClr val="000000">
                      <a:alpha val="43137"/>
                    </a:srgbClr>
                  </a:outerShdw>
                </a:effectLst>
              </a:rPr>
              <a:t>Music in the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normAutofit/>
          </a:bodyPr>
          <a:lstStyle/>
          <a:p>
            <a:r>
              <a:rPr lang="en-US" dirty="0" smtClean="0">
                <a:effectLst>
                  <a:outerShdw blurRad="38100" dist="38100" dir="2700000" algn="tl">
                    <a:srgbClr val="000000">
                      <a:alpha val="43137"/>
                    </a:srgbClr>
                  </a:outerShdw>
                </a:effectLst>
              </a:rPr>
              <a:t>The Fraction Rite (</a:t>
            </a:r>
            <a:r>
              <a:rPr lang="en-US" dirty="0" err="1" smtClean="0">
                <a:effectLst>
                  <a:outerShdw blurRad="38100" dist="38100" dir="2700000" algn="tl">
                    <a:srgbClr val="000000">
                      <a:alpha val="43137"/>
                    </a:srgbClr>
                  </a:outerShdw>
                </a:effectLst>
              </a:rPr>
              <a:t>Agnus</a:t>
            </a:r>
            <a:r>
              <a:rPr lang="en-US" dirty="0" smtClean="0">
                <a:effectLst>
                  <a:outerShdw blurRad="38100" dist="38100" dir="2700000" algn="tl">
                    <a:srgbClr val="000000">
                      <a:alpha val="43137"/>
                    </a:srgbClr>
                  </a:outerShdw>
                </a:effectLst>
              </a:rPr>
              <a:t> Dei)</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Sung by the choir or cantor with the congregation responding</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Should accompany the ritual action for as long as it takes</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“Lamb of God” is the only invocation to be used</a:t>
            </a:r>
            <a:r>
              <a:rPr lang="en-US" sz="2400" i="1" dirty="0" smtClean="0">
                <a:effectLst>
                  <a:outerShdw blurRad="38100" dist="38100" dir="2700000" algn="tl">
                    <a:srgbClr val="000000">
                      <a:alpha val="43137"/>
                    </a:srgbClr>
                  </a:outerShdw>
                </a:effectLst>
              </a:rPr>
              <a:t>	</a:t>
            </a:r>
            <a:endParaRPr lang="en-US" sz="2400" dirty="0" smtClean="0">
              <a:effectLst>
                <a:outerShdw blurRad="38100" dist="38100" dir="2700000" algn="tl">
                  <a:srgbClr val="000000">
                    <a:alpha val="43137"/>
                  </a:srgbClr>
                </a:outerShdw>
              </a:effectLst>
            </a:endParaRPr>
          </a:p>
          <a:p>
            <a:pPr algn="l"/>
            <a:endParaRPr lang="en-US" dirty="0">
              <a:latin typeface="Cambria" panose="02040503050406030204" pitchFamily="18" charset="0"/>
            </a:endParaRPr>
          </a:p>
        </p:txBody>
      </p:sp>
      <p:pic>
        <p:nvPicPr>
          <p:cNvPr id="6" name="Picture 5" descr="1missal.jpg"/>
          <p:cNvPicPr>
            <a:picLocks noChangeAspect="1"/>
          </p:cNvPicPr>
          <p:nvPr/>
        </p:nvPicPr>
        <p:blipFill>
          <a:blip r:embed="rId3" cstate="print"/>
          <a:stretch>
            <a:fillRect/>
          </a:stretch>
        </p:blipFill>
        <p:spPr>
          <a:xfrm>
            <a:off x="381000" y="304800"/>
            <a:ext cx="21336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234356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43200" y="228601"/>
            <a:ext cx="5715000" cy="1219200"/>
          </a:xfrm>
        </p:spPr>
        <p:txBody>
          <a:bodyPr/>
          <a:lstStyle/>
          <a:p>
            <a:r>
              <a:rPr lang="en-US" dirty="0" smtClean="0">
                <a:solidFill>
                  <a:srgbClr val="FFFFFF"/>
                </a:solidFill>
                <a:effectLst>
                  <a:outerShdw blurRad="38100" dist="38100" dir="2700000" algn="tl">
                    <a:srgbClr val="000000">
                      <a:alpha val="43137"/>
                    </a:srgbClr>
                  </a:outerShdw>
                </a:effectLst>
              </a:rPr>
              <a:t>Music in the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normAutofit/>
          </a:bodyPr>
          <a:lstStyle/>
          <a:p>
            <a:r>
              <a:rPr lang="en-US" dirty="0" smtClean="0">
                <a:effectLst>
                  <a:outerShdw blurRad="38100" dist="38100" dir="2700000" algn="tl">
                    <a:srgbClr val="000000">
                      <a:alpha val="43137"/>
                    </a:srgbClr>
                  </a:outerShdw>
                </a:effectLst>
              </a:rPr>
              <a:t>The Communion Chant</a:t>
            </a:r>
          </a:p>
          <a:p>
            <a:pPr marL="457200" indent="-457200" algn="l">
              <a:spcAft>
                <a:spcPts val="600"/>
              </a:spcAft>
              <a:buFont typeface="Arial" panose="020B0604020202020204" pitchFamily="34" charset="0"/>
              <a:buChar char="•"/>
            </a:pPr>
            <a:r>
              <a:rPr lang="en-US" sz="2400" dirty="0" smtClean="0">
                <a:effectLst>
                  <a:outerShdw blurRad="38100" dist="38100" dir="2700000" algn="tl">
                    <a:srgbClr val="000000">
                      <a:alpha val="43137"/>
                    </a:srgbClr>
                  </a:outerShdw>
                </a:effectLst>
              </a:rPr>
              <a:t>“Its purpose is to express the communicants’ union in spirit by means of the unity of their voices, to show joy of heart, and to highlight more clearly the ‘communitarian’ nature of the procession to receive Communion” (</a:t>
            </a:r>
            <a:r>
              <a:rPr lang="en-US" sz="2400" i="1" dirty="0" smtClean="0">
                <a:effectLst>
                  <a:outerShdw blurRad="38100" dist="38100" dir="2700000" algn="tl">
                    <a:srgbClr val="000000">
                      <a:alpha val="43137"/>
                    </a:srgbClr>
                  </a:outerShdw>
                </a:effectLst>
              </a:rPr>
              <a:t>GIRM</a:t>
            </a:r>
            <a:r>
              <a:rPr lang="en-US" sz="2400" dirty="0" smtClean="0">
                <a:effectLst>
                  <a:outerShdw blurRad="38100" dist="38100" dir="2700000" algn="tl">
                    <a:srgbClr val="000000">
                      <a:alpha val="43137"/>
                    </a:srgbClr>
                  </a:outerShdw>
                </a:effectLst>
              </a:rPr>
              <a:t> 86).</a:t>
            </a:r>
          </a:p>
          <a:p>
            <a:pPr marL="457200" indent="-457200" algn="l">
              <a:spcAft>
                <a:spcPts val="600"/>
              </a:spcAft>
              <a:buFont typeface="Arial" panose="020B0604020202020204" pitchFamily="34" charset="0"/>
              <a:buChar char="•"/>
            </a:pPr>
            <a:r>
              <a:rPr lang="en-US" sz="2400" dirty="0" smtClean="0">
                <a:effectLst>
                  <a:outerShdw blurRad="38100" dist="38100" dir="2700000" algn="tl">
                    <a:srgbClr val="000000">
                      <a:alpha val="43137"/>
                    </a:srgbClr>
                  </a:outerShdw>
                </a:effectLst>
              </a:rPr>
              <a:t>“The singing begins immediately and continues for as long as the Sacrament is being administered to the faithful.” (</a:t>
            </a:r>
            <a:r>
              <a:rPr lang="en-US" sz="2400" i="1" dirty="0" smtClean="0">
                <a:effectLst>
                  <a:outerShdw blurRad="38100" dist="38100" dir="2700000" algn="tl">
                    <a:srgbClr val="000000">
                      <a:alpha val="43137"/>
                    </a:srgbClr>
                  </a:outerShdw>
                </a:effectLst>
              </a:rPr>
              <a:t>GIRM</a:t>
            </a:r>
            <a:r>
              <a:rPr lang="en-US" sz="2400" dirty="0" smtClean="0">
                <a:effectLst>
                  <a:outerShdw blurRad="38100" dist="38100" dir="2700000" algn="tl">
                    <a:srgbClr val="000000">
                      <a:alpha val="43137"/>
                    </a:srgbClr>
                  </a:outerShdw>
                </a:effectLst>
              </a:rPr>
              <a:t> 86)</a:t>
            </a:r>
          </a:p>
          <a:p>
            <a:pPr algn="l"/>
            <a:endParaRPr lang="en-US" dirty="0">
              <a:latin typeface="Cambria" panose="02040503050406030204" pitchFamily="18" charset="0"/>
            </a:endParaRPr>
          </a:p>
        </p:txBody>
      </p:sp>
      <p:pic>
        <p:nvPicPr>
          <p:cNvPr id="6" name="Picture 5" descr="1missal.jpg"/>
          <p:cNvPicPr>
            <a:picLocks noChangeAspect="1"/>
          </p:cNvPicPr>
          <p:nvPr/>
        </p:nvPicPr>
        <p:blipFill>
          <a:blip r:embed="rId3" cstate="print"/>
          <a:stretch>
            <a:fillRect/>
          </a:stretch>
        </p:blipFill>
        <p:spPr>
          <a:xfrm>
            <a:off x="381000" y="304800"/>
            <a:ext cx="21336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139265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trips(down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strips(down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Ministry in the Church</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pPr marL="0" lvl="1">
              <a:buFont typeface="Wingdings" pitchFamily="2" charset="2"/>
              <a:buChar char="§"/>
            </a:pPr>
            <a:r>
              <a:rPr lang="en-US" dirty="0" smtClean="0">
                <a:solidFill>
                  <a:srgbClr val="FEF9BA"/>
                </a:solidFill>
                <a:effectLst>
                  <a:outerShdw blurRad="38100" dist="38100" dir="2700000" algn="tl">
                    <a:srgbClr val="000000">
                      <a:alpha val="43137"/>
                    </a:srgbClr>
                  </a:outerShdw>
                </a:effectLst>
                <a:latin typeface="Book Antiqua" pitchFamily="18" charset="0"/>
              </a:rPr>
              <a:t>Baptismal Call</a:t>
            </a:r>
          </a:p>
          <a:p>
            <a:pPr marL="400050" lvl="2">
              <a:buFont typeface="Wingdings" pitchFamily="2" charset="2"/>
              <a:buChar char="§"/>
            </a:pPr>
            <a:r>
              <a:rPr lang="en-US" dirty="0" smtClean="0">
                <a:solidFill>
                  <a:srgbClr val="FEF9BA"/>
                </a:solidFill>
                <a:effectLst>
                  <a:outerShdw blurRad="38100" dist="38100" dir="2700000" algn="tl">
                    <a:srgbClr val="000000">
                      <a:alpha val="43137"/>
                    </a:srgbClr>
                  </a:outerShdw>
                </a:effectLst>
                <a:latin typeface="Book Antiqua" pitchFamily="18" charset="0"/>
              </a:rPr>
              <a:t>To serve others--“Reborn as sons of God, the baptized must participate in the apostolic and missionary activity of the People of God”  (</a:t>
            </a:r>
            <a:r>
              <a:rPr lang="en-US" i="1" dirty="0" smtClean="0">
                <a:solidFill>
                  <a:srgbClr val="FEF9BA"/>
                </a:solidFill>
                <a:effectLst>
                  <a:outerShdw blurRad="38100" dist="38100" dir="2700000" algn="tl">
                    <a:srgbClr val="000000">
                      <a:alpha val="43137"/>
                    </a:srgbClr>
                  </a:outerShdw>
                </a:effectLst>
                <a:latin typeface="Book Antiqua" pitchFamily="18" charset="0"/>
              </a:rPr>
              <a:t>CCC</a:t>
            </a:r>
            <a:r>
              <a:rPr lang="en-US" dirty="0" smtClean="0">
                <a:solidFill>
                  <a:srgbClr val="FEF9BA"/>
                </a:solidFill>
                <a:effectLst>
                  <a:outerShdw blurRad="38100" dist="38100" dir="2700000" algn="tl">
                    <a:srgbClr val="000000">
                      <a:alpha val="43137"/>
                    </a:srgbClr>
                  </a:outerShdw>
                </a:effectLst>
                <a:latin typeface="Book Antiqua" pitchFamily="18" charset="0"/>
              </a:rPr>
              <a:t> 1270).</a:t>
            </a:r>
          </a:p>
          <a:p>
            <a:pPr marL="400050" lvl="2">
              <a:buFont typeface="Wingdings" pitchFamily="2" charset="2"/>
              <a:buChar char="§"/>
            </a:pPr>
            <a:r>
              <a:rPr lang="en-US" dirty="0" smtClean="0">
                <a:solidFill>
                  <a:srgbClr val="FEF9BA"/>
                </a:solidFill>
                <a:effectLst>
                  <a:outerShdw blurRad="38100" dist="38100" dir="2700000" algn="tl">
                    <a:srgbClr val="000000">
                      <a:alpha val="43137"/>
                    </a:srgbClr>
                  </a:outerShdw>
                </a:effectLst>
                <a:latin typeface="Book Antiqua" pitchFamily="18" charset="0"/>
              </a:rPr>
              <a:t>To participate in the liturgy—“The baptismal seal enables and commits Christians to serve God by a vital participation in the holy liturgy of the Church”  (</a:t>
            </a:r>
            <a:r>
              <a:rPr lang="en-US" i="1" dirty="0" smtClean="0">
                <a:solidFill>
                  <a:srgbClr val="FEF9BA"/>
                </a:solidFill>
                <a:effectLst>
                  <a:outerShdw blurRad="38100" dist="38100" dir="2700000" algn="tl">
                    <a:srgbClr val="000000">
                      <a:alpha val="43137"/>
                    </a:srgbClr>
                  </a:outerShdw>
                </a:effectLst>
                <a:latin typeface="Book Antiqua" pitchFamily="18" charset="0"/>
              </a:rPr>
              <a:t>CCC</a:t>
            </a:r>
            <a:r>
              <a:rPr lang="en-US" dirty="0" smtClean="0">
                <a:solidFill>
                  <a:srgbClr val="FEF9BA"/>
                </a:solidFill>
                <a:effectLst>
                  <a:outerShdw blurRad="38100" dist="38100" dir="2700000" algn="tl">
                    <a:srgbClr val="000000">
                      <a:alpha val="43137"/>
                    </a:srgbClr>
                  </a:outerShdw>
                </a:effectLst>
                <a:latin typeface="Book Antiqua" pitchFamily="18" charset="0"/>
              </a:rPr>
              <a:t> 1273).</a:t>
            </a:r>
          </a:p>
        </p:txBody>
      </p:sp>
    </p:spTree>
    <p:extLst>
      <p:ext uri="{BB962C8B-B14F-4D97-AF65-F5344CB8AC3E}">
        <p14:creationId xmlns:p14="http://schemas.microsoft.com/office/powerpoint/2010/main" xmlns="" val="214266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43200" y="228601"/>
            <a:ext cx="5715000" cy="1219200"/>
          </a:xfrm>
        </p:spPr>
        <p:txBody>
          <a:bodyPr/>
          <a:lstStyle/>
          <a:p>
            <a:r>
              <a:rPr lang="en-US" dirty="0" smtClean="0">
                <a:solidFill>
                  <a:srgbClr val="FFFFFF"/>
                </a:solidFill>
                <a:effectLst>
                  <a:outerShdw blurRad="38100" dist="38100" dir="2700000" algn="tl">
                    <a:srgbClr val="000000">
                      <a:alpha val="43137"/>
                    </a:srgbClr>
                  </a:outerShdw>
                </a:effectLst>
              </a:rPr>
              <a:t>Music in the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normAutofit/>
          </a:bodyPr>
          <a:lstStyle/>
          <a:p>
            <a:r>
              <a:rPr lang="en-US" dirty="0" smtClean="0">
                <a:effectLst>
                  <a:outerShdw blurRad="38100" dist="38100" dir="2700000" algn="tl">
                    <a:srgbClr val="000000">
                      <a:alpha val="43137"/>
                    </a:srgbClr>
                  </a:outerShdw>
                </a:effectLst>
              </a:rPr>
              <a:t>The Communion Chant</a:t>
            </a:r>
          </a:p>
          <a:p>
            <a:pPr marL="457200" indent="-457200" algn="l">
              <a:spcAft>
                <a:spcPts val="600"/>
              </a:spcAft>
              <a:buFont typeface="Arial" panose="020B0604020202020204" pitchFamily="34" charset="0"/>
              <a:buChar char="•"/>
            </a:pPr>
            <a:r>
              <a:rPr lang="en-US" sz="2400" dirty="0" smtClean="0">
                <a:effectLst>
                  <a:outerShdw blurRad="38100" dist="38100" dir="2700000" algn="tl">
                    <a:srgbClr val="000000">
                      <a:alpha val="43137"/>
                    </a:srgbClr>
                  </a:outerShdw>
                </a:effectLst>
              </a:rPr>
              <a:t>“It is recommended that psalms sung in the responsorial style, or songs with easily memorized refrains be used.” (</a:t>
            </a:r>
            <a:r>
              <a:rPr lang="en-US" sz="2400" i="1" dirty="0" smtClean="0">
                <a:effectLst>
                  <a:outerShdw blurRad="38100" dist="38100" dir="2700000" algn="tl">
                    <a:srgbClr val="000000">
                      <a:alpha val="43137"/>
                    </a:srgbClr>
                  </a:outerShdw>
                </a:effectLst>
              </a:rPr>
              <a:t>STL</a:t>
            </a:r>
            <a:r>
              <a:rPr lang="en-US" sz="2400" dirty="0" smtClean="0">
                <a:effectLst>
                  <a:outerShdw blurRad="38100" dist="38100" dir="2700000" algn="tl">
                    <a:srgbClr val="000000">
                      <a:alpha val="43137"/>
                    </a:srgbClr>
                  </a:outerShdw>
                </a:effectLst>
              </a:rPr>
              <a:t> 192)</a:t>
            </a:r>
          </a:p>
          <a:p>
            <a:pPr marL="457200" indent="-457200" algn="l">
              <a:spcAft>
                <a:spcPts val="600"/>
              </a:spcAft>
              <a:buFont typeface="Arial" panose="020B0604020202020204" pitchFamily="34" charset="0"/>
              <a:buChar char="•"/>
            </a:pPr>
            <a:r>
              <a:rPr lang="en-US" sz="2400" dirty="0" smtClean="0">
                <a:effectLst>
                  <a:outerShdw blurRad="38100" dist="38100" dir="2700000" algn="tl">
                    <a:srgbClr val="000000">
                      <a:alpha val="43137"/>
                    </a:srgbClr>
                  </a:outerShdw>
                </a:effectLst>
              </a:rPr>
              <a:t>“Care should be taken to ensure that the musicians (singers and instrumentalists), too, can receive Communion with ease.’” (</a:t>
            </a:r>
            <a:r>
              <a:rPr lang="en-US" sz="2400" i="1" dirty="0" smtClean="0">
                <a:effectLst>
                  <a:outerShdw blurRad="38100" dist="38100" dir="2700000" algn="tl">
                    <a:srgbClr val="000000">
                      <a:alpha val="43137"/>
                    </a:srgbClr>
                  </a:outerShdw>
                </a:effectLst>
              </a:rPr>
              <a:t>STL</a:t>
            </a:r>
            <a:r>
              <a:rPr lang="en-US" sz="2400" dirty="0" smtClean="0">
                <a:effectLst>
                  <a:outerShdw blurRad="38100" dist="38100" dir="2700000" algn="tl">
                    <a:srgbClr val="000000">
                      <a:alpha val="43137"/>
                    </a:srgbClr>
                  </a:outerShdw>
                </a:effectLst>
              </a:rPr>
              <a:t> 195)</a:t>
            </a:r>
          </a:p>
          <a:p>
            <a:pPr algn="l"/>
            <a:endParaRPr lang="en-US" dirty="0">
              <a:latin typeface="Cambria" panose="02040503050406030204" pitchFamily="18" charset="0"/>
            </a:endParaRPr>
          </a:p>
        </p:txBody>
      </p:sp>
      <p:pic>
        <p:nvPicPr>
          <p:cNvPr id="6" name="Picture 5" descr="1missal.jpg"/>
          <p:cNvPicPr>
            <a:picLocks noChangeAspect="1"/>
          </p:cNvPicPr>
          <p:nvPr/>
        </p:nvPicPr>
        <p:blipFill>
          <a:blip r:embed="rId3" cstate="print"/>
          <a:stretch>
            <a:fillRect/>
          </a:stretch>
        </p:blipFill>
        <p:spPr>
          <a:xfrm>
            <a:off x="381000" y="304800"/>
            <a:ext cx="21336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56947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trips(down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strips(down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43200" y="228601"/>
            <a:ext cx="5715000" cy="1219200"/>
          </a:xfrm>
        </p:spPr>
        <p:txBody>
          <a:bodyPr/>
          <a:lstStyle/>
          <a:p>
            <a:r>
              <a:rPr lang="en-US" dirty="0" smtClean="0">
                <a:solidFill>
                  <a:srgbClr val="FFFFFF"/>
                </a:solidFill>
                <a:effectLst>
                  <a:outerShdw blurRad="38100" dist="38100" dir="2700000" algn="tl">
                    <a:srgbClr val="000000">
                      <a:alpha val="43137"/>
                    </a:srgbClr>
                  </a:outerShdw>
                </a:effectLst>
              </a:rPr>
              <a:t>Music in the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normAutofit/>
          </a:bodyPr>
          <a:lstStyle/>
          <a:p>
            <a:r>
              <a:rPr lang="en-US" dirty="0" smtClean="0">
                <a:effectLst>
                  <a:outerShdw blurRad="38100" dist="38100" dir="2700000" algn="tl">
                    <a:srgbClr val="000000">
                      <a:alpha val="43137"/>
                    </a:srgbClr>
                  </a:outerShdw>
                </a:effectLst>
              </a:rPr>
              <a:t>The Recessional Hymn</a:t>
            </a:r>
          </a:p>
          <a:p>
            <a:pPr marL="457200" indent="-457200" algn="l">
              <a:spcAft>
                <a:spcPts val="600"/>
              </a:spcAft>
              <a:buFont typeface="Arial" panose="020B0604020202020204" pitchFamily="34" charset="0"/>
              <a:buChar char="•"/>
            </a:pPr>
            <a:r>
              <a:rPr lang="en-US" sz="2400" dirty="0" smtClean="0">
                <a:effectLst>
                  <a:outerShdw blurRad="38100" dist="38100" dir="2700000" algn="tl">
                    <a:srgbClr val="000000">
                      <a:alpha val="43137"/>
                    </a:srgbClr>
                  </a:outerShdw>
                </a:effectLst>
              </a:rPr>
              <a:t>Optional</a:t>
            </a:r>
          </a:p>
          <a:p>
            <a:pPr marL="457200" indent="-457200" algn="l">
              <a:spcAft>
                <a:spcPts val="600"/>
              </a:spcAft>
              <a:buFont typeface="Arial" panose="020B0604020202020204" pitchFamily="34" charset="0"/>
              <a:buChar char="•"/>
            </a:pPr>
            <a:r>
              <a:rPr lang="en-US" sz="2400" dirty="0" smtClean="0">
                <a:effectLst>
                  <a:outerShdw blurRad="38100" dist="38100" dir="2700000" algn="tl">
                    <a:srgbClr val="000000">
                      <a:alpha val="43137"/>
                    </a:srgbClr>
                  </a:outerShdw>
                </a:effectLst>
              </a:rPr>
              <a:t>Sending Forth function</a:t>
            </a:r>
          </a:p>
          <a:p>
            <a:pPr algn="l"/>
            <a:endParaRPr lang="en-US" dirty="0">
              <a:latin typeface="Cambria" panose="02040503050406030204" pitchFamily="18" charset="0"/>
            </a:endParaRPr>
          </a:p>
        </p:txBody>
      </p:sp>
      <p:pic>
        <p:nvPicPr>
          <p:cNvPr id="6" name="Picture 5" descr="1missal.jpg"/>
          <p:cNvPicPr>
            <a:picLocks noChangeAspect="1"/>
          </p:cNvPicPr>
          <p:nvPr/>
        </p:nvPicPr>
        <p:blipFill>
          <a:blip r:embed="rId3" cstate="print"/>
          <a:stretch>
            <a:fillRect/>
          </a:stretch>
        </p:blipFill>
        <p:spPr>
          <a:xfrm>
            <a:off x="381000" y="304800"/>
            <a:ext cx="21336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56947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trips(down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strips(down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7000" y="228601"/>
            <a:ext cx="5791200" cy="1219200"/>
          </a:xfrm>
        </p:spPr>
        <p:txBody>
          <a:bodyPr/>
          <a:lstStyle/>
          <a:p>
            <a:r>
              <a:rPr lang="en-US" dirty="0" smtClean="0">
                <a:solidFill>
                  <a:srgbClr val="FFFFFF"/>
                </a:solidFill>
                <a:effectLst>
                  <a:outerShdw blurRad="38100" dist="38100" dir="2700000" algn="tl">
                    <a:srgbClr val="000000">
                      <a:alpha val="43137"/>
                    </a:srgbClr>
                  </a:outerShdw>
                </a:effectLst>
              </a:rPr>
              <a:t>Music in the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304800" y="2057400"/>
            <a:ext cx="8153400" cy="4343400"/>
          </a:xfrm>
        </p:spPr>
        <p:txBody>
          <a:bodyPr numCol="2">
            <a:normAutofit/>
          </a:bodyPr>
          <a:lstStyle/>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Chanted responses/dialogue</a:t>
            </a:r>
          </a:p>
          <a:p>
            <a:pPr marL="914400" lvl="1" indent="-457200" algn="l">
              <a:buFont typeface="Arial" panose="020B0604020202020204" pitchFamily="34" charset="0"/>
              <a:buChar char="•"/>
            </a:pPr>
            <a:r>
              <a:rPr lang="en-US" sz="2000" dirty="0" smtClean="0">
                <a:effectLst>
                  <a:outerShdw blurRad="38100" dist="38100" dir="2700000" algn="tl">
                    <a:srgbClr val="000000">
                      <a:alpha val="43137"/>
                    </a:srgbClr>
                  </a:outerShdw>
                </a:effectLst>
              </a:rPr>
              <a:t>Greeting</a:t>
            </a:r>
          </a:p>
          <a:p>
            <a:pPr marL="914400" lvl="1" indent="-457200" algn="l">
              <a:buFont typeface="Arial" panose="020B0604020202020204" pitchFamily="34" charset="0"/>
              <a:buChar char="•"/>
            </a:pPr>
            <a:r>
              <a:rPr lang="en-US" sz="2000" dirty="0" smtClean="0">
                <a:effectLst>
                  <a:outerShdw blurRad="38100" dist="38100" dir="2700000" algn="tl">
                    <a:srgbClr val="000000">
                      <a:alpha val="43137"/>
                    </a:srgbClr>
                  </a:outerShdw>
                </a:effectLst>
              </a:rPr>
              <a:t>Kyrie</a:t>
            </a:r>
          </a:p>
          <a:p>
            <a:pPr marL="914400" lvl="1" indent="-457200" algn="l">
              <a:buFont typeface="Arial" panose="020B0604020202020204" pitchFamily="34" charset="0"/>
              <a:buChar char="•"/>
            </a:pPr>
            <a:r>
              <a:rPr lang="en-US" sz="2000" dirty="0" smtClean="0">
                <a:effectLst>
                  <a:outerShdw blurRad="38100" dist="38100" dir="2700000" algn="tl">
                    <a:srgbClr val="000000">
                      <a:alpha val="43137"/>
                    </a:srgbClr>
                  </a:outerShdw>
                </a:effectLst>
              </a:rPr>
              <a:t>Alleluia</a:t>
            </a:r>
          </a:p>
          <a:p>
            <a:pPr marL="914400" lvl="1" indent="-457200" algn="l">
              <a:buFont typeface="Arial" panose="020B0604020202020204" pitchFamily="34" charset="0"/>
              <a:buChar char="•"/>
            </a:pPr>
            <a:r>
              <a:rPr lang="en-US" sz="2000" dirty="0" smtClean="0">
                <a:effectLst>
                  <a:outerShdw blurRad="38100" dist="38100" dir="2700000" algn="tl">
                    <a:srgbClr val="000000">
                      <a:alpha val="43137"/>
                    </a:srgbClr>
                  </a:outerShdw>
                </a:effectLst>
              </a:rPr>
              <a:t>Prayer of the Faithful</a:t>
            </a:r>
          </a:p>
          <a:p>
            <a:pPr marL="914400" lvl="1" indent="-457200" algn="l">
              <a:buFont typeface="Arial" panose="020B0604020202020204" pitchFamily="34" charset="0"/>
              <a:buChar char="•"/>
            </a:pPr>
            <a:r>
              <a:rPr lang="en-US" sz="2000" dirty="0" smtClean="0">
                <a:effectLst>
                  <a:outerShdw blurRad="38100" dist="38100" dir="2700000" algn="tl">
                    <a:srgbClr val="000000">
                      <a:alpha val="43137"/>
                    </a:srgbClr>
                  </a:outerShdw>
                </a:effectLst>
              </a:rPr>
              <a:t>Preface dialogue</a:t>
            </a:r>
          </a:p>
          <a:p>
            <a:pPr marL="914400" lvl="1" indent="-457200" algn="l">
              <a:buFont typeface="Arial" panose="020B0604020202020204" pitchFamily="34" charset="0"/>
              <a:buChar char="•"/>
            </a:pPr>
            <a:r>
              <a:rPr lang="en-US" sz="2000" dirty="0" smtClean="0">
                <a:effectLst>
                  <a:outerShdw blurRad="38100" dist="38100" dir="2700000" algn="tl">
                    <a:srgbClr val="000000">
                      <a:alpha val="43137"/>
                    </a:srgbClr>
                  </a:outerShdw>
                </a:effectLst>
              </a:rPr>
              <a:t>The Lord’s Prayer</a:t>
            </a:r>
          </a:p>
          <a:p>
            <a:pPr marL="914400" lvl="1" indent="-457200" algn="l">
              <a:buFont typeface="Arial" panose="020B0604020202020204" pitchFamily="34" charset="0"/>
              <a:buChar char="•"/>
            </a:pPr>
            <a:r>
              <a:rPr lang="en-US" sz="2000" dirty="0" err="1" smtClean="0">
                <a:effectLst>
                  <a:outerShdw blurRad="38100" dist="38100" dir="2700000" algn="tl">
                    <a:srgbClr val="000000">
                      <a:alpha val="43137"/>
                    </a:srgbClr>
                  </a:outerShdw>
                </a:effectLst>
              </a:rPr>
              <a:t>Agnus</a:t>
            </a:r>
            <a:r>
              <a:rPr lang="en-US" sz="2000" dirty="0" smtClean="0">
                <a:effectLst>
                  <a:outerShdw blurRad="38100" dist="38100" dir="2700000" algn="tl">
                    <a:srgbClr val="000000">
                      <a:alpha val="43137"/>
                    </a:srgbClr>
                  </a:outerShdw>
                </a:effectLst>
              </a:rPr>
              <a:t> Dei</a:t>
            </a:r>
          </a:p>
          <a:p>
            <a:pPr marL="914400" lvl="1" indent="-457200" algn="l">
              <a:buFont typeface="Arial" panose="020B0604020202020204" pitchFamily="34" charset="0"/>
              <a:buChar char="•"/>
            </a:pPr>
            <a:r>
              <a:rPr lang="en-US" sz="2000" dirty="0" smtClean="0">
                <a:effectLst>
                  <a:outerShdw blurRad="38100" dist="38100" dir="2700000" algn="tl">
                    <a:srgbClr val="000000">
                      <a:alpha val="43137"/>
                    </a:srgbClr>
                  </a:outerShdw>
                </a:effectLst>
              </a:rPr>
              <a:t>Dismissal</a:t>
            </a:r>
          </a:p>
          <a:p>
            <a:pPr marL="914400" lvl="1" indent="-457200" algn="l">
              <a:buFont typeface="Arial" panose="020B0604020202020204" pitchFamily="34" charset="0"/>
              <a:buChar char="•"/>
            </a:pPr>
            <a:r>
              <a:rPr lang="en-US" sz="2000" dirty="0" smtClean="0">
                <a:effectLst>
                  <a:outerShdw blurRad="38100" dist="38100" dir="2700000" algn="tl">
                    <a:srgbClr val="000000">
                      <a:alpha val="43137"/>
                    </a:srgbClr>
                  </a:outerShdw>
                </a:effectLst>
              </a:rPr>
              <a:t>Double Alleluia Dismissal</a:t>
            </a:r>
          </a:p>
          <a:p>
            <a:pPr marL="914400" lvl="1" indent="-457200" algn="l">
              <a:buFont typeface="Arial" panose="020B0604020202020204" pitchFamily="34" charset="0"/>
              <a:buChar char="•"/>
            </a:pPr>
            <a:endParaRPr lang="en-US" sz="2600" dirty="0" smtClean="0">
              <a:effectLst>
                <a:outerShdw blurRad="38100" dist="38100" dir="2700000" algn="tl">
                  <a:srgbClr val="000000">
                    <a:alpha val="43137"/>
                  </a:srgbClr>
                </a:outerShdw>
              </a:effectLst>
            </a:endParaRPr>
          </a:p>
          <a:p>
            <a:pPr marL="631825"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Occasional chants</a:t>
            </a:r>
          </a:p>
          <a:p>
            <a:pPr marL="1143000" lvl="1" indent="-511175" algn="l">
              <a:buFont typeface="Arial" panose="020B0604020202020204" pitchFamily="34" charset="0"/>
              <a:buChar char="•"/>
            </a:pPr>
            <a:r>
              <a:rPr lang="en-US" sz="2000" dirty="0" smtClean="0">
                <a:effectLst>
                  <a:outerShdw blurRad="38100" dist="38100" dir="2700000" algn="tl">
                    <a:srgbClr val="000000">
                      <a:alpha val="43137"/>
                    </a:srgbClr>
                  </a:outerShdw>
                </a:effectLst>
              </a:rPr>
              <a:t>Litany of the Saints</a:t>
            </a:r>
          </a:p>
          <a:p>
            <a:pPr marL="1143000" lvl="1" indent="-511175" algn="l">
              <a:buFont typeface="Arial" panose="020B0604020202020204" pitchFamily="34" charset="0"/>
              <a:buChar char="•"/>
            </a:pPr>
            <a:r>
              <a:rPr lang="en-US" sz="2000" dirty="0" smtClean="0">
                <a:effectLst>
                  <a:outerShdw blurRad="38100" dist="38100" dir="2700000" algn="tl">
                    <a:srgbClr val="000000">
                      <a:alpha val="43137"/>
                    </a:srgbClr>
                  </a:outerShdw>
                </a:effectLst>
              </a:rPr>
              <a:t>Sequence (Easter &amp; Pentecost)</a:t>
            </a:r>
          </a:p>
          <a:p>
            <a:pPr algn="l"/>
            <a:endParaRPr lang="en-US" dirty="0">
              <a:latin typeface="Cambria" panose="02040503050406030204" pitchFamily="18" charset="0"/>
            </a:endParaRPr>
          </a:p>
        </p:txBody>
      </p:sp>
      <p:sp>
        <p:nvSpPr>
          <p:cNvPr id="2" name="TextBox 1"/>
          <p:cNvSpPr txBox="1"/>
          <p:nvPr/>
        </p:nvSpPr>
        <p:spPr>
          <a:xfrm>
            <a:off x="2971800" y="1381780"/>
            <a:ext cx="5181600" cy="523220"/>
          </a:xfrm>
          <a:prstGeom prst="rect">
            <a:avLst/>
          </a:prstGeom>
          <a:noFill/>
        </p:spPr>
        <p:txBody>
          <a:bodyPr wrap="square" rtlCol="0">
            <a:spAutoFit/>
          </a:bodyPr>
          <a:lstStyle/>
          <a:p>
            <a:pPr algn="ctr"/>
            <a:r>
              <a:rPr lang="en-US" sz="2800" dirty="0">
                <a:solidFill>
                  <a:srgbClr val="FEF9BA"/>
                </a:solidFill>
                <a:effectLst>
                  <a:outerShdw blurRad="38100" dist="38100" dir="2700000" algn="tl">
                    <a:srgbClr val="000000">
                      <a:alpha val="43137"/>
                    </a:srgbClr>
                  </a:outerShdw>
                </a:effectLst>
              </a:rPr>
              <a:t>Other music in the liturgy</a:t>
            </a:r>
          </a:p>
        </p:txBody>
      </p:sp>
      <p:pic>
        <p:nvPicPr>
          <p:cNvPr id="6" name="Picture 5" descr="1missal.jpg"/>
          <p:cNvPicPr>
            <a:picLocks noChangeAspect="1"/>
          </p:cNvPicPr>
          <p:nvPr/>
        </p:nvPicPr>
        <p:blipFill>
          <a:blip r:embed="rId3" cstate="print"/>
          <a:stretch>
            <a:fillRect/>
          </a:stretch>
        </p:blipFill>
        <p:spPr>
          <a:xfrm>
            <a:off x="381000" y="304800"/>
            <a:ext cx="21336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841713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anim calcmode="lin" valueType="num">
                                      <p:cBhvr additive="base">
                                        <p:cTn id="5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3" end="13"/>
                                            </p:txEl>
                                          </p:spTgt>
                                        </p:tgtEl>
                                        <p:attrNameLst>
                                          <p:attrName>style.visibility</p:attrName>
                                        </p:attrNameLst>
                                      </p:cBhvr>
                                      <p:to>
                                        <p:strVal val="visible"/>
                                      </p:to>
                                    </p:set>
                                    <p:anim calcmode="lin" valueType="num">
                                      <p:cBhvr additive="base">
                                        <p:cTn id="5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905000"/>
            <a:ext cx="4419600" cy="2862322"/>
          </a:xfrm>
          <a:prstGeom prst="rect">
            <a:avLst/>
          </a:prstGeom>
          <a:noFill/>
        </p:spPr>
        <p:txBody>
          <a:bodyPr wrap="square" rtlCol="0">
            <a:spAutoFit/>
          </a:bodyPr>
          <a:lstStyle/>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Serving </a:t>
            </a:r>
          </a:p>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as a </a:t>
            </a:r>
          </a:p>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Cantor </a:t>
            </a:r>
          </a:p>
          <a:p>
            <a:pPr algn="ctr"/>
            <a:r>
              <a:rPr lang="en-US" sz="4500" dirty="0" smtClean="0">
                <a:solidFill>
                  <a:srgbClr val="E1E5BB"/>
                </a:solidFill>
                <a:effectLst>
                  <a:outerShdw blurRad="38100" dist="38100" dir="2700000" algn="tl">
                    <a:srgbClr val="000000">
                      <a:alpha val="43137"/>
                    </a:srgbClr>
                  </a:outerShdw>
                </a:effectLst>
                <a:latin typeface="Cambria" pitchFamily="18" charset="0"/>
              </a:rPr>
              <a:t>at Mass</a:t>
            </a:r>
            <a:endParaRPr lang="en-US" sz="4500" dirty="0">
              <a:solidFill>
                <a:srgbClr val="E1E5BB"/>
              </a:solidFill>
              <a:effectLst>
                <a:outerShdw blurRad="38100" dist="38100" dir="2700000" algn="tl">
                  <a:srgbClr val="000000">
                    <a:alpha val="43137"/>
                  </a:srgbClr>
                </a:outerShdw>
              </a:effectLst>
              <a:latin typeface="Cambria" pitchFamily="18" charset="0"/>
            </a:endParaRPr>
          </a:p>
        </p:txBody>
      </p:sp>
      <p:pic>
        <p:nvPicPr>
          <p:cNvPr id="6" name="Picture 5" descr="1508538_626096670825801_84016774593428093_n.jpg"/>
          <p:cNvPicPr>
            <a:picLocks noChangeAspect="1"/>
          </p:cNvPicPr>
          <p:nvPr/>
        </p:nvPicPr>
        <p:blipFill>
          <a:blip r:embed="rId4" cstate="print"/>
          <a:srcRect l="32500" t="1250" r="39167" b="27500"/>
          <a:stretch>
            <a:fillRect/>
          </a:stretch>
        </p:blipFill>
        <p:spPr>
          <a:xfrm>
            <a:off x="5166895" y="1219200"/>
            <a:ext cx="2681705" cy="44958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22397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Serving as a Cantor at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3048000" y="1600200"/>
            <a:ext cx="5638800" cy="4800600"/>
          </a:xfrm>
        </p:spPr>
        <p:txBody>
          <a:bodyPr>
            <a:normAutofit/>
          </a:bodyPr>
          <a:lstStyle/>
          <a:p>
            <a:pPr algn="l"/>
            <a:r>
              <a:rPr lang="en-US" dirty="0" smtClean="0">
                <a:effectLst>
                  <a:outerShdw blurRad="38100" dist="38100" dir="2700000" algn="tl">
                    <a:srgbClr val="000000">
                      <a:alpha val="43137"/>
                    </a:srgbClr>
                  </a:outerShdw>
                </a:effectLst>
              </a:rPr>
              <a:t>Advanced Preparation = CONFIDENCE</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Knowing the music for Mass in advance</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Make arrangements with organist/accompanist to practice</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Learn new music</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Recordings of the music (require copyright permission)</a:t>
            </a:r>
            <a:endParaRPr lang="en-US" sz="2400" dirty="0">
              <a:effectLst>
                <a:outerShdw blurRad="38100" dist="38100" dir="2700000" algn="tl">
                  <a:srgbClr val="000000">
                    <a:alpha val="43137"/>
                  </a:srgbClr>
                </a:outerShdw>
              </a:effectLst>
            </a:endParaRP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Review introductions and interludes</a:t>
            </a:r>
          </a:p>
          <a:p>
            <a:pPr algn="l"/>
            <a:endParaRPr lang="en-US" sz="2400" dirty="0">
              <a:latin typeface="Cambria" panose="02040503050406030204" pitchFamily="18" charset="0"/>
            </a:endParaRPr>
          </a:p>
        </p:txBody>
      </p:sp>
      <p:pic>
        <p:nvPicPr>
          <p:cNvPr id="6" name="Picture 5" descr="11390316_631473973621404_3834413047798331640_n.jpg"/>
          <p:cNvPicPr>
            <a:picLocks noChangeAspect="1"/>
          </p:cNvPicPr>
          <p:nvPr/>
        </p:nvPicPr>
        <p:blipFill>
          <a:blip r:embed="rId3" cstate="print"/>
          <a:srcRect l="15833" t="16250" r="53363"/>
          <a:stretch>
            <a:fillRect/>
          </a:stretch>
        </p:blipFill>
        <p:spPr>
          <a:xfrm>
            <a:off x="457200" y="1524000"/>
            <a:ext cx="2438400"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693480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strips(down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strips(downLeft)">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strips(downLeft)">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strips(downLeft)">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strips(downLeft)">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strips(downLeft)">
                                      <p:cBhvr>
                                        <p:cTn id="3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Serving as a Cantor at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3048000" y="1600200"/>
            <a:ext cx="5410200" cy="4800600"/>
          </a:xfrm>
        </p:spPr>
        <p:txBody>
          <a:bodyPr/>
          <a:lstStyle/>
          <a:p>
            <a:pPr algn="l"/>
            <a:r>
              <a:rPr lang="en-US" sz="2800" dirty="0" smtClean="0">
                <a:effectLst>
                  <a:outerShdw blurRad="38100" dist="38100" dir="2700000" algn="tl">
                    <a:srgbClr val="000000">
                      <a:alpha val="43137"/>
                    </a:srgbClr>
                  </a:outerShdw>
                </a:effectLst>
              </a:rPr>
              <a:t>Practice and review the music on your own</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Develop a great familiarity and comfort with the melody</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Just listen to the melody first</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Develop an ear for it so that you can hum it on your own</a:t>
            </a:r>
          </a:p>
          <a:p>
            <a:pPr algn="l"/>
            <a:endParaRPr lang="en-US" dirty="0">
              <a:latin typeface="Cambria" panose="02040503050406030204" pitchFamily="18" charset="0"/>
            </a:endParaRPr>
          </a:p>
        </p:txBody>
      </p:sp>
      <p:pic>
        <p:nvPicPr>
          <p:cNvPr id="7" name="Picture 6" descr="11390316_631473973621404_3834413047798331640_n.jpg"/>
          <p:cNvPicPr>
            <a:picLocks noChangeAspect="1"/>
          </p:cNvPicPr>
          <p:nvPr/>
        </p:nvPicPr>
        <p:blipFill>
          <a:blip r:embed="rId3" cstate="print"/>
          <a:srcRect l="15833" t="16250" r="53363"/>
          <a:stretch>
            <a:fillRect/>
          </a:stretch>
        </p:blipFill>
        <p:spPr>
          <a:xfrm>
            <a:off x="457200" y="1524000"/>
            <a:ext cx="2438400"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765354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Serving as a Cantor at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3048000" y="1600200"/>
            <a:ext cx="5410200" cy="4800600"/>
          </a:xfrm>
        </p:spPr>
        <p:txBody>
          <a:bodyPr>
            <a:normAutofit/>
          </a:bodyPr>
          <a:lstStyle/>
          <a:p>
            <a:pPr algn="l"/>
            <a:r>
              <a:rPr lang="en-US" dirty="0" smtClean="0">
                <a:effectLst>
                  <a:outerShdw blurRad="38100" dist="38100" dir="2700000" algn="tl">
                    <a:srgbClr val="000000">
                      <a:alpha val="43137"/>
                    </a:srgbClr>
                  </a:outerShdw>
                </a:effectLst>
              </a:rPr>
              <a:t>Preparing the Psalm</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Read the Psalm aloud</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add the proper pauses and inflections</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the emotion conveyed through interpretive reading should be the same when you sing it</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Pray with the psalm</a:t>
            </a:r>
          </a:p>
          <a:p>
            <a:pPr marL="914400" lvl="1" indent="-457200" algn="l">
              <a:buFont typeface="Arial" panose="020B0604020202020204" pitchFamily="34" charset="0"/>
              <a:buChar char="•"/>
            </a:pPr>
            <a:r>
              <a:rPr lang="en-US" sz="2000" dirty="0" smtClean="0">
                <a:effectLst>
                  <a:outerShdw blurRad="38100" dist="38100" dir="2700000" algn="tl">
                    <a:srgbClr val="000000">
                      <a:alpha val="43137"/>
                    </a:srgbClr>
                  </a:outerShdw>
                </a:effectLst>
              </a:rPr>
              <a:t>Read through First Reading</a:t>
            </a:r>
          </a:p>
          <a:p>
            <a:pPr marL="914400" lvl="1" indent="-457200" algn="l">
              <a:buFont typeface="Arial" panose="020B0604020202020204" pitchFamily="34" charset="0"/>
              <a:buChar char="•"/>
            </a:pPr>
            <a:r>
              <a:rPr lang="en-US" sz="2000" dirty="0" smtClean="0">
                <a:effectLst>
                  <a:outerShdw blurRad="38100" dist="38100" dir="2700000" algn="tl">
                    <a:srgbClr val="000000">
                      <a:alpha val="43137"/>
                    </a:srgbClr>
                  </a:outerShdw>
                </a:effectLst>
              </a:rPr>
              <a:t>Look at the other readings for the day</a:t>
            </a:r>
          </a:p>
          <a:p>
            <a:pPr marL="914400" lvl="1" indent="-457200" algn="l">
              <a:buFont typeface="Arial" panose="020B0604020202020204" pitchFamily="34" charset="0"/>
              <a:buChar char="•"/>
            </a:pPr>
            <a:endParaRPr lang="en-US" sz="2400" dirty="0" smtClean="0">
              <a:effectLst>
                <a:outerShdw blurRad="38100" dist="38100" dir="2700000" algn="tl">
                  <a:srgbClr val="000000">
                    <a:alpha val="43137"/>
                  </a:srgbClr>
                </a:outerShdw>
              </a:effectLst>
            </a:endParaRPr>
          </a:p>
          <a:p>
            <a:pPr algn="l"/>
            <a:endParaRPr lang="en-US" dirty="0">
              <a:latin typeface="Cambria" panose="02040503050406030204" pitchFamily="18" charset="0"/>
            </a:endParaRPr>
          </a:p>
        </p:txBody>
      </p:sp>
      <p:pic>
        <p:nvPicPr>
          <p:cNvPr id="7" name="Picture 6" descr="11390316_631473973621404_3834413047798331640_n.jpg"/>
          <p:cNvPicPr>
            <a:picLocks noChangeAspect="1"/>
          </p:cNvPicPr>
          <p:nvPr/>
        </p:nvPicPr>
        <p:blipFill>
          <a:blip r:embed="rId3" cstate="print"/>
          <a:srcRect l="15833" t="16250" r="53363"/>
          <a:stretch>
            <a:fillRect/>
          </a:stretch>
        </p:blipFill>
        <p:spPr>
          <a:xfrm>
            <a:off x="457200" y="1524000"/>
            <a:ext cx="2438400"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665637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arn(inVertic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Serving as a Cantor at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3048000" y="1600200"/>
            <a:ext cx="5410200" cy="4800600"/>
          </a:xfrm>
        </p:spPr>
        <p:txBody>
          <a:bodyPr>
            <a:normAutofit/>
          </a:bodyPr>
          <a:lstStyle/>
          <a:p>
            <a:pPr algn="l"/>
            <a:r>
              <a:rPr lang="en-US" dirty="0" smtClean="0">
                <a:effectLst>
                  <a:outerShdw blurRad="38100" dist="38100" dir="2700000" algn="tl">
                    <a:srgbClr val="000000">
                      <a:alpha val="43137"/>
                    </a:srgbClr>
                  </a:outerShdw>
                </a:effectLst>
              </a:rPr>
              <a:t>Preparing the Psalm</a:t>
            </a:r>
          </a:p>
          <a:p>
            <a:pPr marL="457200" indent="-457200" algn="l">
              <a:buFont typeface="Arial" panose="020B0604020202020204" pitchFamily="34" charset="0"/>
              <a:buChar char="•"/>
            </a:pPr>
            <a:r>
              <a:rPr lang="en-US" sz="2400" dirty="0">
                <a:effectLst>
                  <a:outerShdw blurRad="38100" dist="38100" dir="2700000" algn="tl">
                    <a:srgbClr val="000000">
                      <a:alpha val="43137"/>
                    </a:srgbClr>
                  </a:outerShdw>
                </a:effectLst>
              </a:rPr>
              <a:t>“Take your time…but hurry up</a:t>
            </a:r>
            <a:r>
              <a:rPr lang="en-US" sz="2400" dirty="0" smtClean="0">
                <a:effectLst>
                  <a:outerShdw blurRad="38100" dist="38100" dir="2700000" algn="tl">
                    <a:srgbClr val="000000">
                      <a:alpha val="43137"/>
                    </a:srgbClr>
                  </a:outerShdw>
                </a:effectLst>
              </a:rPr>
              <a:t>”</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“Put on the brakes”</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“You’re proclaiming the psalm, you just happen to be singing it.”</a:t>
            </a:r>
          </a:p>
          <a:p>
            <a:pPr algn="l"/>
            <a:endParaRPr lang="en-US" dirty="0">
              <a:latin typeface="Cambria" panose="02040503050406030204" pitchFamily="18" charset="0"/>
            </a:endParaRPr>
          </a:p>
        </p:txBody>
      </p:sp>
      <p:pic>
        <p:nvPicPr>
          <p:cNvPr id="7" name="Picture 6" descr="11390316_631473973621404_3834413047798331640_n.jpg"/>
          <p:cNvPicPr>
            <a:picLocks noChangeAspect="1"/>
          </p:cNvPicPr>
          <p:nvPr/>
        </p:nvPicPr>
        <p:blipFill>
          <a:blip r:embed="rId3" cstate="print"/>
          <a:srcRect l="15833" t="16250" r="53363"/>
          <a:stretch>
            <a:fillRect/>
          </a:stretch>
        </p:blipFill>
        <p:spPr>
          <a:xfrm>
            <a:off x="457200" y="1524000"/>
            <a:ext cx="2438400"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847523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Serving as a Cantor at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3048000" y="1600200"/>
            <a:ext cx="5715000" cy="4800600"/>
          </a:xfrm>
        </p:spPr>
        <p:txBody>
          <a:bodyPr/>
          <a:lstStyle/>
          <a:p>
            <a:pPr algn="l"/>
            <a:r>
              <a:rPr lang="en-US" dirty="0" smtClean="0">
                <a:effectLst>
                  <a:outerShdw blurRad="38100" dist="38100" dir="2700000" algn="tl">
                    <a:srgbClr val="000000">
                      <a:alpha val="43137"/>
                    </a:srgbClr>
                  </a:outerShdw>
                </a:effectLst>
              </a:rPr>
              <a:t>Hymns and Acclamations</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Pray with the text, perhaps look at the readings and look for connections</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Practice singing with music </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Acclamations and the Lamb of God should be nearly memorized</a:t>
            </a:r>
          </a:p>
          <a:p>
            <a:pPr algn="l"/>
            <a:endParaRPr lang="en-US" dirty="0">
              <a:latin typeface="Cambria" panose="02040503050406030204" pitchFamily="18" charset="0"/>
            </a:endParaRPr>
          </a:p>
        </p:txBody>
      </p:sp>
      <p:pic>
        <p:nvPicPr>
          <p:cNvPr id="7" name="Picture 6" descr="11390316_631473973621404_3834413047798331640_n.jpg"/>
          <p:cNvPicPr>
            <a:picLocks noChangeAspect="1"/>
          </p:cNvPicPr>
          <p:nvPr/>
        </p:nvPicPr>
        <p:blipFill>
          <a:blip r:embed="rId3" cstate="print"/>
          <a:srcRect l="15833" t="16250" r="53363"/>
          <a:stretch>
            <a:fillRect/>
          </a:stretch>
        </p:blipFill>
        <p:spPr>
          <a:xfrm>
            <a:off x="457200" y="1524000"/>
            <a:ext cx="2438400"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643959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anim calcmode="lin" valueType="num">
                                      <p:cBhvr>
                                        <p:cTn id="8"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2000"/>
                                        <p:tgtEl>
                                          <p:spTgt spid="5">
                                            <p:txEl>
                                              <p:pRg st="2" end="2"/>
                                            </p:txEl>
                                          </p:spTgt>
                                        </p:tgtEl>
                                      </p:cBhvr>
                                    </p:animEffect>
                                    <p:anim calcmode="lin" valueType="num">
                                      <p:cBhvr>
                                        <p:cTn id="15"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2000"/>
                                        <p:tgtEl>
                                          <p:spTgt spid="5">
                                            <p:txEl>
                                              <p:pRg st="3" end="3"/>
                                            </p:txEl>
                                          </p:spTgt>
                                        </p:tgtEl>
                                      </p:cBhvr>
                                    </p:animEffect>
                                    <p:anim calcmode="lin" valueType="num">
                                      <p:cBhvr>
                                        <p:cTn id="22"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23" dur="2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Serving as a Cantor at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normAutofit/>
          </a:bodyPr>
          <a:lstStyle/>
          <a:p>
            <a:pPr algn="l"/>
            <a:r>
              <a:rPr lang="en-US" dirty="0" smtClean="0">
                <a:effectLst>
                  <a:outerShdw blurRad="38100" dist="38100" dir="2700000" algn="tl">
                    <a:srgbClr val="000000">
                      <a:alpha val="43137"/>
                    </a:srgbClr>
                  </a:outerShdw>
                </a:effectLst>
              </a:rPr>
              <a:t>Attire</a:t>
            </a:r>
          </a:p>
          <a:p>
            <a:pPr lvl="1" indent="-457200" algn="l">
              <a:buFont typeface="Arial" pitchFamily="34" charset="0"/>
              <a:buChar char="•"/>
            </a:pPr>
            <a:r>
              <a:rPr lang="en-US" sz="2600" dirty="0">
                <a:solidFill>
                  <a:srgbClr val="FEF9BA"/>
                </a:solidFill>
                <a:effectLst>
                  <a:outerShdw blurRad="38100" dist="38100" dir="2700000" algn="tl">
                    <a:srgbClr val="000000">
                      <a:alpha val="43137"/>
                    </a:srgbClr>
                  </a:outerShdw>
                </a:effectLst>
              </a:rPr>
              <a:t>“Bodily demeanor (gestures, clothing) ought to convey the respect, solemnity and joy  of the moment when Christ becomes our guest” (</a:t>
            </a:r>
            <a:r>
              <a:rPr lang="en-US" sz="2600" i="1" dirty="0">
                <a:solidFill>
                  <a:srgbClr val="FEF9BA"/>
                </a:solidFill>
                <a:effectLst>
                  <a:outerShdw blurRad="38100" dist="38100" dir="2700000" algn="tl">
                    <a:srgbClr val="000000">
                      <a:alpha val="43137"/>
                    </a:srgbClr>
                  </a:outerShdw>
                </a:effectLst>
              </a:rPr>
              <a:t>CCC</a:t>
            </a:r>
            <a:r>
              <a:rPr lang="en-US" sz="2600" dirty="0">
                <a:solidFill>
                  <a:srgbClr val="FEF9BA"/>
                </a:solidFill>
                <a:effectLst>
                  <a:outerShdw blurRad="38100" dist="38100" dir="2700000" algn="tl">
                    <a:srgbClr val="000000">
                      <a:alpha val="43137"/>
                    </a:srgbClr>
                  </a:outerShdw>
                </a:effectLst>
              </a:rPr>
              <a:t> 1387b)</a:t>
            </a:r>
            <a:r>
              <a:rPr lang="en-US" sz="2600" dirty="0" smtClean="0">
                <a:solidFill>
                  <a:srgbClr val="FEF9BA"/>
                </a:solidFill>
                <a:effectLst>
                  <a:outerShdw blurRad="38100" dist="38100" dir="2700000" algn="tl">
                    <a:srgbClr val="000000">
                      <a:alpha val="43137"/>
                    </a:srgbClr>
                  </a:outerShdw>
                </a:effectLst>
              </a:rPr>
              <a:t>.</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dress in a way that is dignified and shows respect for the Blessed Sacrament and your function as a cantor at Mass</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Nothing should be worn that calls attention to the cantor, such as logo shirts or revealing clothing</a:t>
            </a:r>
            <a:endParaRPr 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07430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p:spPr>
        <p:txBody>
          <a:bodyPr/>
          <a:lstStyle/>
          <a:p>
            <a:r>
              <a:rPr lang="en-US" dirty="0" smtClean="0">
                <a:solidFill>
                  <a:schemeClr val="bg1"/>
                </a:solidFill>
                <a:effectLst>
                  <a:outerShdw blurRad="38100" dist="38100" dir="2700000" algn="tl">
                    <a:srgbClr val="000000">
                      <a:alpha val="43137"/>
                    </a:srgbClr>
                  </a:outerShdw>
                </a:effectLst>
              </a:rPr>
              <a:t>I Corinthians 12:4-7</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6400800" cy="1523999"/>
          </a:xfrm>
        </p:spPr>
        <p:txBody>
          <a:bodyPr>
            <a:normAutofit fontScale="62500" lnSpcReduction="20000"/>
          </a:bodyPr>
          <a:lstStyle/>
          <a:p>
            <a:pPr marL="0" indent="0">
              <a:buNone/>
            </a:pPr>
            <a:r>
              <a:rPr lang="en-US" i="1" dirty="0" smtClean="0">
                <a:solidFill>
                  <a:schemeClr val="bg1"/>
                </a:solidFill>
                <a:effectLst>
                  <a:outerShdw blurRad="38100" dist="38100" dir="2700000" algn="tl">
                    <a:srgbClr val="000000">
                      <a:alpha val="43137"/>
                    </a:srgbClr>
                  </a:outerShdw>
                </a:effectLst>
                <a:latin typeface="Book Antiqua" pitchFamily="18" charset="0"/>
              </a:rPr>
              <a:t>“There are different kinds of spiritual gifts but the same Spirit; there are different forms of service but the same Lord; there are different workings but the same God who produces all of them in everyone.  To each individual the manifestation of the Spirit is given for some benefit.”  </a:t>
            </a:r>
            <a:endParaRPr lang="en-US" i="1" dirty="0">
              <a:solidFill>
                <a:schemeClr val="bg1"/>
              </a:solidFill>
              <a:effectLst>
                <a:outerShdw blurRad="38100" dist="38100" dir="2700000" algn="tl">
                  <a:srgbClr val="000000">
                    <a:alpha val="43137"/>
                  </a:srgbClr>
                </a:outerShdw>
              </a:effectLst>
              <a:latin typeface="Book Antiqua" pitchFamily="18" charset="0"/>
            </a:endParaRPr>
          </a:p>
        </p:txBody>
      </p:sp>
      <p:sp>
        <p:nvSpPr>
          <p:cNvPr id="4" name="TextBox 3"/>
          <p:cNvSpPr txBox="1"/>
          <p:nvPr/>
        </p:nvSpPr>
        <p:spPr>
          <a:xfrm>
            <a:off x="685800" y="3124200"/>
            <a:ext cx="7696200" cy="2554545"/>
          </a:xfrm>
          <a:prstGeom prst="rect">
            <a:avLst/>
          </a:prstGeom>
          <a:noFill/>
        </p:spPr>
        <p:txBody>
          <a:bodyPr wrap="square" rtlCol="0">
            <a:spAutoFit/>
          </a:bodyPr>
          <a:lstStyle/>
          <a:p>
            <a:pPr marL="457200" indent="-457200">
              <a:buFont typeface="Arial" pitchFamily="34" charset="0"/>
              <a:buChar char="•"/>
            </a:pPr>
            <a:r>
              <a:rPr lang="en-US" sz="3200" dirty="0" smtClean="0">
                <a:solidFill>
                  <a:srgbClr val="FEF9BA"/>
                </a:solidFill>
                <a:effectLst>
                  <a:outerShdw blurRad="38100" dist="38100" dir="2700000" algn="tl">
                    <a:srgbClr val="000000">
                      <a:alpha val="43137"/>
                    </a:srgbClr>
                  </a:outerShdw>
                </a:effectLst>
                <a:latin typeface="Book Antiqua" pitchFamily="18" charset="0"/>
              </a:rPr>
              <a:t>There are various ministries in liturgy</a:t>
            </a:r>
          </a:p>
          <a:p>
            <a:pPr marL="457200" indent="-457200">
              <a:buFont typeface="Arial" pitchFamily="34" charset="0"/>
              <a:buChar char="•"/>
            </a:pPr>
            <a:r>
              <a:rPr lang="en-US" sz="3200" dirty="0" smtClean="0">
                <a:solidFill>
                  <a:srgbClr val="FEF9BA"/>
                </a:solidFill>
                <a:effectLst>
                  <a:outerShdw blurRad="38100" dist="38100" dir="2700000" algn="tl">
                    <a:srgbClr val="000000">
                      <a:alpha val="43137"/>
                    </a:srgbClr>
                  </a:outerShdw>
                </a:effectLst>
                <a:latin typeface="Book Antiqua" pitchFamily="18" charset="0"/>
              </a:rPr>
              <a:t>Each member is called to play a different role</a:t>
            </a:r>
          </a:p>
          <a:p>
            <a:pPr marL="457200" indent="-457200">
              <a:buFont typeface="Arial" pitchFamily="34" charset="0"/>
              <a:buChar char="•"/>
            </a:pPr>
            <a:r>
              <a:rPr lang="en-US" sz="3200" dirty="0" smtClean="0">
                <a:solidFill>
                  <a:srgbClr val="FEF9BA"/>
                </a:solidFill>
                <a:effectLst>
                  <a:outerShdw blurRad="38100" dist="38100" dir="2700000" algn="tl">
                    <a:srgbClr val="000000">
                      <a:alpha val="43137"/>
                    </a:srgbClr>
                  </a:outerShdw>
                </a:effectLst>
                <a:latin typeface="Book Antiqua" pitchFamily="18" charset="0"/>
              </a:rPr>
              <a:t>Must discern our gifts and call by God to share those gifts</a:t>
            </a:r>
            <a:endParaRPr lang="en-US" sz="3200" dirty="0">
              <a:solidFill>
                <a:srgbClr val="FEF9BA"/>
              </a:solidFill>
              <a:effectLst>
                <a:outerShdw blurRad="38100" dist="38100" dir="2700000" algn="tl">
                  <a:srgbClr val="000000">
                    <a:alpha val="43137"/>
                  </a:srgbClr>
                </a:outerShdw>
              </a:effectLst>
              <a:latin typeface="Book Antiqua" pitchFamily="18" charset="0"/>
            </a:endParaRPr>
          </a:p>
        </p:txBody>
      </p:sp>
      <p:pic>
        <p:nvPicPr>
          <p:cNvPr id="5" name="Picture 4" descr="st-paul-3.jpg"/>
          <p:cNvPicPr>
            <a:picLocks noChangeAspect="1"/>
          </p:cNvPicPr>
          <p:nvPr/>
        </p:nvPicPr>
        <p:blipFill>
          <a:blip r:embed="rId3" cstate="print"/>
          <a:srcRect l="27522" t="2000" r="22334" b="37428"/>
          <a:stretch>
            <a:fillRect/>
          </a:stretch>
        </p:blipFill>
        <p:spPr>
          <a:xfrm>
            <a:off x="7011838" y="381000"/>
            <a:ext cx="1751162" cy="2743200"/>
          </a:xfrm>
          <a:prstGeom prst="rect">
            <a:avLst/>
          </a:prstGeom>
          <a:ln>
            <a:noFill/>
          </a:ln>
          <a:effectLst>
            <a:reflection blurRad="12700" stA="30000" endPos="30000" dist="5000" dir="5400000" sy="-100000" algn="bl" rotWithShape="0"/>
          </a:effectLst>
          <a:scene3d>
            <a:camera prst="isometricOffAxis2Left"/>
            <a:lightRig rig="threePt" dir="t">
              <a:rot lat="0" lon="0" rev="2700000"/>
            </a:lightRig>
          </a:scene3d>
          <a:sp3d>
            <a:bevelT w="63500" h="50800"/>
          </a:sp3d>
        </p:spPr>
      </p:pic>
    </p:spTree>
    <p:extLst>
      <p:ext uri="{BB962C8B-B14F-4D97-AF65-F5344CB8AC3E}">
        <p14:creationId xmlns:p14="http://schemas.microsoft.com/office/powerpoint/2010/main" xmlns="" val="1159346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Serving as a Cantor at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normAutofit fontScale="92500" lnSpcReduction="10000"/>
          </a:bodyPr>
          <a:lstStyle/>
          <a:p>
            <a:pPr algn="l"/>
            <a:r>
              <a:rPr lang="en-US" sz="3800" dirty="0" smtClean="0">
                <a:effectLst>
                  <a:outerShdw blurRad="38100" dist="38100" dir="2700000" algn="tl">
                    <a:srgbClr val="000000">
                      <a:alpha val="43137"/>
                    </a:srgbClr>
                  </a:outerShdw>
                </a:effectLst>
              </a:rPr>
              <a:t>Procedure before Mass</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Begin to warm up your voice at home—please do not count on the organist or accompanist to do this for you.  </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Stretching—yawning, chewing, rolling and massaging the neck and shoulders, massaging your face</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Continue with vocal exercises, beginning with descending scales first, humming </a:t>
            </a:r>
            <a:r>
              <a:rPr lang="en-US" sz="2600" dirty="0" err="1" smtClean="0">
                <a:effectLst>
                  <a:outerShdw blurRad="38100" dist="38100" dir="2700000" algn="tl">
                    <a:srgbClr val="000000">
                      <a:alpha val="43137"/>
                    </a:srgbClr>
                  </a:outerShdw>
                </a:effectLst>
              </a:rPr>
              <a:t>tritones</a:t>
            </a:r>
            <a:r>
              <a:rPr lang="en-US" sz="2600" dirty="0" smtClean="0">
                <a:effectLst>
                  <a:outerShdw blurRad="38100" dist="38100" dir="2700000" algn="tl">
                    <a:srgbClr val="000000">
                      <a:alpha val="43137"/>
                    </a:srgbClr>
                  </a:outerShdw>
                </a:effectLst>
              </a:rPr>
              <a:t> with the lips loosely together so they vibrate</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Sing lightly at first and then gradually grow in energy </a:t>
            </a:r>
          </a:p>
          <a:p>
            <a:pPr algn="l"/>
            <a:endParaRPr lang="en-US" dirty="0">
              <a:latin typeface="Cambria" panose="02040503050406030204" pitchFamily="18" charset="0"/>
            </a:endParaRPr>
          </a:p>
        </p:txBody>
      </p:sp>
    </p:spTree>
    <p:extLst>
      <p:ext uri="{BB962C8B-B14F-4D97-AF65-F5344CB8AC3E}">
        <p14:creationId xmlns:p14="http://schemas.microsoft.com/office/powerpoint/2010/main" xmlns="" val="3778889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p:cTn id="2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Serving as a Cantor at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381000" y="1295400"/>
            <a:ext cx="8458200" cy="5257800"/>
          </a:xfrm>
        </p:spPr>
        <p:txBody>
          <a:bodyPr>
            <a:noAutofit/>
          </a:bodyPr>
          <a:lstStyle/>
          <a:p>
            <a:pPr marL="342900"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Arrive well before the scheduled Mass time</a:t>
            </a:r>
          </a:p>
          <a:p>
            <a:pPr marL="342900"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You should already know the music you are going to be singing, although you may have to be flexible with some details or last-minute changes</a:t>
            </a:r>
          </a:p>
          <a:p>
            <a:pPr marL="342900"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Review introductions and interludes with the organist or accompanist</a:t>
            </a:r>
          </a:p>
          <a:p>
            <a:pPr marL="342900"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Know what cues from the organist/accompanist mean what</a:t>
            </a:r>
          </a:p>
          <a:p>
            <a:pPr marL="342900" indent="-342900" algn="l">
              <a:buFont typeface="Arial" panose="020B0604020202020204" pitchFamily="34" charset="0"/>
              <a:buChar char="•"/>
            </a:pPr>
            <a:r>
              <a:rPr lang="en-US" sz="2400" dirty="0" smtClean="0">
                <a:effectLst>
                  <a:outerShdw blurRad="38100" dist="38100" dir="2700000" algn="tl">
                    <a:srgbClr val="000000">
                      <a:alpha val="43137"/>
                    </a:srgbClr>
                  </a:outerShdw>
                </a:effectLst>
              </a:rPr>
              <a:t>Check in with the priest, deacon or sacristan for the Mass regarding any musical matter that may affect him or for any out of the ordinary in the liturgy that may affect the music</a:t>
            </a:r>
          </a:p>
          <a:p>
            <a:pPr algn="l"/>
            <a:endParaRPr lang="en-US" sz="2400"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xmlns="" val="1971270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Serving as a Cantor at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normAutofit/>
          </a:bodyPr>
          <a:lstStyle/>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Know when you are to receive Communion</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Make any adjustments necessary to your chair or microphone (microphone properly lined up with your mouth, especially looking down at the music)</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Consult your parish music director about any other preparations you should make before Mass</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Spend the last few minutes before Mass in personal prayer</a:t>
            </a:r>
          </a:p>
          <a:p>
            <a:pPr algn="l"/>
            <a:endParaRPr lang="en-US" dirty="0">
              <a:latin typeface="Cambria" panose="02040503050406030204" pitchFamily="18" charset="0"/>
            </a:endParaRPr>
          </a:p>
        </p:txBody>
      </p:sp>
    </p:spTree>
    <p:extLst>
      <p:ext uri="{BB962C8B-B14F-4D97-AF65-F5344CB8AC3E}">
        <p14:creationId xmlns:p14="http://schemas.microsoft.com/office/powerpoint/2010/main" xmlns="" val="1761291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Serving as a Cantor at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normAutofit fontScale="92500"/>
          </a:bodyPr>
          <a:lstStyle/>
          <a:p>
            <a:pPr algn="l"/>
            <a:r>
              <a:rPr lang="en-US" dirty="0" smtClean="0">
                <a:effectLst>
                  <a:outerShdw blurRad="38100" dist="38100" dir="2700000" algn="tl">
                    <a:srgbClr val="000000">
                      <a:alpha val="43137"/>
                    </a:srgbClr>
                  </a:outerShdw>
                </a:effectLst>
              </a:rPr>
              <a:t>Rehearsal with the congregation before Mass</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Keep it short and concise</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Sing through it once, ask the assembly to repeat it twice</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If a longer refrain, ask them to repeat a phrase after you, and then put the whole thing together twice</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This is best and more efficient unaccompanied</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Only do this when needed—specifically for refrains or acclamations where the congregation doesn’t have a book in front of them</a:t>
            </a:r>
          </a:p>
          <a:p>
            <a:pPr algn="l"/>
            <a:endParaRPr lang="en-US" dirty="0">
              <a:latin typeface="Cambria" panose="02040503050406030204" pitchFamily="18" charset="0"/>
            </a:endParaRPr>
          </a:p>
        </p:txBody>
      </p:sp>
    </p:spTree>
    <p:extLst>
      <p:ext uri="{BB962C8B-B14F-4D97-AF65-F5344CB8AC3E}">
        <p14:creationId xmlns:p14="http://schemas.microsoft.com/office/powerpoint/2010/main" xmlns="" val="3826840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80">
                                          <p:stCondLst>
                                            <p:cond delay="0"/>
                                          </p:stCondLst>
                                        </p:cTn>
                                        <p:tgtEl>
                                          <p:spTgt spid="5">
                                            <p:txEl>
                                              <p:pRg st="1" end="1"/>
                                            </p:txEl>
                                          </p:spTgt>
                                        </p:tgtEl>
                                      </p:cBhvr>
                                    </p:animEffect>
                                    <p:anim calcmode="lin" valueType="num">
                                      <p:cBhvr>
                                        <p:cTn id="8"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1" end="1"/>
                                            </p:txEl>
                                          </p:spTgt>
                                        </p:tgtEl>
                                      </p:cBhvr>
                                      <p:to x="100000" y="60000"/>
                                    </p:animScale>
                                    <p:animScale>
                                      <p:cBhvr>
                                        <p:cTn id="14" dur="166" decel="50000">
                                          <p:stCondLst>
                                            <p:cond delay="676"/>
                                          </p:stCondLst>
                                        </p:cTn>
                                        <p:tgtEl>
                                          <p:spTgt spid="5">
                                            <p:txEl>
                                              <p:pRg st="1" end="1"/>
                                            </p:txEl>
                                          </p:spTgt>
                                        </p:tgtEl>
                                      </p:cBhvr>
                                      <p:to x="100000" y="100000"/>
                                    </p:animScale>
                                    <p:animScale>
                                      <p:cBhvr>
                                        <p:cTn id="15" dur="26">
                                          <p:stCondLst>
                                            <p:cond delay="1312"/>
                                          </p:stCondLst>
                                        </p:cTn>
                                        <p:tgtEl>
                                          <p:spTgt spid="5">
                                            <p:txEl>
                                              <p:pRg st="1" end="1"/>
                                            </p:txEl>
                                          </p:spTgt>
                                        </p:tgtEl>
                                      </p:cBhvr>
                                      <p:to x="100000" y="80000"/>
                                    </p:animScale>
                                    <p:animScale>
                                      <p:cBhvr>
                                        <p:cTn id="16" dur="166" decel="50000">
                                          <p:stCondLst>
                                            <p:cond delay="1338"/>
                                          </p:stCondLst>
                                        </p:cTn>
                                        <p:tgtEl>
                                          <p:spTgt spid="5">
                                            <p:txEl>
                                              <p:pRg st="1" end="1"/>
                                            </p:txEl>
                                          </p:spTgt>
                                        </p:tgtEl>
                                      </p:cBhvr>
                                      <p:to x="100000" y="100000"/>
                                    </p:animScale>
                                    <p:animScale>
                                      <p:cBhvr>
                                        <p:cTn id="17" dur="26">
                                          <p:stCondLst>
                                            <p:cond delay="1642"/>
                                          </p:stCondLst>
                                        </p:cTn>
                                        <p:tgtEl>
                                          <p:spTgt spid="5">
                                            <p:txEl>
                                              <p:pRg st="1" end="1"/>
                                            </p:txEl>
                                          </p:spTgt>
                                        </p:tgtEl>
                                      </p:cBhvr>
                                      <p:to x="100000" y="90000"/>
                                    </p:animScale>
                                    <p:animScale>
                                      <p:cBhvr>
                                        <p:cTn id="18" dur="166" decel="50000">
                                          <p:stCondLst>
                                            <p:cond delay="1668"/>
                                          </p:stCondLst>
                                        </p:cTn>
                                        <p:tgtEl>
                                          <p:spTgt spid="5">
                                            <p:txEl>
                                              <p:pRg st="1" end="1"/>
                                            </p:txEl>
                                          </p:spTgt>
                                        </p:tgtEl>
                                      </p:cBhvr>
                                      <p:to x="100000" y="100000"/>
                                    </p:animScale>
                                    <p:animScale>
                                      <p:cBhvr>
                                        <p:cTn id="19" dur="26">
                                          <p:stCondLst>
                                            <p:cond delay="1808"/>
                                          </p:stCondLst>
                                        </p:cTn>
                                        <p:tgtEl>
                                          <p:spTgt spid="5">
                                            <p:txEl>
                                              <p:pRg st="1" end="1"/>
                                            </p:txEl>
                                          </p:spTgt>
                                        </p:tgtEl>
                                      </p:cBhvr>
                                      <p:to x="100000" y="95000"/>
                                    </p:animScale>
                                    <p:animScale>
                                      <p:cBhvr>
                                        <p:cTn id="20" dur="166" decel="50000">
                                          <p:stCondLst>
                                            <p:cond delay="1834"/>
                                          </p:stCondLst>
                                        </p:cTn>
                                        <p:tgtEl>
                                          <p:spTgt spid="5">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80">
                                          <p:stCondLst>
                                            <p:cond delay="0"/>
                                          </p:stCondLst>
                                        </p:cTn>
                                        <p:tgtEl>
                                          <p:spTgt spid="5">
                                            <p:txEl>
                                              <p:pRg st="2" end="2"/>
                                            </p:txEl>
                                          </p:spTgt>
                                        </p:tgtEl>
                                      </p:cBhvr>
                                    </p:animEffect>
                                    <p:anim calcmode="lin" valueType="num">
                                      <p:cBhvr>
                                        <p:cTn id="2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2" end="2"/>
                                            </p:txEl>
                                          </p:spTgt>
                                        </p:tgtEl>
                                      </p:cBhvr>
                                      <p:to x="100000" y="60000"/>
                                    </p:animScale>
                                    <p:animScale>
                                      <p:cBhvr>
                                        <p:cTn id="32" dur="166" decel="50000">
                                          <p:stCondLst>
                                            <p:cond delay="676"/>
                                          </p:stCondLst>
                                        </p:cTn>
                                        <p:tgtEl>
                                          <p:spTgt spid="5">
                                            <p:txEl>
                                              <p:pRg st="2" end="2"/>
                                            </p:txEl>
                                          </p:spTgt>
                                        </p:tgtEl>
                                      </p:cBhvr>
                                      <p:to x="100000" y="100000"/>
                                    </p:animScale>
                                    <p:animScale>
                                      <p:cBhvr>
                                        <p:cTn id="33" dur="26">
                                          <p:stCondLst>
                                            <p:cond delay="1312"/>
                                          </p:stCondLst>
                                        </p:cTn>
                                        <p:tgtEl>
                                          <p:spTgt spid="5">
                                            <p:txEl>
                                              <p:pRg st="2" end="2"/>
                                            </p:txEl>
                                          </p:spTgt>
                                        </p:tgtEl>
                                      </p:cBhvr>
                                      <p:to x="100000" y="80000"/>
                                    </p:animScale>
                                    <p:animScale>
                                      <p:cBhvr>
                                        <p:cTn id="34" dur="166" decel="50000">
                                          <p:stCondLst>
                                            <p:cond delay="1338"/>
                                          </p:stCondLst>
                                        </p:cTn>
                                        <p:tgtEl>
                                          <p:spTgt spid="5">
                                            <p:txEl>
                                              <p:pRg st="2" end="2"/>
                                            </p:txEl>
                                          </p:spTgt>
                                        </p:tgtEl>
                                      </p:cBhvr>
                                      <p:to x="100000" y="100000"/>
                                    </p:animScale>
                                    <p:animScale>
                                      <p:cBhvr>
                                        <p:cTn id="35" dur="26">
                                          <p:stCondLst>
                                            <p:cond delay="1642"/>
                                          </p:stCondLst>
                                        </p:cTn>
                                        <p:tgtEl>
                                          <p:spTgt spid="5">
                                            <p:txEl>
                                              <p:pRg st="2" end="2"/>
                                            </p:txEl>
                                          </p:spTgt>
                                        </p:tgtEl>
                                      </p:cBhvr>
                                      <p:to x="100000" y="90000"/>
                                    </p:animScale>
                                    <p:animScale>
                                      <p:cBhvr>
                                        <p:cTn id="36" dur="166" decel="50000">
                                          <p:stCondLst>
                                            <p:cond delay="1668"/>
                                          </p:stCondLst>
                                        </p:cTn>
                                        <p:tgtEl>
                                          <p:spTgt spid="5">
                                            <p:txEl>
                                              <p:pRg st="2" end="2"/>
                                            </p:txEl>
                                          </p:spTgt>
                                        </p:tgtEl>
                                      </p:cBhvr>
                                      <p:to x="100000" y="100000"/>
                                    </p:animScale>
                                    <p:animScale>
                                      <p:cBhvr>
                                        <p:cTn id="37" dur="26">
                                          <p:stCondLst>
                                            <p:cond delay="1808"/>
                                          </p:stCondLst>
                                        </p:cTn>
                                        <p:tgtEl>
                                          <p:spTgt spid="5">
                                            <p:txEl>
                                              <p:pRg st="2" end="2"/>
                                            </p:txEl>
                                          </p:spTgt>
                                        </p:tgtEl>
                                      </p:cBhvr>
                                      <p:to x="100000" y="95000"/>
                                    </p:animScale>
                                    <p:animScale>
                                      <p:cBhvr>
                                        <p:cTn id="38" dur="166" decel="50000">
                                          <p:stCondLst>
                                            <p:cond delay="1834"/>
                                          </p:stCondLst>
                                        </p:cTn>
                                        <p:tgtEl>
                                          <p:spTgt spid="5">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wipe(down)">
                                      <p:cBhvr>
                                        <p:cTn id="43" dur="580">
                                          <p:stCondLst>
                                            <p:cond delay="0"/>
                                          </p:stCondLst>
                                        </p:cTn>
                                        <p:tgtEl>
                                          <p:spTgt spid="5">
                                            <p:txEl>
                                              <p:pRg st="3" end="3"/>
                                            </p:txEl>
                                          </p:spTgt>
                                        </p:tgtEl>
                                      </p:cBhvr>
                                    </p:animEffect>
                                    <p:anim calcmode="lin" valueType="num">
                                      <p:cBhvr>
                                        <p:cTn id="44"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3" end="3"/>
                                            </p:txEl>
                                          </p:spTgt>
                                        </p:tgtEl>
                                      </p:cBhvr>
                                      <p:to x="100000" y="60000"/>
                                    </p:animScale>
                                    <p:animScale>
                                      <p:cBhvr>
                                        <p:cTn id="50" dur="166" decel="50000">
                                          <p:stCondLst>
                                            <p:cond delay="676"/>
                                          </p:stCondLst>
                                        </p:cTn>
                                        <p:tgtEl>
                                          <p:spTgt spid="5">
                                            <p:txEl>
                                              <p:pRg st="3" end="3"/>
                                            </p:txEl>
                                          </p:spTgt>
                                        </p:tgtEl>
                                      </p:cBhvr>
                                      <p:to x="100000" y="100000"/>
                                    </p:animScale>
                                    <p:animScale>
                                      <p:cBhvr>
                                        <p:cTn id="51" dur="26">
                                          <p:stCondLst>
                                            <p:cond delay="1312"/>
                                          </p:stCondLst>
                                        </p:cTn>
                                        <p:tgtEl>
                                          <p:spTgt spid="5">
                                            <p:txEl>
                                              <p:pRg st="3" end="3"/>
                                            </p:txEl>
                                          </p:spTgt>
                                        </p:tgtEl>
                                      </p:cBhvr>
                                      <p:to x="100000" y="80000"/>
                                    </p:animScale>
                                    <p:animScale>
                                      <p:cBhvr>
                                        <p:cTn id="52" dur="166" decel="50000">
                                          <p:stCondLst>
                                            <p:cond delay="1338"/>
                                          </p:stCondLst>
                                        </p:cTn>
                                        <p:tgtEl>
                                          <p:spTgt spid="5">
                                            <p:txEl>
                                              <p:pRg st="3" end="3"/>
                                            </p:txEl>
                                          </p:spTgt>
                                        </p:tgtEl>
                                      </p:cBhvr>
                                      <p:to x="100000" y="100000"/>
                                    </p:animScale>
                                    <p:animScale>
                                      <p:cBhvr>
                                        <p:cTn id="53" dur="26">
                                          <p:stCondLst>
                                            <p:cond delay="1642"/>
                                          </p:stCondLst>
                                        </p:cTn>
                                        <p:tgtEl>
                                          <p:spTgt spid="5">
                                            <p:txEl>
                                              <p:pRg st="3" end="3"/>
                                            </p:txEl>
                                          </p:spTgt>
                                        </p:tgtEl>
                                      </p:cBhvr>
                                      <p:to x="100000" y="90000"/>
                                    </p:animScale>
                                    <p:animScale>
                                      <p:cBhvr>
                                        <p:cTn id="54" dur="166" decel="50000">
                                          <p:stCondLst>
                                            <p:cond delay="1668"/>
                                          </p:stCondLst>
                                        </p:cTn>
                                        <p:tgtEl>
                                          <p:spTgt spid="5">
                                            <p:txEl>
                                              <p:pRg st="3" end="3"/>
                                            </p:txEl>
                                          </p:spTgt>
                                        </p:tgtEl>
                                      </p:cBhvr>
                                      <p:to x="100000" y="100000"/>
                                    </p:animScale>
                                    <p:animScale>
                                      <p:cBhvr>
                                        <p:cTn id="55" dur="26">
                                          <p:stCondLst>
                                            <p:cond delay="1808"/>
                                          </p:stCondLst>
                                        </p:cTn>
                                        <p:tgtEl>
                                          <p:spTgt spid="5">
                                            <p:txEl>
                                              <p:pRg st="3" end="3"/>
                                            </p:txEl>
                                          </p:spTgt>
                                        </p:tgtEl>
                                      </p:cBhvr>
                                      <p:to x="100000" y="95000"/>
                                    </p:animScale>
                                    <p:animScale>
                                      <p:cBhvr>
                                        <p:cTn id="56" dur="166" decel="50000">
                                          <p:stCondLst>
                                            <p:cond delay="1834"/>
                                          </p:stCondLst>
                                        </p:cTn>
                                        <p:tgtEl>
                                          <p:spTgt spid="5">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Effect transition="in" filter="wipe(down)">
                                      <p:cBhvr>
                                        <p:cTn id="61" dur="580">
                                          <p:stCondLst>
                                            <p:cond delay="0"/>
                                          </p:stCondLst>
                                        </p:cTn>
                                        <p:tgtEl>
                                          <p:spTgt spid="5">
                                            <p:txEl>
                                              <p:pRg st="4" end="4"/>
                                            </p:txEl>
                                          </p:spTgt>
                                        </p:tgtEl>
                                      </p:cBhvr>
                                    </p:animEffect>
                                    <p:anim calcmode="lin" valueType="num">
                                      <p:cBhvr>
                                        <p:cTn id="62"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4" end="4"/>
                                            </p:txEl>
                                          </p:spTgt>
                                        </p:tgtEl>
                                      </p:cBhvr>
                                      <p:to x="100000" y="60000"/>
                                    </p:animScale>
                                    <p:animScale>
                                      <p:cBhvr>
                                        <p:cTn id="68" dur="166" decel="50000">
                                          <p:stCondLst>
                                            <p:cond delay="676"/>
                                          </p:stCondLst>
                                        </p:cTn>
                                        <p:tgtEl>
                                          <p:spTgt spid="5">
                                            <p:txEl>
                                              <p:pRg st="4" end="4"/>
                                            </p:txEl>
                                          </p:spTgt>
                                        </p:tgtEl>
                                      </p:cBhvr>
                                      <p:to x="100000" y="100000"/>
                                    </p:animScale>
                                    <p:animScale>
                                      <p:cBhvr>
                                        <p:cTn id="69" dur="26">
                                          <p:stCondLst>
                                            <p:cond delay="1312"/>
                                          </p:stCondLst>
                                        </p:cTn>
                                        <p:tgtEl>
                                          <p:spTgt spid="5">
                                            <p:txEl>
                                              <p:pRg st="4" end="4"/>
                                            </p:txEl>
                                          </p:spTgt>
                                        </p:tgtEl>
                                      </p:cBhvr>
                                      <p:to x="100000" y="80000"/>
                                    </p:animScale>
                                    <p:animScale>
                                      <p:cBhvr>
                                        <p:cTn id="70" dur="166" decel="50000">
                                          <p:stCondLst>
                                            <p:cond delay="1338"/>
                                          </p:stCondLst>
                                        </p:cTn>
                                        <p:tgtEl>
                                          <p:spTgt spid="5">
                                            <p:txEl>
                                              <p:pRg st="4" end="4"/>
                                            </p:txEl>
                                          </p:spTgt>
                                        </p:tgtEl>
                                      </p:cBhvr>
                                      <p:to x="100000" y="100000"/>
                                    </p:animScale>
                                    <p:animScale>
                                      <p:cBhvr>
                                        <p:cTn id="71" dur="26">
                                          <p:stCondLst>
                                            <p:cond delay="1642"/>
                                          </p:stCondLst>
                                        </p:cTn>
                                        <p:tgtEl>
                                          <p:spTgt spid="5">
                                            <p:txEl>
                                              <p:pRg st="4" end="4"/>
                                            </p:txEl>
                                          </p:spTgt>
                                        </p:tgtEl>
                                      </p:cBhvr>
                                      <p:to x="100000" y="90000"/>
                                    </p:animScale>
                                    <p:animScale>
                                      <p:cBhvr>
                                        <p:cTn id="72" dur="166" decel="50000">
                                          <p:stCondLst>
                                            <p:cond delay="1668"/>
                                          </p:stCondLst>
                                        </p:cTn>
                                        <p:tgtEl>
                                          <p:spTgt spid="5">
                                            <p:txEl>
                                              <p:pRg st="4" end="4"/>
                                            </p:txEl>
                                          </p:spTgt>
                                        </p:tgtEl>
                                      </p:cBhvr>
                                      <p:to x="100000" y="100000"/>
                                    </p:animScale>
                                    <p:animScale>
                                      <p:cBhvr>
                                        <p:cTn id="73" dur="26">
                                          <p:stCondLst>
                                            <p:cond delay="1808"/>
                                          </p:stCondLst>
                                        </p:cTn>
                                        <p:tgtEl>
                                          <p:spTgt spid="5">
                                            <p:txEl>
                                              <p:pRg st="4" end="4"/>
                                            </p:txEl>
                                          </p:spTgt>
                                        </p:tgtEl>
                                      </p:cBhvr>
                                      <p:to x="100000" y="95000"/>
                                    </p:animScale>
                                    <p:animScale>
                                      <p:cBhvr>
                                        <p:cTn id="74" dur="166" decel="50000">
                                          <p:stCondLst>
                                            <p:cond delay="1834"/>
                                          </p:stCondLst>
                                        </p:cTn>
                                        <p:tgtEl>
                                          <p:spTgt spid="5">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5">
                                            <p:txEl>
                                              <p:pRg st="5" end="5"/>
                                            </p:txEl>
                                          </p:spTgt>
                                        </p:tgtEl>
                                        <p:attrNameLst>
                                          <p:attrName>style.visibility</p:attrName>
                                        </p:attrNameLst>
                                      </p:cBhvr>
                                      <p:to>
                                        <p:strVal val="visible"/>
                                      </p:to>
                                    </p:set>
                                    <p:animEffect transition="in" filter="wipe(down)">
                                      <p:cBhvr>
                                        <p:cTn id="79" dur="580">
                                          <p:stCondLst>
                                            <p:cond delay="0"/>
                                          </p:stCondLst>
                                        </p:cTn>
                                        <p:tgtEl>
                                          <p:spTgt spid="5">
                                            <p:txEl>
                                              <p:pRg st="5" end="5"/>
                                            </p:txEl>
                                          </p:spTgt>
                                        </p:tgtEl>
                                      </p:cBhvr>
                                    </p:animEffect>
                                    <p:anim calcmode="lin" valueType="num">
                                      <p:cBhvr>
                                        <p:cTn id="80"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xEl>
                                              <p:pRg st="5" end="5"/>
                                            </p:txEl>
                                          </p:spTgt>
                                        </p:tgtEl>
                                      </p:cBhvr>
                                      <p:to x="100000" y="60000"/>
                                    </p:animScale>
                                    <p:animScale>
                                      <p:cBhvr>
                                        <p:cTn id="86" dur="166" decel="50000">
                                          <p:stCondLst>
                                            <p:cond delay="676"/>
                                          </p:stCondLst>
                                        </p:cTn>
                                        <p:tgtEl>
                                          <p:spTgt spid="5">
                                            <p:txEl>
                                              <p:pRg st="5" end="5"/>
                                            </p:txEl>
                                          </p:spTgt>
                                        </p:tgtEl>
                                      </p:cBhvr>
                                      <p:to x="100000" y="100000"/>
                                    </p:animScale>
                                    <p:animScale>
                                      <p:cBhvr>
                                        <p:cTn id="87" dur="26">
                                          <p:stCondLst>
                                            <p:cond delay="1312"/>
                                          </p:stCondLst>
                                        </p:cTn>
                                        <p:tgtEl>
                                          <p:spTgt spid="5">
                                            <p:txEl>
                                              <p:pRg st="5" end="5"/>
                                            </p:txEl>
                                          </p:spTgt>
                                        </p:tgtEl>
                                      </p:cBhvr>
                                      <p:to x="100000" y="80000"/>
                                    </p:animScale>
                                    <p:animScale>
                                      <p:cBhvr>
                                        <p:cTn id="88" dur="166" decel="50000">
                                          <p:stCondLst>
                                            <p:cond delay="1338"/>
                                          </p:stCondLst>
                                        </p:cTn>
                                        <p:tgtEl>
                                          <p:spTgt spid="5">
                                            <p:txEl>
                                              <p:pRg st="5" end="5"/>
                                            </p:txEl>
                                          </p:spTgt>
                                        </p:tgtEl>
                                      </p:cBhvr>
                                      <p:to x="100000" y="100000"/>
                                    </p:animScale>
                                    <p:animScale>
                                      <p:cBhvr>
                                        <p:cTn id="89" dur="26">
                                          <p:stCondLst>
                                            <p:cond delay="1642"/>
                                          </p:stCondLst>
                                        </p:cTn>
                                        <p:tgtEl>
                                          <p:spTgt spid="5">
                                            <p:txEl>
                                              <p:pRg st="5" end="5"/>
                                            </p:txEl>
                                          </p:spTgt>
                                        </p:tgtEl>
                                      </p:cBhvr>
                                      <p:to x="100000" y="90000"/>
                                    </p:animScale>
                                    <p:animScale>
                                      <p:cBhvr>
                                        <p:cTn id="90" dur="166" decel="50000">
                                          <p:stCondLst>
                                            <p:cond delay="1668"/>
                                          </p:stCondLst>
                                        </p:cTn>
                                        <p:tgtEl>
                                          <p:spTgt spid="5">
                                            <p:txEl>
                                              <p:pRg st="5" end="5"/>
                                            </p:txEl>
                                          </p:spTgt>
                                        </p:tgtEl>
                                      </p:cBhvr>
                                      <p:to x="100000" y="100000"/>
                                    </p:animScale>
                                    <p:animScale>
                                      <p:cBhvr>
                                        <p:cTn id="91" dur="26">
                                          <p:stCondLst>
                                            <p:cond delay="1808"/>
                                          </p:stCondLst>
                                        </p:cTn>
                                        <p:tgtEl>
                                          <p:spTgt spid="5">
                                            <p:txEl>
                                              <p:pRg st="5" end="5"/>
                                            </p:txEl>
                                          </p:spTgt>
                                        </p:tgtEl>
                                      </p:cBhvr>
                                      <p:to x="100000" y="95000"/>
                                    </p:animScale>
                                    <p:animScale>
                                      <p:cBhvr>
                                        <p:cTn id="92" dur="166" decel="50000">
                                          <p:stCondLst>
                                            <p:cond delay="1834"/>
                                          </p:stCondLst>
                                        </p:cTn>
                                        <p:tgtEl>
                                          <p:spTgt spid="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Serving as a Cantor at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normAutofit fontScale="92500" lnSpcReduction="10000"/>
          </a:bodyPr>
          <a:lstStyle/>
          <a:p>
            <a:pPr algn="l"/>
            <a:r>
              <a:rPr lang="en-US" sz="3500" dirty="0" smtClean="0">
                <a:effectLst>
                  <a:outerShdw blurRad="38100" dist="38100" dir="2700000" algn="tl">
                    <a:srgbClr val="000000">
                      <a:alpha val="43137"/>
                    </a:srgbClr>
                  </a:outerShdw>
                </a:effectLst>
              </a:rPr>
              <a:t>Cantor as a visual ministry</a:t>
            </a:r>
          </a:p>
          <a:p>
            <a:pPr marL="457200" indent="-457200" algn="l">
              <a:buFont typeface="Arial"/>
              <a:buChar char="•"/>
            </a:pPr>
            <a:r>
              <a:rPr lang="en-US" sz="2600" dirty="0">
                <a:effectLst>
                  <a:outerShdw blurRad="38100" dist="38100" dir="2700000" algn="tl">
                    <a:srgbClr val="000000">
                      <a:alpha val="43137"/>
                    </a:srgbClr>
                  </a:outerShdw>
                </a:effectLst>
              </a:rPr>
              <a:t>“A true cantor lets the congregation know that the best compliment they can give is to join in” </a:t>
            </a:r>
            <a:r>
              <a:rPr lang="en-US" sz="2600" dirty="0" smtClean="0">
                <a:effectLst>
                  <a:outerShdw blurRad="38100" dist="38100" dir="2700000" algn="tl">
                    <a:srgbClr val="000000">
                      <a:alpha val="43137"/>
                    </a:srgbClr>
                  </a:outerShdw>
                </a:effectLst>
              </a:rPr>
              <a:t>(</a:t>
            </a:r>
            <a:r>
              <a:rPr lang="en-US" sz="2600" i="1" dirty="0">
                <a:effectLst>
                  <a:outerShdw blurRad="38100" dist="38100" dir="2700000" algn="tl">
                    <a:srgbClr val="000000">
                      <a:alpha val="43137"/>
                    </a:srgbClr>
                  </a:outerShdw>
                </a:effectLst>
              </a:rPr>
              <a:t>The Parish Cantor</a:t>
            </a:r>
            <a:r>
              <a:rPr lang="en-US" sz="2600" dirty="0">
                <a:effectLst>
                  <a:outerShdw blurRad="38100" dist="38100" dir="2700000" algn="tl">
                    <a:srgbClr val="000000">
                      <a:alpha val="43137"/>
                    </a:srgbClr>
                  </a:outerShdw>
                </a:effectLst>
              </a:rPr>
              <a:t> Michael Connolly)</a:t>
            </a:r>
            <a:r>
              <a:rPr lang="en-US" sz="2600" dirty="0" smtClean="0">
                <a:effectLst>
                  <a:outerShdw blurRad="38100" dist="38100" dir="2700000" algn="tl">
                    <a:srgbClr val="000000">
                      <a:alpha val="43137"/>
                    </a:srgbClr>
                  </a:outerShdw>
                </a:effectLst>
              </a:rPr>
              <a:t>.</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More than having a good singing voice, the cantor needs to engage the congregation in order to foster their sung participation</a:t>
            </a:r>
          </a:p>
          <a:p>
            <a:pPr marL="457200" indent="-457200" algn="l">
              <a:buFont typeface="Arial" panose="020B0604020202020204" pitchFamily="34" charset="0"/>
              <a:buChar char="•"/>
            </a:pPr>
            <a:r>
              <a:rPr lang="en-US" sz="2600" dirty="0">
                <a:effectLst>
                  <a:outerShdw blurRad="38100" dist="38100" dir="2700000" algn="tl">
                    <a:srgbClr val="000000">
                      <a:alpha val="43137"/>
                    </a:srgbClr>
                  </a:outerShdw>
                </a:effectLst>
              </a:rPr>
              <a:t>Eye </a:t>
            </a:r>
            <a:r>
              <a:rPr lang="en-US" sz="2600" dirty="0" smtClean="0">
                <a:effectLst>
                  <a:outerShdw blurRad="38100" dist="38100" dir="2700000" algn="tl">
                    <a:srgbClr val="000000">
                      <a:alpha val="43137"/>
                    </a:srgbClr>
                  </a:outerShdw>
                </a:effectLst>
              </a:rPr>
              <a:t>contact—especially at the beginning and end of refrains and verses</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Arm gestures</a:t>
            </a:r>
          </a:p>
          <a:p>
            <a:pPr marL="914400" lvl="1"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Cued whenever assembly’s turn to sing </a:t>
            </a:r>
          </a:p>
          <a:p>
            <a:pPr marL="914400" lvl="1"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Sync with inhalation</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695147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5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2" dur="5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9" dur="5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6" dur="5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43" dur="5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strVal val="#ppt_w+.3"/>
                                          </p:val>
                                        </p:tav>
                                        <p:tav tm="100000">
                                          <p:val>
                                            <p:strVal val="#ppt_w"/>
                                          </p:val>
                                        </p:tav>
                                      </p:tavLst>
                                    </p:anim>
                                    <p:anim calcmode="lin" valueType="num">
                                      <p:cBhvr>
                                        <p:cTn id="50" dur="5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Serving as a Cantor at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normAutofit/>
          </a:bodyPr>
          <a:lstStyle/>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Making </a:t>
            </a:r>
            <a:r>
              <a:rPr lang="en-US" sz="2400" dirty="0">
                <a:effectLst>
                  <a:outerShdw blurRad="38100" dist="38100" dir="2700000" algn="tl">
                    <a:srgbClr val="000000">
                      <a:alpha val="43137"/>
                    </a:srgbClr>
                  </a:outerShdw>
                </a:effectLst>
              </a:rPr>
              <a:t>announcements slowly and clearly</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Give </a:t>
            </a:r>
            <a:r>
              <a:rPr lang="en-US" sz="2400" dirty="0">
                <a:effectLst>
                  <a:outerShdw blurRad="38100" dist="38100" dir="2700000" algn="tl">
                    <a:srgbClr val="000000">
                      <a:alpha val="43137"/>
                    </a:srgbClr>
                  </a:outerShdw>
                </a:effectLst>
              </a:rPr>
              <a:t>them time to find their page in the hymnal</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Get </a:t>
            </a:r>
            <a:r>
              <a:rPr lang="en-US" sz="2400" dirty="0">
                <a:effectLst>
                  <a:outerShdw blurRad="38100" dist="38100" dir="2700000" algn="tl">
                    <a:srgbClr val="000000">
                      <a:alpha val="43137"/>
                    </a:srgbClr>
                  </a:outerShdw>
                </a:effectLst>
              </a:rPr>
              <a:t>them started on a song they are familiar with and then back off</a:t>
            </a:r>
          </a:p>
          <a:p>
            <a:pPr marL="457200" indent="-457200" algn="l">
              <a:buFont typeface="Arial" panose="020B0604020202020204" pitchFamily="34" charset="0"/>
              <a:buChar char="•"/>
            </a:pPr>
            <a:r>
              <a:rPr lang="en-US" sz="2400" dirty="0">
                <a:effectLst>
                  <a:outerShdw blurRad="38100" dist="38100" dir="2700000" algn="tl">
                    <a:srgbClr val="000000">
                      <a:alpha val="43137"/>
                    </a:srgbClr>
                  </a:outerShdw>
                </a:effectLst>
              </a:rPr>
              <a:t>Continue to sustain the singing if it’s a newer song</a:t>
            </a:r>
          </a:p>
          <a:p>
            <a:pPr marL="457200" indent="-457200" algn="l">
              <a:buFont typeface="Arial" panose="020B0604020202020204" pitchFamily="34" charset="0"/>
              <a:buChar char="•"/>
            </a:pPr>
            <a:r>
              <a:rPr lang="en-US" sz="2400" dirty="0" smtClean="0">
                <a:effectLst>
                  <a:outerShdw blurRad="38100" dist="38100" dir="2700000" algn="tl">
                    <a:srgbClr val="000000">
                      <a:alpha val="43137"/>
                    </a:srgbClr>
                  </a:outerShdw>
                </a:effectLst>
              </a:rPr>
              <a:t>Conveying </a:t>
            </a:r>
            <a:r>
              <a:rPr lang="en-US" sz="2400" dirty="0">
                <a:effectLst>
                  <a:outerShdw blurRad="38100" dist="38100" dir="2700000" algn="tl">
                    <a:srgbClr val="000000">
                      <a:alpha val="43137"/>
                    </a:srgbClr>
                  </a:outerShdw>
                </a:effectLst>
              </a:rPr>
              <a:t>a presence that you’re happy to be there (and that you’re happy THEY’RE there too)</a:t>
            </a:r>
          </a:p>
          <a:p>
            <a:pPr marL="457200" indent="-457200" algn="l">
              <a:buFont typeface="Arial" panose="020B0604020202020204" pitchFamily="34" charset="0"/>
              <a:buChar char="•"/>
            </a:pPr>
            <a:r>
              <a:rPr lang="en-US" sz="2400" dirty="0">
                <a:effectLst>
                  <a:outerShdw blurRad="38100" dist="38100" dir="2700000" algn="tl">
                    <a:srgbClr val="000000">
                      <a:alpha val="43137"/>
                    </a:srgbClr>
                  </a:outerShdw>
                </a:effectLst>
              </a:rPr>
              <a:t>Smile </a:t>
            </a:r>
            <a:r>
              <a:rPr lang="en-US" sz="2400" dirty="0">
                <a:effectLst>
                  <a:outerShdw blurRad="38100" dist="38100" dir="2700000" algn="tl">
                    <a:srgbClr val="000000">
                      <a:alpha val="43137"/>
                    </a:srgbClr>
                  </a:outerShdw>
                </a:effectLst>
                <a:sym typeface="Wingdings" panose="05000000000000000000" pitchFamily="2" charset="2"/>
              </a:rPr>
              <a:t></a:t>
            </a:r>
            <a:endParaRPr lang="en-US" sz="2400" dirty="0">
              <a:effectLst>
                <a:outerShdw blurRad="38100" dist="38100" dir="2700000" algn="tl">
                  <a:srgbClr val="000000">
                    <a:alpha val="43137"/>
                  </a:srgbClr>
                </a:outerShdw>
              </a:effectLst>
            </a:endParaRPr>
          </a:p>
          <a:p>
            <a:pPr marL="457200" indent="-457200" algn="l">
              <a:buFont typeface="Arial" panose="020B0604020202020204" pitchFamily="34" charset="0"/>
              <a:buChar char="•"/>
            </a:pPr>
            <a:endParaRPr lang="en-US" dirty="0" smtClean="0">
              <a:effectLst>
                <a:outerShdw blurRad="38100" dist="38100" dir="2700000" algn="tl">
                  <a:srgbClr val="000000">
                    <a:alpha val="43137"/>
                  </a:srgbClr>
                </a:outerShdw>
              </a:effectLst>
            </a:endParaRPr>
          </a:p>
          <a:p>
            <a:pPr algn="l"/>
            <a:endParaRPr lang="en-US" dirty="0">
              <a:latin typeface="Cambria" panose="02040503050406030204" pitchFamily="18" charset="0"/>
            </a:endParaRPr>
          </a:p>
        </p:txBody>
      </p:sp>
    </p:spTree>
    <p:extLst>
      <p:ext uri="{BB962C8B-B14F-4D97-AF65-F5344CB8AC3E}">
        <p14:creationId xmlns:p14="http://schemas.microsoft.com/office/powerpoint/2010/main" xmlns="" val="4227492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rgbClr val="FFFFFF"/>
                </a:solidFill>
                <a:effectLst>
                  <a:outerShdw blurRad="38100" dist="38100" dir="2700000" algn="tl">
                    <a:srgbClr val="000000">
                      <a:alpha val="43137"/>
                    </a:srgbClr>
                  </a:outerShdw>
                </a:effectLst>
              </a:rPr>
              <a:t>Serving as a Cantor at Mass</a:t>
            </a:r>
            <a:endParaRPr lang="en-US" dirty="0">
              <a:solidFill>
                <a:srgbClr val="FFFFFF"/>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normAutofit/>
          </a:bodyPr>
          <a:lstStyle/>
          <a:p>
            <a:pPr algn="l"/>
            <a:r>
              <a:rPr lang="en-US" sz="3800" dirty="0" smtClean="0">
                <a:effectLst>
                  <a:outerShdw blurRad="38100" dist="38100" dir="2700000" algn="tl">
                    <a:srgbClr val="000000">
                      <a:alpha val="43137"/>
                    </a:srgbClr>
                  </a:outerShdw>
                </a:effectLst>
              </a:rPr>
              <a:t>“Troubleshooting”</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No matter what: DON’T STOP SINGING</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Establish “preset rules” with organist/accompanist</a:t>
            </a:r>
          </a:p>
          <a:p>
            <a:pPr marL="914400" lvl="1" indent="-457200" algn="l">
              <a:buFont typeface="Arial" panose="020B0604020202020204" pitchFamily="34" charset="0"/>
              <a:buChar char="•"/>
            </a:pPr>
            <a:r>
              <a:rPr lang="en-US" sz="2000" dirty="0" smtClean="0">
                <a:effectLst>
                  <a:outerShdw blurRad="38100" dist="38100" dir="2700000" algn="tl">
                    <a:srgbClr val="000000">
                      <a:alpha val="43137"/>
                    </a:srgbClr>
                  </a:outerShdw>
                </a:effectLst>
              </a:rPr>
              <a:t>What to do if a cantor/organist accidentally skips a verse</a:t>
            </a:r>
          </a:p>
          <a:p>
            <a:pPr marL="914400" lvl="1" indent="-457200" algn="l">
              <a:buFont typeface="Arial" panose="020B0604020202020204" pitchFamily="34" charset="0"/>
              <a:buChar char="•"/>
            </a:pPr>
            <a:r>
              <a:rPr lang="en-US" sz="2000" dirty="0" smtClean="0">
                <a:effectLst>
                  <a:outerShdw blurRad="38100" dist="38100" dir="2700000" algn="tl">
                    <a:srgbClr val="000000">
                      <a:alpha val="43137"/>
                    </a:srgbClr>
                  </a:outerShdw>
                </a:effectLst>
              </a:rPr>
              <a:t>What to do if a cantor fails to come in at the correct time</a:t>
            </a:r>
          </a:p>
          <a:p>
            <a:pPr marL="914400" lvl="1" indent="-457200" algn="l">
              <a:buFont typeface="Arial" panose="020B0604020202020204" pitchFamily="34" charset="0"/>
              <a:buChar char="•"/>
            </a:pPr>
            <a:r>
              <a:rPr lang="en-US" sz="2000" dirty="0" smtClean="0">
                <a:effectLst>
                  <a:outerShdw blurRad="38100" dist="38100" dir="2700000" algn="tl">
                    <a:srgbClr val="000000">
                      <a:alpha val="43137"/>
                    </a:srgbClr>
                  </a:outerShdw>
                </a:effectLst>
              </a:rPr>
              <a:t>If the cantor can’t see gestures from the organist, develop “listening cues”</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Sound delays in churches</a:t>
            </a:r>
          </a:p>
          <a:p>
            <a:pPr marL="457200" indent="-457200" algn="l">
              <a:buFont typeface="Arial" panose="020B0604020202020204" pitchFamily="34" charset="0"/>
              <a:buChar char="•"/>
            </a:pPr>
            <a:r>
              <a:rPr lang="en-US" sz="2600" dirty="0" smtClean="0">
                <a:effectLst>
                  <a:outerShdw blurRad="38100" dist="38100" dir="2700000" algn="tl">
                    <a:srgbClr val="000000">
                      <a:alpha val="43137"/>
                    </a:srgbClr>
                  </a:outerShdw>
                </a:effectLst>
              </a:rPr>
              <a:t>Organist/Accompanist sets the tempo</a:t>
            </a:r>
          </a:p>
          <a:p>
            <a:pPr algn="l"/>
            <a:endParaRPr lang="en-US" dirty="0">
              <a:latin typeface="Cambria" panose="02040503050406030204" pitchFamily="18" charset="0"/>
            </a:endParaRPr>
          </a:p>
        </p:txBody>
      </p:sp>
    </p:spTree>
    <p:extLst>
      <p:ext uri="{BB962C8B-B14F-4D97-AF65-F5344CB8AC3E}">
        <p14:creationId xmlns:p14="http://schemas.microsoft.com/office/powerpoint/2010/main" xmlns="" val="2055743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90800"/>
            <a:ext cx="7772400" cy="1219200"/>
          </a:xfrm>
        </p:spPr>
        <p:txBody>
          <a:bodyPr/>
          <a:lstStyle/>
          <a:p>
            <a:r>
              <a:rPr lang="en-US" dirty="0" smtClean="0">
                <a:solidFill>
                  <a:srgbClr val="FFFFFF"/>
                </a:solidFill>
                <a:effectLst>
                  <a:outerShdw blurRad="38100" dist="38100" dir="2700000" algn="tl">
                    <a:srgbClr val="000000">
                      <a:alpha val="43137"/>
                    </a:srgbClr>
                  </a:outerShdw>
                </a:effectLst>
              </a:rPr>
              <a:t>Questions?</a:t>
            </a:r>
            <a:endParaRPr 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69033295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90800"/>
            <a:ext cx="7772400" cy="1219200"/>
          </a:xfrm>
        </p:spPr>
        <p:txBody>
          <a:bodyPr/>
          <a:lstStyle/>
          <a:p>
            <a:r>
              <a:rPr lang="en-US" dirty="0" smtClean="0">
                <a:solidFill>
                  <a:srgbClr val="FFFFFF"/>
                </a:solidFill>
                <a:effectLst>
                  <a:outerShdw blurRad="38100" dist="38100" dir="2700000" algn="tl">
                    <a:srgbClr val="000000">
                      <a:alpha val="43137"/>
                    </a:srgbClr>
                  </a:outerShdw>
                </a:effectLst>
              </a:rPr>
              <a:t>Practicum</a:t>
            </a:r>
            <a:endParaRPr 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69033295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chemeClr val="bg1"/>
                </a:solidFill>
                <a:effectLst>
                  <a:outerShdw blurRad="38100" dist="38100" dir="2700000" algn="tl">
                    <a:srgbClr val="000000">
                      <a:alpha val="43137"/>
                    </a:srgbClr>
                  </a:outerShdw>
                </a:effectLst>
              </a:rPr>
              <a:t>Ministry in the Church</a:t>
            </a:r>
            <a:endParaRPr lang="en-US" dirty="0">
              <a:solidFill>
                <a:schemeClr val="bg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533400" y="1371600"/>
            <a:ext cx="8153400" cy="5181600"/>
          </a:xfrm>
        </p:spPr>
        <p:txBody>
          <a:bodyPr>
            <a:normAutofit/>
          </a:bodyPr>
          <a:lstStyle/>
          <a:p>
            <a:pPr marL="0" lvl="2"/>
            <a:r>
              <a:rPr lang="en-US" sz="3200" dirty="0" smtClean="0">
                <a:solidFill>
                  <a:srgbClr val="FEF9BA"/>
                </a:solidFill>
                <a:effectLst>
                  <a:outerShdw blurRad="38100" dist="38100" dir="2700000" algn="tl">
                    <a:srgbClr val="000000">
                      <a:alpha val="43137"/>
                    </a:srgbClr>
                  </a:outerShdw>
                </a:effectLst>
                <a:latin typeface="Book Antiqua" pitchFamily="18" charset="0"/>
              </a:rPr>
              <a:t>Each person has been given a gift from God  </a:t>
            </a:r>
          </a:p>
          <a:p>
            <a:pPr marL="0" lvl="2"/>
            <a:r>
              <a:rPr lang="en-US" sz="3200" dirty="0" smtClean="0">
                <a:solidFill>
                  <a:srgbClr val="FEF9BA"/>
                </a:solidFill>
                <a:effectLst>
                  <a:outerShdw blurRad="38100" dist="38100" dir="2700000" algn="tl">
                    <a:srgbClr val="000000">
                      <a:alpha val="43137"/>
                    </a:srgbClr>
                  </a:outerShdw>
                </a:effectLst>
                <a:latin typeface="Book Antiqua" pitchFamily="18" charset="0"/>
              </a:rPr>
              <a:t>GIFT</a:t>
            </a:r>
          </a:p>
          <a:p>
            <a:pPr marL="0" lvl="2"/>
            <a:endParaRPr lang="en-US" sz="3200" dirty="0" smtClean="0">
              <a:solidFill>
                <a:srgbClr val="FEF9BA"/>
              </a:solidFill>
              <a:effectLst>
                <a:outerShdw blurRad="38100" dist="38100" dir="2700000" algn="tl">
                  <a:srgbClr val="000000">
                    <a:alpha val="43137"/>
                  </a:srgbClr>
                </a:outerShdw>
              </a:effectLst>
              <a:latin typeface="Book Antiqua" pitchFamily="18" charset="0"/>
            </a:endParaRPr>
          </a:p>
          <a:p>
            <a:pPr marL="0" lvl="2"/>
            <a:r>
              <a:rPr lang="en-US" sz="3200" dirty="0" smtClean="0">
                <a:solidFill>
                  <a:srgbClr val="FEF9BA"/>
                </a:solidFill>
                <a:effectLst>
                  <a:outerShdw blurRad="38100" dist="38100" dir="2700000" algn="tl">
                    <a:srgbClr val="000000">
                      <a:alpha val="43137"/>
                    </a:srgbClr>
                  </a:outerShdw>
                </a:effectLst>
                <a:latin typeface="Book Antiqua" pitchFamily="18" charset="0"/>
              </a:rPr>
              <a:t>Each person is called to share that gift                 with the Body of Christ </a:t>
            </a:r>
          </a:p>
          <a:p>
            <a:pPr marL="0" lvl="2"/>
            <a:r>
              <a:rPr lang="en-US" sz="3200" dirty="0" smtClean="0">
                <a:solidFill>
                  <a:srgbClr val="FEF9BA"/>
                </a:solidFill>
                <a:effectLst>
                  <a:outerShdw blurRad="38100" dist="38100" dir="2700000" algn="tl">
                    <a:srgbClr val="000000">
                      <a:alpha val="43137"/>
                    </a:srgbClr>
                  </a:outerShdw>
                </a:effectLst>
                <a:latin typeface="Book Antiqua" pitchFamily="18" charset="0"/>
              </a:rPr>
              <a:t>NEED</a:t>
            </a:r>
          </a:p>
          <a:p>
            <a:pPr algn="l"/>
            <a:endParaRPr lang="en-US" dirty="0" smtClean="0">
              <a:solidFill>
                <a:srgbClr val="FEF9BA"/>
              </a:solidFill>
              <a:effectLst>
                <a:outerShdw blurRad="38100" dist="38100" dir="2700000" algn="tl">
                  <a:srgbClr val="000000">
                    <a:alpha val="43137"/>
                  </a:srgbClr>
                </a:outerShdw>
              </a:effectLst>
              <a:latin typeface="Book Antiqua" pitchFamily="18" charset="0"/>
            </a:endParaRPr>
          </a:p>
          <a:p>
            <a:pPr marL="0" lvl="2"/>
            <a:r>
              <a:rPr lang="en-US" sz="3200" dirty="0" smtClean="0">
                <a:solidFill>
                  <a:srgbClr val="FEF9BA"/>
                </a:solidFill>
                <a:effectLst>
                  <a:outerShdw blurRad="38100" dist="38100" dir="2700000" algn="tl">
                    <a:srgbClr val="000000">
                      <a:alpha val="43137"/>
                    </a:srgbClr>
                  </a:outerShdw>
                </a:effectLst>
                <a:latin typeface="Book Antiqua" pitchFamily="18" charset="0"/>
              </a:rPr>
              <a:t>Realizing our gift comes from God</a:t>
            </a:r>
          </a:p>
          <a:p>
            <a:pPr marL="0" lvl="2"/>
            <a:r>
              <a:rPr lang="en-US" sz="3200" dirty="0" smtClean="0">
                <a:solidFill>
                  <a:srgbClr val="FEF9BA"/>
                </a:solidFill>
                <a:effectLst>
                  <a:outerShdw blurRad="38100" dist="38100" dir="2700000" algn="tl">
                    <a:srgbClr val="000000">
                      <a:alpha val="43137"/>
                    </a:srgbClr>
                  </a:outerShdw>
                </a:effectLst>
                <a:latin typeface="Book Antiqua" pitchFamily="18" charset="0"/>
              </a:rPr>
              <a:t> HUMILITY</a:t>
            </a:r>
          </a:p>
          <a:p>
            <a:pPr algn="l"/>
            <a:endParaRPr lang="en-US" dirty="0">
              <a:solidFill>
                <a:srgbClr val="E1E5BB"/>
              </a:solidFill>
              <a:latin typeface="Cambria" panose="02040503050406030204" pitchFamily="18" charset="0"/>
            </a:endParaRPr>
          </a:p>
        </p:txBody>
      </p:sp>
    </p:spTree>
    <p:extLst>
      <p:ext uri="{BB962C8B-B14F-4D97-AF65-F5344CB8AC3E}">
        <p14:creationId xmlns:p14="http://schemas.microsoft.com/office/powerpoint/2010/main" xmlns="" val="2130551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chemeClr val="bg1"/>
                </a:solidFill>
                <a:effectLst>
                  <a:outerShdw blurRad="38100" dist="38100" dir="2700000" algn="tl">
                    <a:srgbClr val="000000">
                      <a:alpha val="43137"/>
                    </a:srgbClr>
                  </a:outerShdw>
                </a:effectLst>
              </a:rPr>
              <a:t>Ministry in the Church</a:t>
            </a:r>
            <a:endParaRPr lang="en-US" dirty="0">
              <a:solidFill>
                <a:schemeClr val="bg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lstStyle/>
          <a:p>
            <a:pPr marL="0" lvl="1"/>
            <a:r>
              <a:rPr lang="en-US" sz="3600" dirty="0" smtClean="0">
                <a:solidFill>
                  <a:srgbClr val="FEF9BA"/>
                </a:solidFill>
                <a:effectLst>
                  <a:outerShdw blurRad="38100" dist="38100" dir="2700000" algn="tl">
                    <a:srgbClr val="000000">
                      <a:alpha val="43137"/>
                    </a:srgbClr>
                  </a:outerShdw>
                </a:effectLst>
                <a:latin typeface="Book Antiqua" pitchFamily="18" charset="0"/>
              </a:rPr>
              <a:t>Definition of Ministry</a:t>
            </a:r>
          </a:p>
          <a:p>
            <a:pPr marL="0" lvl="1"/>
            <a:r>
              <a:rPr lang="en-US" sz="2400" dirty="0" smtClean="0">
                <a:solidFill>
                  <a:srgbClr val="FEF9BA"/>
                </a:solidFill>
                <a:effectLst>
                  <a:outerShdw blurRad="38100" dist="38100" dir="2700000" algn="tl">
                    <a:srgbClr val="000000">
                      <a:alpha val="43137"/>
                    </a:srgbClr>
                  </a:outerShdw>
                </a:effectLst>
                <a:latin typeface="Book Antiqua" pitchFamily="18" charset="0"/>
              </a:rPr>
              <a:t>from </a:t>
            </a:r>
            <a:r>
              <a:rPr lang="en-US" sz="2400" i="1" dirty="0" smtClean="0">
                <a:solidFill>
                  <a:srgbClr val="FEF9BA"/>
                </a:solidFill>
                <a:effectLst>
                  <a:outerShdw blurRad="38100" dist="38100" dir="2700000" algn="tl">
                    <a:srgbClr val="000000">
                      <a:alpha val="43137"/>
                    </a:srgbClr>
                  </a:outerShdw>
                </a:effectLst>
                <a:latin typeface="Book Antiqua" pitchFamily="18" charset="0"/>
              </a:rPr>
              <a:t>The Ministry of Music</a:t>
            </a:r>
            <a:r>
              <a:rPr lang="en-US" sz="2400" dirty="0" smtClean="0">
                <a:solidFill>
                  <a:srgbClr val="FEF9BA"/>
                </a:solidFill>
                <a:effectLst>
                  <a:outerShdw blurRad="38100" dist="38100" dir="2700000" algn="tl">
                    <a:srgbClr val="000000">
                      <a:alpha val="43137"/>
                    </a:srgbClr>
                  </a:outerShdw>
                </a:effectLst>
                <a:latin typeface="Book Antiqua" pitchFamily="18" charset="0"/>
              </a:rPr>
              <a:t> by Fr. William Bauman</a:t>
            </a:r>
          </a:p>
          <a:p>
            <a:pPr marL="0" lvl="1"/>
            <a:endParaRPr lang="en-US" dirty="0" smtClean="0">
              <a:solidFill>
                <a:srgbClr val="FEF9BA"/>
              </a:solidFill>
              <a:effectLst>
                <a:outerShdw blurRad="38100" dist="38100" dir="2700000" algn="tl">
                  <a:srgbClr val="000000">
                    <a:alpha val="43137"/>
                  </a:srgbClr>
                </a:outerShdw>
              </a:effectLst>
              <a:latin typeface="Book Antiqua" pitchFamily="18" charset="0"/>
            </a:endParaRPr>
          </a:p>
          <a:p>
            <a:pPr marL="0" lvl="2"/>
            <a:r>
              <a:rPr lang="en-US" dirty="0" smtClean="0">
                <a:solidFill>
                  <a:srgbClr val="FEF9BA"/>
                </a:solidFill>
                <a:effectLst>
                  <a:outerShdw blurRad="38100" dist="38100" dir="2700000" algn="tl">
                    <a:srgbClr val="000000">
                      <a:alpha val="43137"/>
                    </a:srgbClr>
                  </a:outerShdw>
                </a:effectLst>
                <a:latin typeface="Book Antiqua" pitchFamily="18" charset="0"/>
              </a:rPr>
              <a:t>“Ministry is service rendered out of love, and with a deep respect for the person served, after the model of Jesus.  Ministry is never self-seeking; ministry is giving, and it is the kind of giving in which one loves the person one gives to.”  </a:t>
            </a:r>
          </a:p>
          <a:p>
            <a:pPr algn="l"/>
            <a:endParaRPr lang="en-US" dirty="0">
              <a:latin typeface="Cambria" panose="02040503050406030204" pitchFamily="18" charset="0"/>
            </a:endParaRPr>
          </a:p>
        </p:txBody>
      </p:sp>
    </p:spTree>
    <p:extLst>
      <p:ext uri="{BB962C8B-B14F-4D97-AF65-F5344CB8AC3E}">
        <p14:creationId xmlns:p14="http://schemas.microsoft.com/office/powerpoint/2010/main" xmlns="" val="848366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219200"/>
          </a:xfrm>
        </p:spPr>
        <p:txBody>
          <a:bodyPr/>
          <a:lstStyle/>
          <a:p>
            <a:r>
              <a:rPr lang="en-US" dirty="0" smtClean="0">
                <a:solidFill>
                  <a:schemeClr val="bg1"/>
                </a:solidFill>
                <a:effectLst>
                  <a:outerShdw blurRad="38100" dist="38100" dir="2700000" algn="tl">
                    <a:srgbClr val="000000">
                      <a:alpha val="43137"/>
                    </a:srgbClr>
                  </a:outerShdw>
                </a:effectLst>
              </a:rPr>
              <a:t>Ministry in the Church</a:t>
            </a:r>
            <a:endParaRPr lang="en-US" dirty="0">
              <a:solidFill>
                <a:schemeClr val="bg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685800" y="1600200"/>
            <a:ext cx="7772400" cy="4800600"/>
          </a:xfrm>
        </p:spPr>
        <p:txBody>
          <a:bodyPr/>
          <a:lstStyle/>
          <a:p>
            <a:pPr lvl="2" algn="l"/>
            <a:r>
              <a:rPr lang="en-US" dirty="0" smtClean="0">
                <a:solidFill>
                  <a:srgbClr val="FEF9BA"/>
                </a:solidFill>
                <a:effectLst>
                  <a:outerShdw blurRad="38100" dist="38100" dir="2700000" algn="tl">
                    <a:srgbClr val="000000">
                      <a:alpha val="43137"/>
                    </a:srgbClr>
                  </a:outerShdw>
                </a:effectLst>
                <a:latin typeface="Book Antiqua" pitchFamily="18" charset="0"/>
              </a:rPr>
              <a:t>Ministry is not:	</a:t>
            </a:r>
          </a:p>
          <a:p>
            <a:pPr marL="1714500" lvl="3" indent="-342900" algn="l">
              <a:buFont typeface="Arial" panose="020B0604020202020204" pitchFamily="34" charset="0"/>
              <a:buChar char="•"/>
            </a:pPr>
            <a:r>
              <a:rPr lang="en-US" sz="2400" dirty="0" smtClean="0">
                <a:solidFill>
                  <a:srgbClr val="FEF9BA"/>
                </a:solidFill>
                <a:effectLst>
                  <a:outerShdw blurRad="38100" dist="38100" dir="2700000" algn="tl">
                    <a:srgbClr val="000000">
                      <a:alpha val="43137"/>
                    </a:srgbClr>
                  </a:outerShdw>
                </a:effectLst>
                <a:latin typeface="Book Antiqua" pitchFamily="18" charset="0"/>
              </a:rPr>
              <a:t>Acting better or holier than another</a:t>
            </a:r>
          </a:p>
          <a:p>
            <a:pPr marL="1714500" lvl="3" indent="-342900" algn="l">
              <a:buFont typeface="Arial" panose="020B0604020202020204" pitchFamily="34" charset="0"/>
              <a:buChar char="•"/>
            </a:pPr>
            <a:r>
              <a:rPr lang="en-US" sz="2400" dirty="0" smtClean="0">
                <a:solidFill>
                  <a:srgbClr val="FEF9BA"/>
                </a:solidFill>
                <a:effectLst>
                  <a:outerShdw blurRad="38100" dist="38100" dir="2700000" algn="tl">
                    <a:srgbClr val="000000">
                      <a:alpha val="43137"/>
                    </a:srgbClr>
                  </a:outerShdw>
                </a:effectLst>
                <a:latin typeface="Book Antiqua" pitchFamily="18" charset="0"/>
              </a:rPr>
              <a:t>Creating an elite in the parish</a:t>
            </a:r>
          </a:p>
          <a:p>
            <a:pPr marL="1714500" lvl="3" indent="-342900" algn="l">
              <a:buFont typeface="Arial" panose="020B0604020202020204" pitchFamily="34" charset="0"/>
              <a:buChar char="•"/>
            </a:pPr>
            <a:r>
              <a:rPr lang="en-US" sz="2400" dirty="0" smtClean="0">
                <a:solidFill>
                  <a:srgbClr val="FEF9BA"/>
                </a:solidFill>
                <a:effectLst>
                  <a:outerShdw blurRad="38100" dist="38100" dir="2700000" algn="tl">
                    <a:srgbClr val="000000">
                      <a:alpha val="43137"/>
                    </a:srgbClr>
                  </a:outerShdw>
                </a:effectLst>
                <a:latin typeface="Book Antiqua" pitchFamily="18" charset="0"/>
              </a:rPr>
              <a:t>Rewarding someone</a:t>
            </a:r>
          </a:p>
          <a:p>
            <a:pPr marL="1714500" lvl="3" indent="-342900" algn="l">
              <a:buFont typeface="Arial" panose="020B0604020202020204" pitchFamily="34" charset="0"/>
              <a:buChar char="•"/>
            </a:pPr>
            <a:r>
              <a:rPr lang="en-US" sz="2400" dirty="0" smtClean="0">
                <a:solidFill>
                  <a:srgbClr val="FEF9BA"/>
                </a:solidFill>
                <a:effectLst>
                  <a:outerShdw blurRad="38100" dist="38100" dir="2700000" algn="tl">
                    <a:srgbClr val="000000">
                      <a:alpha val="43137"/>
                    </a:srgbClr>
                  </a:outerShdw>
                </a:effectLst>
                <a:latin typeface="Book Antiqua" pitchFamily="18" charset="0"/>
              </a:rPr>
              <a:t>Self-gratifying performance </a:t>
            </a:r>
          </a:p>
          <a:p>
            <a:pPr lvl="2" algn="l"/>
            <a:endParaRPr lang="en-US" dirty="0" smtClean="0">
              <a:solidFill>
                <a:srgbClr val="FEF9BA"/>
              </a:solidFill>
              <a:effectLst>
                <a:outerShdw blurRad="38100" dist="38100" dir="2700000" algn="tl">
                  <a:srgbClr val="000000">
                    <a:alpha val="43137"/>
                  </a:srgbClr>
                </a:outerShdw>
              </a:effectLst>
              <a:latin typeface="Book Antiqua" pitchFamily="18" charset="0"/>
            </a:endParaRPr>
          </a:p>
          <a:p>
            <a:pPr lvl="2" algn="l"/>
            <a:r>
              <a:rPr lang="en-US" dirty="0" smtClean="0">
                <a:solidFill>
                  <a:srgbClr val="FEF9BA"/>
                </a:solidFill>
                <a:effectLst>
                  <a:outerShdw blurRad="38100" dist="38100" dir="2700000" algn="tl">
                    <a:srgbClr val="000000">
                      <a:alpha val="43137"/>
                    </a:srgbClr>
                  </a:outerShdw>
                </a:effectLst>
                <a:latin typeface="Book Antiqua" pitchFamily="18" charset="0"/>
              </a:rPr>
              <a:t>Ministry is:</a:t>
            </a:r>
          </a:p>
          <a:p>
            <a:pPr marL="1714500" lvl="3" indent="-342900" algn="l">
              <a:buFont typeface="Arial" panose="020B0604020202020204" pitchFamily="34" charset="0"/>
              <a:buChar char="•"/>
            </a:pPr>
            <a:r>
              <a:rPr lang="en-US" sz="2400" dirty="0" smtClean="0">
                <a:solidFill>
                  <a:srgbClr val="FEF9BA"/>
                </a:solidFill>
                <a:effectLst>
                  <a:outerShdw blurRad="38100" dist="38100" dir="2700000" algn="tl">
                    <a:srgbClr val="000000">
                      <a:alpha val="43137"/>
                    </a:srgbClr>
                  </a:outerShdw>
                </a:effectLst>
                <a:latin typeface="Book Antiqua" pitchFamily="18" charset="0"/>
              </a:rPr>
              <a:t>Humility</a:t>
            </a:r>
          </a:p>
          <a:p>
            <a:pPr marL="1714500" lvl="3" indent="-342900" algn="l">
              <a:buFont typeface="Arial" panose="020B0604020202020204" pitchFamily="34" charset="0"/>
              <a:buChar char="•"/>
            </a:pPr>
            <a:r>
              <a:rPr lang="en-US" sz="2400" dirty="0" smtClean="0">
                <a:solidFill>
                  <a:srgbClr val="FEF9BA"/>
                </a:solidFill>
                <a:effectLst>
                  <a:outerShdw blurRad="38100" dist="38100" dir="2700000" algn="tl">
                    <a:srgbClr val="000000">
                      <a:alpha val="43137"/>
                    </a:srgbClr>
                  </a:outerShdw>
                </a:effectLst>
                <a:latin typeface="Book Antiqua" pitchFamily="18" charset="0"/>
              </a:rPr>
              <a:t>A way of achieving our own salvation </a:t>
            </a:r>
          </a:p>
          <a:p>
            <a:pPr marL="1714500" lvl="3" indent="-342900" algn="l">
              <a:buFont typeface="Arial" panose="020B0604020202020204" pitchFamily="34" charset="0"/>
              <a:buChar char="•"/>
            </a:pPr>
            <a:r>
              <a:rPr lang="en-US" sz="2400" dirty="0" smtClean="0">
                <a:solidFill>
                  <a:srgbClr val="FEF9BA"/>
                </a:solidFill>
                <a:effectLst>
                  <a:outerShdw blurRad="38100" dist="38100" dir="2700000" algn="tl">
                    <a:srgbClr val="000000">
                      <a:alpha val="43137"/>
                    </a:srgbClr>
                  </a:outerShdw>
                </a:effectLst>
                <a:latin typeface="Book Antiqua" pitchFamily="18" charset="0"/>
              </a:rPr>
              <a:t>Helping others move toward the Lord.</a:t>
            </a:r>
          </a:p>
          <a:p>
            <a:pPr algn="l"/>
            <a:endParaRPr lang="en-US"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xmlns="" val="3871713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1000"/>
                                        <p:tgtEl>
                                          <p:spTgt spid="5">
                                            <p:txEl>
                                              <p:pRg st="6" end="6"/>
                                            </p:txEl>
                                          </p:spTgt>
                                        </p:tgtEl>
                                      </p:cBhvr>
                                    </p:animEffect>
                                    <p:anim calcmode="lin" valueType="num">
                                      <p:cBhvr>
                                        <p:cTn id="2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Effect transition="in" filter="fade">
                                      <p:cBhvr>
                                        <p:cTn id="48" dur="1000"/>
                                        <p:tgtEl>
                                          <p:spTgt spid="5">
                                            <p:txEl>
                                              <p:pRg st="9" end="9"/>
                                            </p:txEl>
                                          </p:spTgt>
                                        </p:tgtEl>
                                      </p:cBhvr>
                                    </p:animEffect>
                                    <p:anim calcmode="lin" valueType="num">
                                      <p:cBhvr>
                                        <p:cTn id="4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267200"/>
          </a:xfrm>
        </p:spPr>
        <p:txBody>
          <a:bodyPr>
            <a:normAutofit fontScale="92500" lnSpcReduction="20000"/>
          </a:bodyPr>
          <a:lstStyle/>
          <a:p>
            <a:pPr lvl="1">
              <a:spcBef>
                <a:spcPts val="1200"/>
              </a:spcBef>
              <a:buFont typeface="Wingdings" pitchFamily="2" charset="2"/>
              <a:buChar char="§"/>
            </a:pPr>
            <a:r>
              <a:rPr lang="en-US" dirty="0" err="1" smtClean="0">
                <a:solidFill>
                  <a:srgbClr val="FEF9BA"/>
                </a:solidFill>
                <a:effectLst>
                  <a:outerShdw blurRad="38100" dist="38100" dir="2700000" algn="tl">
                    <a:srgbClr val="000000">
                      <a:alpha val="43137"/>
                    </a:srgbClr>
                  </a:outerShdw>
                </a:effectLst>
                <a:latin typeface="Book Antiqua" pitchFamily="18" charset="0"/>
              </a:rPr>
              <a:t>Footwashing</a:t>
            </a:r>
            <a:r>
              <a:rPr lang="en-US" dirty="0" smtClean="0">
                <a:solidFill>
                  <a:srgbClr val="FEF9BA"/>
                </a:solidFill>
                <a:effectLst>
                  <a:outerShdw blurRad="38100" dist="38100" dir="2700000" algn="tl">
                    <a:srgbClr val="000000">
                      <a:alpha val="43137"/>
                    </a:srgbClr>
                  </a:outerShdw>
                </a:effectLst>
                <a:latin typeface="Book Antiqua" pitchFamily="18" charset="0"/>
              </a:rPr>
              <a:t> at the Last Supper—John 13: 1-15</a:t>
            </a:r>
          </a:p>
          <a:p>
            <a:pPr lvl="1">
              <a:spcBef>
                <a:spcPts val="1200"/>
              </a:spcBef>
              <a:buFont typeface="Wingdings" pitchFamily="2" charset="2"/>
              <a:buChar char="§"/>
            </a:pPr>
            <a:r>
              <a:rPr lang="en-US" dirty="0" smtClean="0">
                <a:solidFill>
                  <a:srgbClr val="FEF9BA"/>
                </a:solidFill>
                <a:effectLst>
                  <a:outerShdw blurRad="38100" dist="38100" dir="2700000" algn="tl">
                    <a:srgbClr val="000000">
                      <a:alpha val="43137"/>
                    </a:srgbClr>
                  </a:outerShdw>
                </a:effectLst>
                <a:latin typeface="Book Antiqua" pitchFamily="18" charset="0"/>
              </a:rPr>
              <a:t>“We are called to lead lives deeply rooted in service—service to our God, neighbor, self, and creation” (6).</a:t>
            </a:r>
          </a:p>
          <a:p>
            <a:pPr lvl="1">
              <a:spcBef>
                <a:spcPts val="1200"/>
              </a:spcBef>
              <a:buFont typeface="Wingdings" pitchFamily="2" charset="2"/>
              <a:buChar char="§"/>
            </a:pPr>
            <a:r>
              <a:rPr lang="en-US" dirty="0" smtClean="0">
                <a:solidFill>
                  <a:srgbClr val="FEF9BA"/>
                </a:solidFill>
                <a:effectLst>
                  <a:outerShdw blurRad="38100" dist="38100" dir="2700000" algn="tl">
                    <a:srgbClr val="000000">
                      <a:alpha val="43137"/>
                    </a:srgbClr>
                  </a:outerShdw>
                </a:effectLst>
                <a:latin typeface="Book Antiqua" pitchFamily="18" charset="0"/>
              </a:rPr>
              <a:t>“Serving, one comes to realize that service to God and neighbor is also an act of leadership that differs in kind and orientation from what normally counts as leadership.  Christian disciples lead as a result of faith, not because of personal success or institutional commitment” (6).</a:t>
            </a:r>
          </a:p>
          <a:p>
            <a:pPr lvl="1"/>
            <a:endParaRPr lang="en-US" dirty="0"/>
          </a:p>
        </p:txBody>
      </p:sp>
      <p:pic>
        <p:nvPicPr>
          <p:cNvPr id="4" name="Picture 3" descr="the_washing_of_feet.jpg"/>
          <p:cNvPicPr>
            <a:picLocks noChangeAspect="1"/>
          </p:cNvPicPr>
          <p:nvPr/>
        </p:nvPicPr>
        <p:blipFill>
          <a:blip r:embed="rId3" cstate="print"/>
          <a:stretch>
            <a:fillRect/>
          </a:stretch>
        </p:blipFill>
        <p:spPr>
          <a:xfrm>
            <a:off x="304800" y="304800"/>
            <a:ext cx="1447800" cy="1997964"/>
          </a:xfrm>
          <a:prstGeom prst="rect">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a:sp3d/>
        </p:spPr>
      </p:pic>
      <p:sp>
        <p:nvSpPr>
          <p:cNvPr id="2" name="Title 1"/>
          <p:cNvSpPr>
            <a:spLocks noGrp="1"/>
          </p:cNvSpPr>
          <p:nvPr>
            <p:ph type="title"/>
          </p:nvPr>
        </p:nvSpPr>
        <p:spPr>
          <a:xfrm>
            <a:off x="1828800" y="304800"/>
            <a:ext cx="7010400" cy="914400"/>
          </a:xfrm>
        </p:spPr>
        <p:txBody>
          <a:bodyPr>
            <a:normAutofit fontScale="90000"/>
          </a:bodyPr>
          <a:lstStyle/>
          <a:p>
            <a:r>
              <a:rPr lang="en-US" sz="4000" dirty="0" smtClean="0">
                <a:solidFill>
                  <a:schemeClr val="bg1"/>
                </a:solidFill>
                <a:effectLst>
                  <a:outerShdw blurRad="38100" dist="38100" dir="2700000" algn="tl">
                    <a:srgbClr val="000000">
                      <a:alpha val="43137"/>
                    </a:srgbClr>
                  </a:outerShdw>
                </a:effectLst>
              </a:rPr>
              <a:t>Ministry as Servant Leadership</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endParaRPr lang="en-US" sz="2000"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1981200" y="1317248"/>
            <a:ext cx="7086600" cy="830997"/>
          </a:xfrm>
          <a:prstGeom prst="rect">
            <a:avLst/>
          </a:prstGeom>
        </p:spPr>
        <p:txBody>
          <a:bodyPr wrap="square">
            <a:spAutoFit/>
          </a:bodyPr>
          <a:lstStyle/>
          <a:p>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100" dirty="0" smtClean="0">
                <a:solidFill>
                  <a:schemeClr val="bg1"/>
                </a:solidFill>
                <a:effectLst>
                  <a:outerShdw blurRad="38100" dist="38100" dir="2700000" algn="tl">
                    <a:srgbClr val="000000">
                      <a:alpha val="43137"/>
                    </a:srgbClr>
                  </a:outerShdw>
                </a:effectLst>
              </a:rPr>
              <a:t/>
            </a:r>
            <a:br>
              <a:rPr lang="en-US" sz="100" dirty="0" smtClean="0">
                <a:solidFill>
                  <a:schemeClr val="bg1"/>
                </a:solidFill>
                <a:effectLst>
                  <a:outerShdw blurRad="38100" dist="38100" dir="2700000" algn="tl">
                    <a:srgbClr val="000000">
                      <a:alpha val="43137"/>
                    </a:srgbClr>
                  </a:outerShdw>
                </a:effectLst>
              </a:rPr>
            </a:br>
            <a:r>
              <a:rPr lang="en-US" sz="2800" i="1" dirty="0" smtClean="0">
                <a:solidFill>
                  <a:schemeClr val="bg1"/>
                </a:solidFill>
                <a:effectLst>
                  <a:outerShdw blurRad="38100" dist="38100" dir="2700000" algn="tl">
                    <a:srgbClr val="000000">
                      <a:alpha val="43137"/>
                    </a:srgbClr>
                  </a:outerShdw>
                </a:effectLst>
                <a:latin typeface="Book Antiqua" pitchFamily="18" charset="0"/>
              </a:rPr>
              <a:t>Wounded and Loved, </a:t>
            </a:r>
            <a:r>
              <a:rPr lang="en-US" sz="2800" i="1" dirty="0" err="1" smtClean="0">
                <a:solidFill>
                  <a:schemeClr val="bg1"/>
                </a:solidFill>
                <a:effectLst>
                  <a:outerShdw blurRad="38100" dist="38100" dir="2700000" algn="tl">
                    <a:srgbClr val="000000">
                      <a:alpha val="43137"/>
                    </a:srgbClr>
                  </a:outerShdw>
                </a:effectLst>
                <a:latin typeface="Book Antiqua" pitchFamily="18" charset="0"/>
              </a:rPr>
              <a:t>Regathering</a:t>
            </a:r>
            <a:r>
              <a:rPr lang="en-US" sz="2800" i="1" dirty="0" smtClean="0">
                <a:solidFill>
                  <a:schemeClr val="bg1"/>
                </a:solidFill>
                <a:effectLst>
                  <a:outerShdw blurRad="38100" dist="38100" dir="2700000" algn="tl">
                    <a:srgbClr val="000000">
                      <a:alpha val="43137"/>
                    </a:srgbClr>
                  </a:outerShdw>
                </a:effectLst>
                <a:latin typeface="Book Antiqua" pitchFamily="18" charset="0"/>
              </a:rPr>
              <a:t> the Scattered</a:t>
            </a:r>
            <a:r>
              <a:rPr lang="en-US" sz="2400" i="1" dirty="0" smtClean="0">
                <a:solidFill>
                  <a:schemeClr val="bg1"/>
                </a:solidFill>
                <a:effectLst>
                  <a:outerShdw blurRad="38100" dist="38100" dir="2700000" algn="tl">
                    <a:srgbClr val="000000">
                      <a:alpha val="43137"/>
                    </a:srgbClr>
                  </a:outerShdw>
                </a:effectLst>
                <a:latin typeface="Book Antiqua" pitchFamily="18" charset="0"/>
              </a:rPr>
              <a:t/>
            </a:r>
            <a:br>
              <a:rPr lang="en-US" sz="2400" i="1" dirty="0" smtClean="0">
                <a:solidFill>
                  <a:schemeClr val="bg1"/>
                </a:solidFill>
                <a:effectLst>
                  <a:outerShdw blurRad="38100" dist="38100" dir="2700000" algn="tl">
                    <a:srgbClr val="000000">
                      <a:alpha val="43137"/>
                    </a:srgbClr>
                  </a:outerShdw>
                </a:effectLst>
                <a:latin typeface="Book Antiqua" pitchFamily="18" charset="0"/>
              </a:rPr>
            </a:br>
            <a:r>
              <a:rPr lang="en-US" dirty="0" smtClean="0">
                <a:solidFill>
                  <a:schemeClr val="bg1"/>
                </a:solidFill>
                <a:effectLst>
                  <a:outerShdw blurRad="38100" dist="38100" dir="2700000" algn="tl">
                    <a:srgbClr val="000000">
                      <a:alpha val="43137"/>
                    </a:srgbClr>
                  </a:outerShdw>
                </a:effectLst>
                <a:latin typeface="Book Antiqua" pitchFamily="18" charset="0"/>
              </a:rPr>
              <a:t>Bishop </a:t>
            </a:r>
            <a:r>
              <a:rPr lang="en-US" dirty="0" err="1" smtClean="0">
                <a:solidFill>
                  <a:schemeClr val="bg1"/>
                </a:solidFill>
                <a:effectLst>
                  <a:outerShdw blurRad="38100" dist="38100" dir="2700000" algn="tl">
                    <a:srgbClr val="000000">
                      <a:alpha val="43137"/>
                    </a:srgbClr>
                  </a:outerShdw>
                </a:effectLst>
                <a:latin typeface="Book Antiqua" pitchFamily="18" charset="0"/>
              </a:rPr>
              <a:t>Bambera’s</a:t>
            </a:r>
            <a:r>
              <a:rPr lang="en-US" dirty="0" smtClean="0">
                <a:solidFill>
                  <a:schemeClr val="bg1"/>
                </a:solidFill>
                <a:effectLst>
                  <a:outerShdw blurRad="38100" dist="38100" dir="2700000" algn="tl">
                    <a:srgbClr val="000000">
                      <a:alpha val="43137"/>
                    </a:srgbClr>
                  </a:outerShdw>
                </a:effectLst>
                <a:latin typeface="Book Antiqua" pitchFamily="18" charset="0"/>
              </a:rPr>
              <a:t> Pastoral Vision for the Church of Scranton</a:t>
            </a:r>
            <a:endParaRPr lang="en-US" dirty="0">
              <a:latin typeface="Book Antiqua" pitchFamily="18" charset="0"/>
            </a:endParaRPr>
          </a:p>
        </p:txBody>
      </p:sp>
    </p:spTree>
    <p:extLst>
      <p:ext uri="{BB962C8B-B14F-4D97-AF65-F5344CB8AC3E}">
        <p14:creationId xmlns:p14="http://schemas.microsoft.com/office/powerpoint/2010/main" xmlns="" val="3384579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54" presetClass="entr" presetSubtype="0" ac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ppt_w*0.05"/>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anim calcmode="lin" valueType="num">
                                      <p:cBhvr>
                                        <p:cTn id="13" dur="500" fill="hold"/>
                                        <p:tgtEl>
                                          <p:spTgt spid="4"/>
                                        </p:tgtEl>
                                        <p:attrNameLst>
                                          <p:attrName>ppt_x</p:attrName>
                                        </p:attrNameLst>
                                      </p:cBhvr>
                                      <p:tavLst>
                                        <p:tav tm="0">
                                          <p:val>
                                            <p:strVal val="#ppt_x-.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Effect transition="in" filter="fade">
                                      <p:cBhvr>
                                        <p:cTn id="15" dur="5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2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Lst>
  </p:timing>
</p:sld>
</file>

<file path=ppt/theme/theme1.xml><?xml version="1.0" encoding="utf-8"?>
<a:theme xmlns:a="http://schemas.openxmlformats.org/drawingml/2006/main" name="Office Theme">
  <a:themeElements>
    <a:clrScheme name="Custom 3">
      <a:dk1>
        <a:srgbClr val="FFFF99"/>
      </a:dk1>
      <a:lt1>
        <a:srgbClr val="EEECE1"/>
      </a:lt1>
      <a:dk2>
        <a:srgbClr val="EEECE1"/>
      </a:dk2>
      <a:lt2>
        <a:srgbClr val="EEECE1"/>
      </a:lt2>
      <a:accent1>
        <a:srgbClr val="EEECE1"/>
      </a:accent1>
      <a:accent2>
        <a:srgbClr val="EEECE1"/>
      </a:accent2>
      <a:accent3>
        <a:srgbClr val="EEECE1"/>
      </a:accent3>
      <a:accent4>
        <a:srgbClr val="EEECE1"/>
      </a:accent4>
      <a:accent5>
        <a:srgbClr val="EEECE1"/>
      </a:accent5>
      <a:accent6>
        <a:srgbClr val="EEECE1"/>
      </a:accent6>
      <a:hlink>
        <a:srgbClr val="EEECE1"/>
      </a:hlink>
      <a:folHlink>
        <a:srgbClr val="EEECE1"/>
      </a:folHlink>
    </a:clrScheme>
    <a:fontScheme name="Custom 4">
      <a:majorFont>
        <a:latin typeface="Franklin Gothic Book"/>
        <a:ea typeface=""/>
        <a:cs typeface=""/>
      </a:majorFont>
      <a:minorFont>
        <a:latin typeface="Book Antiqua"/>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Franklin Gothic Book"/>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3034</TotalTime>
  <Words>11471</Words>
  <Application>Microsoft Office PowerPoint</Application>
  <PresentationFormat>On-screen Show (4:3)</PresentationFormat>
  <Paragraphs>727</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Slide 1</vt:lpstr>
      <vt:lpstr>The Ministry of Cantor</vt:lpstr>
      <vt:lpstr>Slide 3</vt:lpstr>
      <vt:lpstr>Ministry in the Church</vt:lpstr>
      <vt:lpstr>I Corinthians 12:4-7</vt:lpstr>
      <vt:lpstr>Ministry in the Church</vt:lpstr>
      <vt:lpstr>Ministry in the Church</vt:lpstr>
      <vt:lpstr>Ministry in the Church</vt:lpstr>
      <vt:lpstr>Ministry as Servant Leadership </vt:lpstr>
      <vt:lpstr>Ministry as Servant Leadership </vt:lpstr>
      <vt:lpstr>Beginning Your Ministry</vt:lpstr>
      <vt:lpstr>Discussion</vt:lpstr>
      <vt:lpstr>Slide 13</vt:lpstr>
      <vt:lpstr>Why Do We Sing at Mass?</vt:lpstr>
      <vt:lpstr>Why Do We Sing at Mass?</vt:lpstr>
      <vt:lpstr>Role of the Cantor</vt:lpstr>
      <vt:lpstr>Basic Requirements of the Cantor</vt:lpstr>
      <vt:lpstr>Basic Requirements of the Cantor</vt:lpstr>
      <vt:lpstr>Basic Requirements of the Cantor</vt:lpstr>
      <vt:lpstr>Discussion</vt:lpstr>
      <vt:lpstr>History of the Ministry of Cantor</vt:lpstr>
      <vt:lpstr>History of the Ministry of Cantor</vt:lpstr>
      <vt:lpstr>History of the Ministry of Cantor</vt:lpstr>
      <vt:lpstr>History of the Ministry of Cantor</vt:lpstr>
      <vt:lpstr>History of the Ministry of Cantor</vt:lpstr>
      <vt:lpstr>Discussion</vt:lpstr>
      <vt:lpstr>Slide 27</vt:lpstr>
      <vt:lpstr>The Sacred Liturgy</vt:lpstr>
      <vt:lpstr>The Sacred Liturgy</vt:lpstr>
      <vt:lpstr>The Sacred Liturgy</vt:lpstr>
      <vt:lpstr>The Eucharist</vt:lpstr>
      <vt:lpstr>The Eucharist</vt:lpstr>
      <vt:lpstr>Music in the Mass</vt:lpstr>
      <vt:lpstr>Music in the Mass</vt:lpstr>
      <vt:lpstr>Music in the Mass</vt:lpstr>
      <vt:lpstr>Music in the Mass</vt:lpstr>
      <vt:lpstr>Music in the Mass</vt:lpstr>
      <vt:lpstr>Music in the Mass</vt:lpstr>
      <vt:lpstr>Music in the Mass</vt:lpstr>
      <vt:lpstr>Music in the Mass</vt:lpstr>
      <vt:lpstr>Music in the Mass</vt:lpstr>
      <vt:lpstr>Music in the Mass</vt:lpstr>
      <vt:lpstr>Slide 43</vt:lpstr>
      <vt:lpstr>Serving as a Cantor at Mass</vt:lpstr>
      <vt:lpstr>Serving as a Cantor at Mass</vt:lpstr>
      <vt:lpstr>Serving as a Cantor at Mass</vt:lpstr>
      <vt:lpstr>Serving as a Cantor at Mass</vt:lpstr>
      <vt:lpstr>Serving as a Cantor at Mass</vt:lpstr>
      <vt:lpstr>Serving as a Cantor at Mass</vt:lpstr>
      <vt:lpstr>Serving as a Cantor at Mass</vt:lpstr>
      <vt:lpstr>Serving as a Cantor at Mass</vt:lpstr>
      <vt:lpstr>Serving as a Cantor at Mass</vt:lpstr>
      <vt:lpstr>Serving as a Cantor at Mass</vt:lpstr>
      <vt:lpstr>Serving as a Cantor at Mass</vt:lpstr>
      <vt:lpstr>Serving as a Cantor at Mass</vt:lpstr>
      <vt:lpstr>Serving as a Cantor at Mass</vt:lpstr>
      <vt:lpstr>Questions?</vt:lpstr>
      <vt:lpstr>Practicum</vt:lpstr>
    </vt:vector>
  </TitlesOfParts>
  <Company>Diocese of Scranton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Baloga</dc:creator>
  <cp:lastModifiedBy>David Baloga</cp:lastModifiedBy>
  <cp:revision>166</cp:revision>
  <cp:lastPrinted>2015-08-26T11:25:19Z</cp:lastPrinted>
  <dcterms:created xsi:type="dcterms:W3CDTF">2014-08-11T15:55:58Z</dcterms:created>
  <dcterms:modified xsi:type="dcterms:W3CDTF">2015-09-01T16:17:48Z</dcterms:modified>
</cp:coreProperties>
</file>